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6"/>
  </p:notesMasterIdLst>
  <p:sldIdLst>
    <p:sldId id="519" r:id="rId2"/>
    <p:sldId id="807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  <p:sldId id="614" r:id="rId2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85"/>
    <a:srgbClr val="00A343"/>
    <a:srgbClr val="469F92"/>
    <a:srgbClr val="007661"/>
    <a:srgbClr val="008D54"/>
    <a:srgbClr val="006B5F"/>
    <a:srgbClr val="4AB82E"/>
    <a:srgbClr val="FF4484"/>
    <a:srgbClr val="00D7FF"/>
    <a:srgbClr val="494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86776"/>
  </p:normalViewPr>
  <p:slideViewPr>
    <p:cSldViewPr snapToGrid="0" snapToObjects="1">
      <p:cViewPr varScale="1">
        <p:scale>
          <a:sx n="99" d="100"/>
          <a:sy n="99" d="100"/>
        </p:scale>
        <p:origin x="29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3A24E-88E4-0443-B063-C1681575C513}" type="datetimeFigureOut">
              <a:rPr lang="en-ES" smtClean="0"/>
              <a:t>09/25/2021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1C4E5-58E1-FC4D-B26E-4B481902A37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418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17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4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810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9328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109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206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9353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847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794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23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68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6824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544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523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111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356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3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6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10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648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620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483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F574-ADFC-A345-A70C-6C289982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CF17-EF8C-4143-8810-FEBDCA10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D96D-C0E4-9D4C-AA6F-A98CC67A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CD65-DE40-E74B-9C44-BF02DBD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4595-AB01-BE42-94C9-6C9BBB19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C5F-260D-BD47-B91E-0B8DCB54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DB45C-5884-9147-A98B-79E56BA1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F31F-0B4F-CC4D-B83C-323DC099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0E3-E9D1-4643-98FD-22735130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DC16-E874-EA42-ACE9-F310AC3A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D7DA0-4769-244E-8C89-A9A32BCE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DB71A-2039-8141-B34B-4DA21398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B449-962F-2946-98AF-33FC1319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0B70-D5CD-754C-82E8-81900E7D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1F5F-C597-A94B-B6C7-CC836A9B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8064-15F1-E445-907E-ACC08810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39B8-E6E5-BE4B-83BC-AAFC13F7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DD06-C138-E844-B6F6-BF73AC7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1826-5894-AD4B-8A2E-4BFE1495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A1C6-CA47-7946-9233-C87858BE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D984-6C73-274C-8E74-3CCB3BC7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42AD1-2681-374D-9A56-58EC21F5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088D-0248-3641-94C8-77F13C39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55B3-AAA7-9645-A70E-4856C3DA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ADC7-44F9-6D4B-B260-D08BC661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EF5-7BCC-E54A-9E6A-EFD038E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90C5-7CFC-9E4D-9CC8-E7DBD545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343D-AAB8-A346-BFB4-71CCE836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759D-6204-0248-BD0A-46551590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2A9E-D02F-A144-AA58-52B9C6BA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686E-3E06-DA42-B1DD-C15B4BD0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74C2-BF2E-1B46-8072-17F44371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9557-1800-C44E-BC1C-BEDABB6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F0FB-2EA2-0347-8BCF-911D9BEA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0EDA-B713-ED41-9098-FBBC66B3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EAAE3-D8EF-5C4C-A4F1-BE5E0693A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E6DB2-6FCE-2947-B2A5-DBA0D41C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9382B-C4A7-6546-9356-6C6CF6D5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C491D-9383-CC40-81EB-6B5C390E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E070-B41F-9547-8BA3-8C2AA2D9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107F-53C5-734A-8D4B-E5794AD3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78A1-02AB-7B46-820A-B1446BF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B6B59-C05C-384F-8A67-269578C5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A9F4A-2973-6143-9ACB-BA95CF8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E444-6441-CE42-A3FA-7D297FE3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6748-4A2B-814B-9B62-649F93F1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E81A-19B3-1443-9ACD-63DEEEED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E5B0-56B2-BB4E-9437-221BD593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E60-B179-3342-ADBF-9D11A3BC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4AC7-3F1A-AB4C-B25A-21F0248D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0437-7274-9140-8713-F1D00F55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5582-778C-EE45-BB87-D88CFE9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66D3-E4BD-5F48-BDE7-B01AE8A7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04BCA-34EE-7146-A7E9-C6DD17617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9BEB-C08C-7B4B-A612-76EFFBFD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B178-C1C3-5946-841F-27A682E0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44C5C-CE5A-1D47-A6BD-8B5A68BB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802F-6E27-7C44-9406-B095FD1D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E87AE-C36D-2145-8EEB-F026F3BF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8CB3-495C-264C-ADE4-8E7F83EE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4513-6BB2-0F4E-BD8B-1B8382E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9EED-9118-494A-9C0C-E221935B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9C25-8ED2-7E4A-BFEC-2A8030D97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hyperlink" Target="https://www.lemoncode.tv/curso/docker-y-sql/leccion/docker-y-sq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moncode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datab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4591878"/>
            <a:ext cx="12192000" cy="226612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763674" y="3027901"/>
            <a:ext cx="11093892" cy="1560807"/>
          </a:xfrm>
          <a:prstGeom prst="rect">
            <a:avLst/>
          </a:prstGeom>
        </p:spPr>
        <p:txBody>
          <a:bodyPr vert="horz" wrap="square" lIns="0" tIns="60960" rIns="121920" bIns="6096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120648" algn="l"/>
              </a:tabLst>
            </a:pPr>
            <a:r>
              <a:rPr lang="en-US" sz="9600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Entity Framework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810568" y="4589668"/>
            <a:ext cx="11046997" cy="1008000"/>
          </a:xfrm>
          <a:prstGeom prst="rect">
            <a:avLst/>
          </a:prstGeom>
        </p:spPr>
        <p:txBody>
          <a:bodyPr vert="horz" lIns="0" tIns="60960" rIns="121920" bIns="6096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5333" spc="-267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Conceptos</a:t>
            </a:r>
            <a:endParaRPr lang="en-US" sz="5333" spc="-267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9975483" y="4641482"/>
            <a:ext cx="2269291" cy="21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1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Componentes principales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17419" y="1198778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Piezas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CB9DD88-8DB0-BF46-B125-5F8FB37D4F7D}"/>
              </a:ext>
            </a:extLst>
          </p:cNvPr>
          <p:cNvSpPr/>
          <p:nvPr/>
        </p:nvSpPr>
        <p:spPr>
          <a:xfrm>
            <a:off x="951345" y="1791857"/>
            <a:ext cx="1616364" cy="86821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Entidades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27229D3-98CE-794B-8808-E7275AC6CAA6}"/>
              </a:ext>
            </a:extLst>
          </p:cNvPr>
          <p:cNvSpPr/>
          <p:nvPr/>
        </p:nvSpPr>
        <p:spPr>
          <a:xfrm>
            <a:off x="951345" y="3994727"/>
            <a:ext cx="1616364" cy="868219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DbContext</a:t>
            </a:r>
            <a:endParaRPr lang="es-ES_tradnl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3E43354-C460-364C-B816-C33D0D182BA8}"/>
              </a:ext>
            </a:extLst>
          </p:cNvPr>
          <p:cNvSpPr/>
          <p:nvPr/>
        </p:nvSpPr>
        <p:spPr>
          <a:xfrm>
            <a:off x="951345" y="5841995"/>
            <a:ext cx="1542473" cy="900546"/>
          </a:xfrm>
          <a:prstGeom prst="can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Base de datos</a:t>
            </a:r>
          </a:p>
          <a:p>
            <a:pPr algn="ctr"/>
            <a:r>
              <a:rPr lang="es-ES_tradnl" dirty="0"/>
              <a:t>relacional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AC64-C801-494F-950C-3EBE51218FF2}"/>
              </a:ext>
            </a:extLst>
          </p:cNvPr>
          <p:cNvSpPr/>
          <p:nvPr/>
        </p:nvSpPr>
        <p:spPr>
          <a:xfrm>
            <a:off x="2798617" y="1791857"/>
            <a:ext cx="8922327" cy="304800"/>
          </a:xfrm>
          <a:prstGeom prst="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/>
              <a:t>Representan las tablas de una base de datos y sus relaciones con </a:t>
            </a:r>
            <a:r>
              <a:rPr lang="es-ES_tradnl"/>
              <a:t>otras tablas</a:t>
            </a:r>
            <a:endParaRPr lang="es-ES_tradnl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A027B4-34C7-F948-8A6E-769228B0BB1D}"/>
              </a:ext>
            </a:extLst>
          </p:cNvPr>
          <p:cNvSpPr/>
          <p:nvPr/>
        </p:nvSpPr>
        <p:spPr>
          <a:xfrm>
            <a:off x="2798618" y="4022440"/>
            <a:ext cx="8940800" cy="304800"/>
          </a:xfrm>
          <a:prstGeom prst="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El contexto representa una sesión con la </a:t>
            </a:r>
            <a:r>
              <a:rPr lang="es-ES_tradnl"/>
              <a:t>Base d</a:t>
            </a:r>
            <a:r>
              <a:rPr lang="es-ES_tradnl" dirty="0"/>
              <a:t>e Datos y permite consultar y </a:t>
            </a:r>
            <a:r>
              <a:rPr lang="es-ES_tradnl"/>
              <a:t>guardar datos</a:t>
            </a:r>
            <a:endParaRPr lang="es-ES_trad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9837A-050A-2143-B4EF-4CBFE1CD76E2}"/>
              </a:ext>
            </a:extLst>
          </p:cNvPr>
          <p:cNvSpPr/>
          <p:nvPr/>
        </p:nvSpPr>
        <p:spPr>
          <a:xfrm>
            <a:off x="2798618" y="2252176"/>
            <a:ext cx="445192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Blog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BlogId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string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Url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List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Post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Posts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 =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List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Post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&gt;();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BFEB0-A826-5D47-BDB0-8EED2C1EA0B9}"/>
              </a:ext>
            </a:extLst>
          </p:cNvPr>
          <p:cNvSpPr/>
          <p:nvPr/>
        </p:nvSpPr>
        <p:spPr>
          <a:xfrm>
            <a:off x="7499927" y="2252176"/>
            <a:ext cx="4221018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Post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PostId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string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string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Content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BlogId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Blog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Blog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0A5D2-3058-0244-8994-4DF1C4EF3455}"/>
              </a:ext>
            </a:extLst>
          </p:cNvPr>
          <p:cNvSpPr/>
          <p:nvPr/>
        </p:nvSpPr>
        <p:spPr>
          <a:xfrm>
            <a:off x="2798617" y="4472688"/>
            <a:ext cx="8940799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BloggingContext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DBContext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DbSet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Blog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Blogs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DbSet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Post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Posts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</a:p>
          <a:p>
            <a:b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protected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override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OnConfiguring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DbContextOptionsBuilder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options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=&gt;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options</a:t>
            </a:r>
            <a:r>
              <a:rPr lang="en-GB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UseSQLServer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"Server=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localhost;Database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Sample;user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sa;password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=Password12!"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8D37E4BA-8894-B841-9B32-AD363E5B938C}"/>
              </a:ext>
            </a:extLst>
          </p:cNvPr>
          <p:cNvSpPr/>
          <p:nvPr/>
        </p:nvSpPr>
        <p:spPr>
          <a:xfrm>
            <a:off x="1591221" y="2883823"/>
            <a:ext cx="336611" cy="832096"/>
          </a:xfrm>
          <a:prstGeom prst="upDown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CE3794F4-B1F8-3C44-BF58-8B53C63642C2}"/>
              </a:ext>
            </a:extLst>
          </p:cNvPr>
          <p:cNvSpPr/>
          <p:nvPr/>
        </p:nvSpPr>
        <p:spPr>
          <a:xfrm>
            <a:off x="1554275" y="4918362"/>
            <a:ext cx="336611" cy="831272"/>
          </a:xfrm>
          <a:prstGeom prst="upDown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12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4" grpId="0" animBg="1"/>
      <p:bldP spid="6" grpId="0" animBg="1"/>
      <p:bldP spid="40" grpId="0" animBg="1"/>
      <p:bldP spid="7" grpId="0" animBg="1"/>
      <p:bldP spid="8" grpId="0" animBg="1"/>
      <p:bldP spid="9" grpId="0" animBg="1"/>
      <p:bldP spid="43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Estrategias de modelado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17419" y="1198778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Database First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CB9DD88-8DB0-BF46-B125-5F8FB37D4F7D}"/>
              </a:ext>
            </a:extLst>
          </p:cNvPr>
          <p:cNvSpPr/>
          <p:nvPr/>
        </p:nvSpPr>
        <p:spPr>
          <a:xfrm>
            <a:off x="858984" y="5364253"/>
            <a:ext cx="1616364" cy="868219"/>
          </a:xfrm>
          <a:prstGeom prst="round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Entidades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3E43354-C460-364C-B816-C33D0D182BA8}"/>
              </a:ext>
            </a:extLst>
          </p:cNvPr>
          <p:cNvSpPr/>
          <p:nvPr/>
        </p:nvSpPr>
        <p:spPr>
          <a:xfrm>
            <a:off x="1056023" y="1726740"/>
            <a:ext cx="1542473" cy="900546"/>
          </a:xfrm>
          <a:prstGeom prst="can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Base de datos</a:t>
            </a:r>
          </a:p>
          <a:p>
            <a:pPr algn="ctr"/>
            <a:r>
              <a:rPr lang="es-ES_tradnl" dirty="0"/>
              <a:t>relacional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AC64-C801-494F-950C-3EBE51218FF2}"/>
              </a:ext>
            </a:extLst>
          </p:cNvPr>
          <p:cNvSpPr/>
          <p:nvPr/>
        </p:nvSpPr>
        <p:spPr>
          <a:xfrm>
            <a:off x="2932547" y="1766930"/>
            <a:ext cx="4913747" cy="369333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/>
              <a:t>Partimos de una base de datos que ya existe.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1F8C82-64DF-744A-AD7B-C64F175C5B48}"/>
              </a:ext>
            </a:extLst>
          </p:cNvPr>
          <p:cNvSpPr/>
          <p:nvPr/>
        </p:nvSpPr>
        <p:spPr>
          <a:xfrm>
            <a:off x="1011384" y="5516653"/>
            <a:ext cx="1616364" cy="86821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Entidades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FB6FFF-1FB7-6340-9D56-AA6822FF4142}"/>
              </a:ext>
            </a:extLst>
          </p:cNvPr>
          <p:cNvSpPr/>
          <p:nvPr/>
        </p:nvSpPr>
        <p:spPr>
          <a:xfrm>
            <a:off x="1163784" y="5669053"/>
            <a:ext cx="1616364" cy="868219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Entidades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596873-C068-4C4B-A089-1D6D8DEDD189}"/>
              </a:ext>
            </a:extLst>
          </p:cNvPr>
          <p:cNvSpPr/>
          <p:nvPr/>
        </p:nvSpPr>
        <p:spPr>
          <a:xfrm>
            <a:off x="2932548" y="5382849"/>
            <a:ext cx="4913747" cy="369333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/>
              <a:t>Generamos las clases C#.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077AAAF-F25A-FA42-A25F-CBE4230D178D}"/>
              </a:ext>
            </a:extLst>
          </p:cNvPr>
          <p:cNvSpPr/>
          <p:nvPr/>
        </p:nvSpPr>
        <p:spPr>
          <a:xfrm rot="5400000" flipV="1">
            <a:off x="571113" y="3865215"/>
            <a:ext cx="2438400" cy="30520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492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Estrategias de modelado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17419" y="1198778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First (</a:t>
            </a:r>
            <a:r>
              <a:rPr lang="en-US" b="1" dirty="0" err="1">
                <a:solidFill>
                  <a:srgbClr val="FF4484"/>
                </a:solidFill>
              </a:rPr>
              <a:t>recomendada</a:t>
            </a:r>
            <a:r>
              <a:rPr lang="en-US" b="1" dirty="0"/>
              <a:t>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CB9DD88-8DB0-BF46-B125-5F8FB37D4F7D}"/>
              </a:ext>
            </a:extLst>
          </p:cNvPr>
          <p:cNvSpPr/>
          <p:nvPr/>
        </p:nvSpPr>
        <p:spPr>
          <a:xfrm>
            <a:off x="863599" y="1706653"/>
            <a:ext cx="1616364" cy="868219"/>
          </a:xfrm>
          <a:prstGeom prst="round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Entidades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3E43354-C460-364C-B816-C33D0D182BA8}"/>
              </a:ext>
            </a:extLst>
          </p:cNvPr>
          <p:cNvSpPr/>
          <p:nvPr/>
        </p:nvSpPr>
        <p:spPr>
          <a:xfrm>
            <a:off x="1205344" y="5659222"/>
            <a:ext cx="1542473" cy="1072013"/>
          </a:xfrm>
          <a:prstGeom prst="can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Base de datos</a:t>
            </a:r>
          </a:p>
          <a:p>
            <a:pPr algn="ctr"/>
            <a:r>
              <a:rPr lang="es-ES_tradnl" dirty="0"/>
              <a:t>generada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AC64-C801-494F-950C-3EBE51218FF2}"/>
              </a:ext>
            </a:extLst>
          </p:cNvPr>
          <p:cNvSpPr/>
          <p:nvPr/>
        </p:nvSpPr>
        <p:spPr>
          <a:xfrm>
            <a:off x="2932547" y="1713546"/>
            <a:ext cx="8326579" cy="357994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/>
              <a:t>Partimos sin BBDD, definimos modelo C#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1F8C82-64DF-744A-AD7B-C64F175C5B48}"/>
              </a:ext>
            </a:extLst>
          </p:cNvPr>
          <p:cNvSpPr/>
          <p:nvPr/>
        </p:nvSpPr>
        <p:spPr>
          <a:xfrm>
            <a:off x="1015999" y="1859053"/>
            <a:ext cx="1616364" cy="86821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Entidades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FB6FFF-1FB7-6340-9D56-AA6822FF4142}"/>
              </a:ext>
            </a:extLst>
          </p:cNvPr>
          <p:cNvSpPr/>
          <p:nvPr/>
        </p:nvSpPr>
        <p:spPr>
          <a:xfrm>
            <a:off x="1168399" y="2011453"/>
            <a:ext cx="1616364" cy="868219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Entidades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596873-C068-4C4B-A089-1D6D8DEDD189}"/>
              </a:ext>
            </a:extLst>
          </p:cNvPr>
          <p:cNvSpPr/>
          <p:nvPr/>
        </p:nvSpPr>
        <p:spPr>
          <a:xfrm>
            <a:off x="2932547" y="5592607"/>
            <a:ext cx="8326579" cy="369333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/>
              <a:t>Se genera </a:t>
            </a:r>
            <a:r>
              <a:rPr lang="es-ES_tradnl" sz="1600"/>
              <a:t>la BBDD</a:t>
            </a:r>
            <a:endParaRPr lang="es-ES_tradnl" sz="1600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077AAAF-F25A-FA42-A25F-CBE4230D178D}"/>
              </a:ext>
            </a:extLst>
          </p:cNvPr>
          <p:cNvSpPr/>
          <p:nvPr/>
        </p:nvSpPr>
        <p:spPr>
          <a:xfrm rot="5400000">
            <a:off x="1522456" y="3214055"/>
            <a:ext cx="868220" cy="30520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7D7400F-A025-9041-9444-D649B55D7F45}"/>
              </a:ext>
            </a:extLst>
          </p:cNvPr>
          <p:cNvSpPr/>
          <p:nvPr/>
        </p:nvSpPr>
        <p:spPr>
          <a:xfrm>
            <a:off x="1168399" y="3883430"/>
            <a:ext cx="1616364" cy="868219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Herramientas de EF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27999-43DA-AE40-A7C1-0285571E67E5}"/>
              </a:ext>
            </a:extLst>
          </p:cNvPr>
          <p:cNvSpPr/>
          <p:nvPr/>
        </p:nvSpPr>
        <p:spPr>
          <a:xfrm>
            <a:off x="2932548" y="3946113"/>
            <a:ext cx="8326579" cy="369333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/>
              <a:t>Se utilizan herramientas como el CLI de EF Core para gestionar y aplicar cambios en la BBDD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F8408D9-3F98-A046-8D87-9A68C7201CBD}"/>
              </a:ext>
            </a:extLst>
          </p:cNvPr>
          <p:cNvSpPr/>
          <p:nvPr/>
        </p:nvSpPr>
        <p:spPr>
          <a:xfrm rot="5400000">
            <a:off x="1625836" y="5124472"/>
            <a:ext cx="631069" cy="30520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2D944-E3FD-604A-8BFF-2472EFE63BE0}"/>
              </a:ext>
            </a:extLst>
          </p:cNvPr>
          <p:cNvSpPr/>
          <p:nvPr/>
        </p:nvSpPr>
        <p:spPr>
          <a:xfrm>
            <a:off x="2932547" y="2196673"/>
            <a:ext cx="8326579" cy="357994"/>
          </a:xfrm>
          <a:prstGeom prst="rect">
            <a:avLst/>
          </a:prstGeom>
          <a:solidFill>
            <a:srgbClr val="FF4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/>
              <a:t>Esto nos permite tener la estructura de nuestra base de datos versionada (.</a:t>
            </a:r>
            <a:r>
              <a:rPr lang="es-ES_tradnl" sz="1400" dirty="0" err="1"/>
              <a:t>e.g</a:t>
            </a:r>
            <a:r>
              <a:rPr lang="es-ES_tradnl" sz="1400" dirty="0"/>
              <a:t>. </a:t>
            </a:r>
            <a:r>
              <a:rPr lang="es-ES_tradnl" sz="1400" dirty="0" err="1"/>
              <a:t>Git</a:t>
            </a:r>
            <a:r>
              <a:rPr lang="es-ES_tradnl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8EC3D-3F9D-9745-AE14-A1885195FC11}"/>
              </a:ext>
            </a:extLst>
          </p:cNvPr>
          <p:cNvSpPr/>
          <p:nvPr/>
        </p:nvSpPr>
        <p:spPr>
          <a:xfrm>
            <a:off x="2932547" y="6031345"/>
            <a:ext cx="8326579" cy="699890"/>
          </a:xfrm>
          <a:prstGeom prst="rect">
            <a:avLst/>
          </a:prstGeom>
          <a:solidFill>
            <a:srgbClr val="FF4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/>
              <a:t>Si el esquema de la BBDD debe cambiar, las migraciones automatizadas permiten aplicar los cambios y migrar los datos existentes al nuevo esquema de una manera más fácil que </a:t>
            </a:r>
            <a:r>
              <a:rPr lang="es-ES_tradnl" sz="1400" dirty="0" err="1"/>
              <a:t>haciéndo</a:t>
            </a:r>
            <a:r>
              <a:rPr lang="es-ES_tradnl" sz="1400" dirty="0"/>
              <a:t> el proceso a mano con scripts de SQL</a:t>
            </a:r>
          </a:p>
        </p:txBody>
      </p:sp>
    </p:spTree>
    <p:extLst>
      <p:ext uri="{BB962C8B-B14F-4D97-AF65-F5344CB8AC3E}">
        <p14:creationId xmlns:p14="http://schemas.microsoft.com/office/powerpoint/2010/main" val="18078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5" grpId="0" animBg="1"/>
      <p:bldP spid="16" grpId="0" animBg="1"/>
      <p:bldP spid="17" grpId="0" animBg="1"/>
      <p:bldP spid="19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EF Core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Cli</a:t>
            </a:r>
            <a:endParaRPr lang="es-ES_tradnl" sz="5333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189E0-6E6B-C849-9952-3ABD8A90FD72}"/>
              </a:ext>
            </a:extLst>
          </p:cNvPr>
          <p:cNvSpPr txBox="1"/>
          <p:nvPr/>
        </p:nvSpPr>
        <p:spPr>
          <a:xfrm>
            <a:off x="863599" y="1385455"/>
            <a:ext cx="106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Instalación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2C75F-7844-F641-A1CD-59A80DF4A96D}"/>
              </a:ext>
            </a:extLst>
          </p:cNvPr>
          <p:cNvSpPr/>
          <p:nvPr/>
        </p:nvSpPr>
        <p:spPr>
          <a:xfrm>
            <a:off x="957212" y="1817500"/>
            <a:ext cx="548419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dotnet tool install --global dotnet-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ef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CDD42-7C9E-7E4E-92F7-EDB608AE6EB0}"/>
              </a:ext>
            </a:extLst>
          </p:cNvPr>
          <p:cNvSpPr txBox="1"/>
          <p:nvPr/>
        </p:nvSpPr>
        <p:spPr>
          <a:xfrm>
            <a:off x="863599" y="2318764"/>
            <a:ext cx="106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Integr</a:t>
            </a:r>
            <a:r>
              <a:rPr lang="en-US" dirty="0"/>
              <a:t>á</a:t>
            </a:r>
            <a:r>
              <a:rPr lang="es-ES_tradnl" dirty="0" err="1"/>
              <a:t>ndolo</a:t>
            </a:r>
            <a:r>
              <a:rPr lang="es-ES_tradnl" dirty="0"/>
              <a:t> en nuestro proyecto (añadiendo dependencia en el proyecto principal)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BD11AA-7DFE-6246-B0EF-63E61D4ADB71}"/>
              </a:ext>
            </a:extLst>
          </p:cNvPr>
          <p:cNvSpPr/>
          <p:nvPr/>
        </p:nvSpPr>
        <p:spPr>
          <a:xfrm>
            <a:off x="957212" y="2874923"/>
            <a:ext cx="801142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dotnet add package 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Microsoft.EntityFrameworkCore.Design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DF5E88-CE36-9741-93F6-36A1531C4F28}"/>
              </a:ext>
            </a:extLst>
          </p:cNvPr>
          <p:cNvSpPr txBox="1"/>
          <p:nvPr/>
        </p:nvSpPr>
        <p:spPr>
          <a:xfrm>
            <a:off x="863599" y="3466877"/>
            <a:ext cx="106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Arrancando el CLI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BB549-150C-5A40-B0B8-9C9B5593D56C}"/>
              </a:ext>
            </a:extLst>
          </p:cNvPr>
          <p:cNvSpPr/>
          <p:nvPr/>
        </p:nvSpPr>
        <p:spPr>
          <a:xfrm>
            <a:off x="957212" y="3875979"/>
            <a:ext cx="14398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dotnet 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ef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EC8DA5-E850-794B-8053-EA9369B7052F}"/>
              </a:ext>
            </a:extLst>
          </p:cNvPr>
          <p:cNvSpPr txBox="1"/>
          <p:nvPr/>
        </p:nvSpPr>
        <p:spPr>
          <a:xfrm>
            <a:off x="863599" y="4467933"/>
            <a:ext cx="106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Creando una migración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26876-41B7-8F42-9ECF-ED82CAACE63B}"/>
              </a:ext>
            </a:extLst>
          </p:cNvPr>
          <p:cNvSpPr/>
          <p:nvPr/>
        </p:nvSpPr>
        <p:spPr>
          <a:xfrm>
            <a:off x="957213" y="5034594"/>
            <a:ext cx="612698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dotnet 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ef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migrations add 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MiMigracionInicial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AB729D-016B-8640-92E7-04AC9AD48C7C}"/>
              </a:ext>
            </a:extLst>
          </p:cNvPr>
          <p:cNvSpPr txBox="1"/>
          <p:nvPr/>
        </p:nvSpPr>
        <p:spPr>
          <a:xfrm>
            <a:off x="863599" y="5626547"/>
            <a:ext cx="106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Aplicando la migración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E15BE-0216-BD47-81B5-A30A89B9DE7E}"/>
              </a:ext>
            </a:extLst>
          </p:cNvPr>
          <p:cNvSpPr/>
          <p:nvPr/>
        </p:nvSpPr>
        <p:spPr>
          <a:xfrm>
            <a:off x="957212" y="6122286"/>
            <a:ext cx="367119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dotnet 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ef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database update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BA6A38B-17B2-3F44-9C14-56052EEF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08" y="4791317"/>
            <a:ext cx="3986231" cy="1731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1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2" grpId="0"/>
      <p:bldP spid="9" grpId="0" animBg="1"/>
      <p:bldP spid="23" grpId="0"/>
      <p:bldP spid="10" grpId="0" animBg="1"/>
      <p:bldP spid="24" grpId="0"/>
      <p:bldP spid="11" grpId="0" animBg="1"/>
      <p:bldP spid="25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Escrituras y consultas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E74A67C-DB40-1D4A-BB1C-2BCCFB0B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1559131"/>
            <a:ext cx="1080876" cy="108087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BB211A0-90FD-2E47-A39A-98B2DFA7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99" y="4651511"/>
            <a:ext cx="1080876" cy="10808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55A4DD-035D-7448-B08B-09490B18E652}"/>
              </a:ext>
            </a:extLst>
          </p:cNvPr>
          <p:cNvSpPr/>
          <p:nvPr/>
        </p:nvSpPr>
        <p:spPr>
          <a:xfrm>
            <a:off x="2104774" y="1632176"/>
            <a:ext cx="9752793" cy="841517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/>
              <a:t>Para escribir en la base de datos se necesita una instancia del </a:t>
            </a:r>
            <a:r>
              <a:rPr lang="es-ES_tradnl" sz="2000" b="1" dirty="0" err="1"/>
              <a:t>DbContext</a:t>
            </a:r>
            <a:r>
              <a:rPr lang="es-ES_tradnl" sz="2000" dirty="0"/>
              <a:t> y guardar los cambios para que la escritura en Base de Datos tenga efecto.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0F3E6B-83AF-B94A-B745-FB005EFF5C56}"/>
              </a:ext>
            </a:extLst>
          </p:cNvPr>
          <p:cNvSpPr/>
          <p:nvPr/>
        </p:nvSpPr>
        <p:spPr>
          <a:xfrm>
            <a:off x="2104774" y="4820195"/>
            <a:ext cx="9752793" cy="841517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/>
              <a:t>Para leer de la base de datos se necesita una instancia del </a:t>
            </a:r>
            <a:r>
              <a:rPr lang="es-ES_tradnl" sz="2000" b="1" dirty="0" err="1"/>
              <a:t>DbContext</a:t>
            </a:r>
            <a:r>
              <a:rPr lang="es-ES_tradnl" sz="2000" dirty="0"/>
              <a:t> y acceder a la tabla, y/o filtrar con </a:t>
            </a:r>
            <a:r>
              <a:rPr lang="es-ES_tradnl" sz="2000" b="1" dirty="0"/>
              <a:t>LINQ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742AC3-A51F-2440-B72A-7BF3B21475AB}"/>
              </a:ext>
            </a:extLst>
          </p:cNvPr>
          <p:cNvSpPr/>
          <p:nvPr/>
        </p:nvSpPr>
        <p:spPr>
          <a:xfrm>
            <a:off x="2104775" y="2615463"/>
            <a:ext cx="975279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586C0"/>
                </a:solidFill>
                <a:latin typeface="Menlo" panose="020B0609030804020204" pitchFamily="49" charset="0"/>
              </a:rPr>
              <a:t>using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bloggingWriteContext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BloggingContext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bloggingWriteContext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Blogs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Menlo" panose="020B0609030804020204" pitchFamily="49" charset="0"/>
              </a:rPr>
              <a:t>AddRange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blogOne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blogTwo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bloggingWriteContext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Posts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Menlo" panose="020B0609030804020204" pitchFamily="49" charset="0"/>
              </a:rPr>
              <a:t>AddRange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postOne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postTwo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postThree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bloggingWriteContext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Menlo" panose="020B0609030804020204" pitchFamily="49" charset="0"/>
              </a:rPr>
              <a:t>SaveChanges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B6DBA-08D7-454A-BA09-9E8CA1235FD0}"/>
              </a:ext>
            </a:extLst>
          </p:cNvPr>
          <p:cNvSpPr/>
          <p:nvPr/>
        </p:nvSpPr>
        <p:spPr>
          <a:xfrm>
            <a:off x="2104773" y="5813739"/>
            <a:ext cx="97527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586C0"/>
                </a:solidFill>
                <a:latin typeface="Menlo" panose="020B0609030804020204" pitchFamily="49" charset="0"/>
              </a:rPr>
              <a:t>using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bloggingReadContext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BloggingContext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GB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Menlo" panose="020B0609030804020204" pitchFamily="49" charset="0"/>
              </a:rPr>
              <a:t>blogs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bloggingReadContext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Menlo" panose="020B0609030804020204" pitchFamily="49" charset="0"/>
              </a:rPr>
              <a:t>Blogs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Menlo" panose="020B0609030804020204" pitchFamily="49" charset="0"/>
              </a:rPr>
              <a:t>ToList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Ejecución diferida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91611-0625-2144-BDF4-8E8A56A0C4B1}"/>
              </a:ext>
            </a:extLst>
          </p:cNvPr>
          <p:cNvSpPr/>
          <p:nvPr/>
        </p:nvSpPr>
        <p:spPr>
          <a:xfrm>
            <a:off x="796222" y="1318500"/>
            <a:ext cx="1099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Entity Framework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err="1"/>
              <a:t>diferida</a:t>
            </a:r>
            <a:r>
              <a:rPr lang="en-US" dirty="0"/>
              <a:t> (</a:t>
            </a:r>
            <a:r>
              <a:rPr lang="en-US" i="1" dirty="0"/>
              <a:t>deferred execution</a:t>
            </a:r>
            <a:r>
              <a:rPr lang="en-US" dirty="0"/>
              <a:t>),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la consulta no se </a:t>
            </a:r>
            <a:r>
              <a:rPr lang="en-US" dirty="0" err="1"/>
              <a:t>envía</a:t>
            </a:r>
            <a:r>
              <a:rPr lang="en-US" dirty="0"/>
              <a:t> a base de </a:t>
            </a:r>
            <a:r>
              <a:rPr lang="en-US" dirty="0" err="1"/>
              <a:t>datos</a:t>
            </a:r>
            <a:r>
              <a:rPr lang="en-US" dirty="0"/>
              <a:t> hasta que se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explícitamente</a:t>
            </a:r>
            <a:r>
              <a:rPr lang="en-US" dirty="0"/>
              <a:t> con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terminadores</a:t>
            </a:r>
            <a:r>
              <a:rPr lang="en-US" dirty="0"/>
              <a:t> de una consulta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en-US" i="1" dirty="0" err="1"/>
              <a:t>ToList</a:t>
            </a:r>
            <a:r>
              <a:rPr lang="en-US" i="1" dirty="0"/>
              <a:t>(), First(), </a:t>
            </a:r>
            <a:r>
              <a:rPr lang="en-US" i="1" dirty="0" err="1"/>
              <a:t>FirstOrDefault</a:t>
            </a:r>
            <a:r>
              <a:rPr lang="en-US" i="1" dirty="0"/>
              <a:t>(), Last(), </a:t>
            </a:r>
            <a:r>
              <a:rPr lang="en-US" i="1" dirty="0" err="1"/>
              <a:t>LastOrDefault</a:t>
            </a:r>
            <a:r>
              <a:rPr lang="en-US" i="1" dirty="0"/>
              <a:t>(), Single(),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1CF645-88A5-7B44-9541-E5E75D45F90F}"/>
              </a:ext>
            </a:extLst>
          </p:cNvPr>
          <p:cNvSpPr/>
          <p:nvPr/>
        </p:nvSpPr>
        <p:spPr>
          <a:xfrm>
            <a:off x="5342021" y="2727437"/>
            <a:ext cx="6294922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query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bloggingReadContext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        .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Blogs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        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AsQueryable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query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query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Where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=&gt;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PublishedOn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Year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2021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query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query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OrderByDescending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=&gt; 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x 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blogs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query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ToList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();  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//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aquí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se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envía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la consulta a la BD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0917755A-0201-2440-B8ED-A76D9B214A29}"/>
              </a:ext>
            </a:extLst>
          </p:cNvPr>
          <p:cNvSpPr/>
          <p:nvPr/>
        </p:nvSpPr>
        <p:spPr>
          <a:xfrm>
            <a:off x="1297870" y="3858216"/>
            <a:ext cx="1542473" cy="900546"/>
          </a:xfrm>
          <a:prstGeom prst="can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Base De Datos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8B096F2-1406-0541-8A75-F7A3490D9B4B}"/>
              </a:ext>
            </a:extLst>
          </p:cNvPr>
          <p:cNvSpPr/>
          <p:nvPr/>
        </p:nvSpPr>
        <p:spPr>
          <a:xfrm rot="10800000">
            <a:off x="3174731" y="3967491"/>
            <a:ext cx="1695651" cy="21949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7F77362-FAE7-9149-8652-0B5919510817}"/>
              </a:ext>
            </a:extLst>
          </p:cNvPr>
          <p:cNvSpPr/>
          <p:nvPr/>
        </p:nvSpPr>
        <p:spPr>
          <a:xfrm>
            <a:off x="3174731" y="4447150"/>
            <a:ext cx="1695651" cy="21949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780F53-DFCA-2546-8054-CC295EFED113}"/>
              </a:ext>
            </a:extLst>
          </p:cNvPr>
          <p:cNvSpPr/>
          <p:nvPr/>
        </p:nvSpPr>
        <p:spPr>
          <a:xfrm>
            <a:off x="3522845" y="3906341"/>
            <a:ext cx="1058777" cy="328772"/>
          </a:xfrm>
          <a:prstGeom prst="roundRect">
            <a:avLst/>
          </a:prstGeom>
          <a:solidFill>
            <a:srgbClr val="FF4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Consulta SQL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E945DDD-ECC3-FC4A-A407-991F062FCC87}"/>
              </a:ext>
            </a:extLst>
          </p:cNvPr>
          <p:cNvSpPr/>
          <p:nvPr/>
        </p:nvSpPr>
        <p:spPr>
          <a:xfrm>
            <a:off x="3503598" y="4392512"/>
            <a:ext cx="1058776" cy="328772"/>
          </a:xfrm>
          <a:prstGeom prst="roundRect">
            <a:avLst/>
          </a:prstGeom>
          <a:solidFill>
            <a:srgbClr val="00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Datos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9A797A-2168-904E-AC40-C148C1D2497E}"/>
              </a:ext>
            </a:extLst>
          </p:cNvPr>
          <p:cNvSpPr/>
          <p:nvPr/>
        </p:nvSpPr>
        <p:spPr>
          <a:xfrm>
            <a:off x="5014762" y="2727437"/>
            <a:ext cx="240632" cy="237143"/>
          </a:xfrm>
          <a:prstGeom prst="roundRect">
            <a:avLst/>
          </a:prstGeom>
          <a:solidFill>
            <a:srgbClr val="D9D900"/>
          </a:solidFill>
          <a:ln>
            <a:solidFill>
              <a:srgbClr val="4B5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58657E6-CB11-624D-9B0D-79542229CE51}"/>
              </a:ext>
            </a:extLst>
          </p:cNvPr>
          <p:cNvSpPr/>
          <p:nvPr/>
        </p:nvSpPr>
        <p:spPr>
          <a:xfrm>
            <a:off x="5014762" y="3624527"/>
            <a:ext cx="240632" cy="237143"/>
          </a:xfrm>
          <a:prstGeom prst="roundRect">
            <a:avLst/>
          </a:prstGeom>
          <a:solidFill>
            <a:srgbClr val="D9D900"/>
          </a:solidFill>
          <a:ln>
            <a:solidFill>
              <a:srgbClr val="4B5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8E8EAE-6702-304D-983A-936B5B1093FB}"/>
              </a:ext>
            </a:extLst>
          </p:cNvPr>
          <p:cNvSpPr/>
          <p:nvPr/>
        </p:nvSpPr>
        <p:spPr>
          <a:xfrm>
            <a:off x="5014762" y="4068416"/>
            <a:ext cx="240632" cy="237143"/>
          </a:xfrm>
          <a:prstGeom prst="roundRect">
            <a:avLst/>
          </a:prstGeom>
          <a:solidFill>
            <a:srgbClr val="D9D900"/>
          </a:solidFill>
          <a:ln>
            <a:solidFill>
              <a:srgbClr val="4B5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53451C-5EAD-0640-A5DB-0FB789FE3DA2}"/>
              </a:ext>
            </a:extLst>
          </p:cNvPr>
          <p:cNvSpPr/>
          <p:nvPr/>
        </p:nvSpPr>
        <p:spPr>
          <a:xfrm>
            <a:off x="5014762" y="4455077"/>
            <a:ext cx="240632" cy="237143"/>
          </a:xfrm>
          <a:prstGeom prst="roundRect">
            <a:avLst/>
          </a:prstGeom>
          <a:solidFill>
            <a:srgbClr val="BC5B40"/>
          </a:solidFill>
          <a:ln>
            <a:solidFill>
              <a:srgbClr val="4B5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1AD1DD3-268B-DC4F-873C-165007E462EE}"/>
              </a:ext>
            </a:extLst>
          </p:cNvPr>
          <p:cNvSpPr/>
          <p:nvPr/>
        </p:nvSpPr>
        <p:spPr>
          <a:xfrm>
            <a:off x="796222" y="5903511"/>
            <a:ext cx="11032067" cy="538834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dirty="0">
              <a:solidFill>
                <a:srgbClr val="494738"/>
              </a:solidFill>
            </a:endParaRP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FE0FB7A0-33D5-1348-9BB9-4DB3CC28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0" y="6000658"/>
            <a:ext cx="413363" cy="413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8D4B2F-8ABB-0F44-90D1-D877312ABF75}"/>
              </a:ext>
            </a:extLst>
          </p:cNvPr>
          <p:cNvSpPr/>
          <p:nvPr/>
        </p:nvSpPr>
        <p:spPr>
          <a:xfrm>
            <a:off x="1385038" y="5909835"/>
            <a:ext cx="10201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ES" sz="1400" dirty="0">
                <a:solidFill>
                  <a:srgbClr val="494738"/>
                </a:solidFill>
              </a:rPr>
              <a:t>Este comportamiento permite un mayor dinamismo cuidando el rendimiento. Hay que tener mucho cuidado con no hacer filtrados en memoria de grandes cantidades de datos, y de usar correctamente la ejecución diferida para que </a:t>
            </a:r>
            <a:r>
              <a:rPr lang="en-US" sz="1400" dirty="0">
                <a:solidFill>
                  <a:srgbClr val="494738"/>
                </a:solidFill>
              </a:rPr>
              <a:t>sea </a:t>
            </a:r>
            <a:r>
              <a:rPr lang="en-ES" sz="1400" dirty="0">
                <a:solidFill>
                  <a:srgbClr val="494738"/>
                </a:solidFill>
              </a:rPr>
              <a:t>la base de datos la que filtre</a:t>
            </a:r>
          </a:p>
        </p:txBody>
      </p:sp>
    </p:spTree>
    <p:extLst>
      <p:ext uri="{BB962C8B-B14F-4D97-AF65-F5344CB8AC3E}">
        <p14:creationId xmlns:p14="http://schemas.microsoft.com/office/powerpoint/2010/main" val="37455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" grpId="0" animBg="1"/>
      <p:bldP spid="22" grpId="0" animBg="1"/>
      <p:bldP spid="7" grpId="0" animBg="1"/>
      <p:bldP spid="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Lazy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vs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Eager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loading</a:t>
            </a:r>
            <a:endParaRPr lang="es-ES_tradnl" sz="5333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91611-0625-2144-BDF4-8E8A56A0C4B1}"/>
              </a:ext>
            </a:extLst>
          </p:cNvPr>
          <p:cNvSpPr/>
          <p:nvPr/>
        </p:nvSpPr>
        <p:spPr>
          <a:xfrm>
            <a:off x="796222" y="1318500"/>
            <a:ext cx="10532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Hay dos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cargar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una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memoria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b="1" dirty="0"/>
              <a:t>lazy loading</a:t>
            </a:r>
            <a:r>
              <a:rPr lang="en-US" dirty="0"/>
              <a:t> y </a:t>
            </a:r>
            <a:r>
              <a:rPr lang="en-US" b="1" dirty="0"/>
              <a:t>eager loading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96C45E-DDB3-F347-8F7A-244562E912A0}"/>
              </a:ext>
            </a:extLst>
          </p:cNvPr>
          <p:cNvSpPr/>
          <p:nvPr/>
        </p:nvSpPr>
        <p:spPr>
          <a:xfrm>
            <a:off x="863599" y="2242686"/>
            <a:ext cx="4526548" cy="452388"/>
          </a:xfrm>
          <a:prstGeom prst="roundRect">
            <a:avLst/>
          </a:prstGeom>
          <a:solidFill>
            <a:srgbClr val="FF4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Loading</a:t>
            </a:r>
            <a:endParaRPr lang="es-ES_tradnl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70C58B9-EACE-D744-ADC0-FB652353F81F}"/>
              </a:ext>
            </a:extLst>
          </p:cNvPr>
          <p:cNvSpPr/>
          <p:nvPr/>
        </p:nvSpPr>
        <p:spPr>
          <a:xfrm>
            <a:off x="6243586" y="2242686"/>
            <a:ext cx="4838299" cy="452388"/>
          </a:xfrm>
          <a:prstGeom prst="roundRect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Eager</a:t>
            </a:r>
            <a:r>
              <a:rPr lang="es-ES_tradnl" dirty="0"/>
              <a:t> </a:t>
            </a:r>
            <a:r>
              <a:rPr lang="es-ES_tradnl" dirty="0" err="1"/>
              <a:t>Loading</a:t>
            </a:r>
            <a:endParaRPr lang="es-ES_trad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B4E1B-54AB-CB49-B5F7-2139BC66DD00}"/>
              </a:ext>
            </a:extLst>
          </p:cNvPr>
          <p:cNvSpPr txBox="1"/>
          <p:nvPr/>
        </p:nvSpPr>
        <p:spPr>
          <a:xfrm>
            <a:off x="796222" y="5313146"/>
            <a:ext cx="459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FF4484"/>
                </a:solidFill>
              </a:rPr>
              <a:t>Los datos de tablas satélite de una consulta no se cargan hasta que se vaya a hacer uso de los mismos.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657EC-4F72-D54F-BBB6-F9C29A680895}"/>
              </a:ext>
            </a:extLst>
          </p:cNvPr>
          <p:cNvSpPr txBox="1"/>
          <p:nvPr/>
        </p:nvSpPr>
        <p:spPr>
          <a:xfrm>
            <a:off x="6096000" y="5313146"/>
            <a:ext cx="513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00D7FF"/>
                </a:solidFill>
              </a:rPr>
              <a:t>Los datos de tablas satélite de una consulta se incluyen.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720C6-7A09-724B-802D-944287C42F88}"/>
              </a:ext>
            </a:extLst>
          </p:cNvPr>
          <p:cNvSpPr/>
          <p:nvPr/>
        </p:nvSpPr>
        <p:spPr>
          <a:xfrm>
            <a:off x="1452078" y="3427549"/>
            <a:ext cx="962527" cy="250257"/>
          </a:xfrm>
          <a:prstGeom prst="rect">
            <a:avLst/>
          </a:prstGeom>
          <a:solidFill>
            <a:srgbClr val="008D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Post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D88030-744C-144F-8852-B4BB087E3D19}"/>
              </a:ext>
            </a:extLst>
          </p:cNvPr>
          <p:cNvSpPr/>
          <p:nvPr/>
        </p:nvSpPr>
        <p:spPr>
          <a:xfrm>
            <a:off x="1452078" y="3677806"/>
            <a:ext cx="962527" cy="625004"/>
          </a:xfrm>
          <a:prstGeom prst="rect">
            <a:avLst/>
          </a:prstGeom>
          <a:solidFill>
            <a:schemeClr val="bg1"/>
          </a:solidFill>
          <a:ln>
            <a:solidFill>
              <a:srgbClr val="659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F7278-309E-3044-890A-A0D77BFD7FBE}"/>
              </a:ext>
            </a:extLst>
          </p:cNvPr>
          <p:cNvSpPr/>
          <p:nvPr/>
        </p:nvSpPr>
        <p:spPr>
          <a:xfrm>
            <a:off x="3048267" y="3427549"/>
            <a:ext cx="1398606" cy="250257"/>
          </a:xfrm>
          <a:prstGeom prst="rect">
            <a:avLst/>
          </a:prstGeom>
          <a:solidFill>
            <a:srgbClr val="AEAC99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Comentarios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08854C-19E5-9D4D-91DA-36854FD5F90E}"/>
              </a:ext>
            </a:extLst>
          </p:cNvPr>
          <p:cNvSpPr/>
          <p:nvPr/>
        </p:nvSpPr>
        <p:spPr>
          <a:xfrm>
            <a:off x="3048267" y="3677806"/>
            <a:ext cx="1398606" cy="625004"/>
          </a:xfrm>
          <a:prstGeom prst="rect">
            <a:avLst/>
          </a:prstGeom>
          <a:solidFill>
            <a:schemeClr val="bg1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5A062-2785-1B47-977F-E21B6CA783C2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>
            <a:off x="2414605" y="3990308"/>
            <a:ext cx="633662" cy="0"/>
          </a:xfrm>
          <a:prstGeom prst="straightConnector1">
            <a:avLst/>
          </a:prstGeom>
          <a:ln w="28575">
            <a:solidFill>
              <a:srgbClr val="4B5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5F678F3-D5A7-8A48-897F-772DDFF96768}"/>
              </a:ext>
            </a:extLst>
          </p:cNvPr>
          <p:cNvSpPr/>
          <p:nvPr/>
        </p:nvSpPr>
        <p:spPr>
          <a:xfrm>
            <a:off x="7206381" y="3427549"/>
            <a:ext cx="962527" cy="250257"/>
          </a:xfrm>
          <a:prstGeom prst="rect">
            <a:avLst/>
          </a:prstGeom>
          <a:solidFill>
            <a:srgbClr val="008D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Post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91F195-D251-E740-A682-D028A0EF3C6A}"/>
              </a:ext>
            </a:extLst>
          </p:cNvPr>
          <p:cNvSpPr/>
          <p:nvPr/>
        </p:nvSpPr>
        <p:spPr>
          <a:xfrm>
            <a:off x="7206381" y="3677806"/>
            <a:ext cx="962527" cy="625004"/>
          </a:xfrm>
          <a:prstGeom prst="rect">
            <a:avLst/>
          </a:prstGeom>
          <a:solidFill>
            <a:schemeClr val="bg1"/>
          </a:solidFill>
          <a:ln>
            <a:solidFill>
              <a:srgbClr val="659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89A0F5-DA10-F243-A08B-ECA70394407F}"/>
              </a:ext>
            </a:extLst>
          </p:cNvPr>
          <p:cNvSpPr/>
          <p:nvPr/>
        </p:nvSpPr>
        <p:spPr>
          <a:xfrm>
            <a:off x="8802570" y="3427549"/>
            <a:ext cx="1398606" cy="250257"/>
          </a:xfrm>
          <a:prstGeom prst="rect">
            <a:avLst/>
          </a:prstGeom>
          <a:solidFill>
            <a:srgbClr val="008D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Comentarios</a:t>
            </a:r>
            <a:endParaRPr lang="es-ES_tradnl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2AFE81-E5AB-7C4B-8043-B554AF505183}"/>
              </a:ext>
            </a:extLst>
          </p:cNvPr>
          <p:cNvSpPr/>
          <p:nvPr/>
        </p:nvSpPr>
        <p:spPr>
          <a:xfrm>
            <a:off x="8802570" y="3677806"/>
            <a:ext cx="1398606" cy="625004"/>
          </a:xfrm>
          <a:prstGeom prst="rect">
            <a:avLst/>
          </a:prstGeom>
          <a:solidFill>
            <a:schemeClr val="bg1"/>
          </a:solidFill>
          <a:ln>
            <a:solidFill>
              <a:srgbClr val="659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DD1C40-936C-2542-BB70-4D7860C1258E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8168908" y="3990308"/>
            <a:ext cx="633662" cy="0"/>
          </a:xfrm>
          <a:prstGeom prst="straightConnector1">
            <a:avLst/>
          </a:prstGeom>
          <a:ln w="28575">
            <a:solidFill>
              <a:srgbClr val="4B5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6" grpId="0"/>
      <p:bldP spid="23" grpId="0"/>
      <p:bldP spid="8" grpId="0" animBg="1"/>
      <p:bldP spid="11" grpId="0" animBg="1"/>
      <p:bldP spid="28" grpId="0" animBg="1"/>
      <p:bldP spid="3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Lazy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loading</a:t>
            </a:r>
            <a:endParaRPr lang="es-ES_tradnl" sz="5333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91611-0625-2144-BDF4-8E8A56A0C4B1}"/>
              </a:ext>
            </a:extLst>
          </p:cNvPr>
          <p:cNvSpPr/>
          <p:nvPr/>
        </p:nvSpPr>
        <p:spPr>
          <a:xfrm>
            <a:off x="796222" y="1318500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Código:</a:t>
            </a:r>
            <a:endParaRPr lang="en-US" i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96C45E-DDB3-F347-8F7A-244562E912A0}"/>
              </a:ext>
            </a:extLst>
          </p:cNvPr>
          <p:cNvSpPr/>
          <p:nvPr/>
        </p:nvSpPr>
        <p:spPr>
          <a:xfrm>
            <a:off x="877658" y="1790298"/>
            <a:ext cx="10831096" cy="452388"/>
          </a:xfrm>
          <a:prstGeom prst="roundRect">
            <a:avLst/>
          </a:prstGeom>
          <a:solidFill>
            <a:srgbClr val="FF4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Loading</a:t>
            </a:r>
            <a:endParaRPr lang="es-ES_trad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7506E-27FE-5749-A377-EBCA2C2238F8}"/>
              </a:ext>
            </a:extLst>
          </p:cNvPr>
          <p:cNvSpPr/>
          <p:nvPr/>
        </p:nvSpPr>
        <p:spPr>
          <a:xfrm>
            <a:off x="877657" y="2345152"/>
            <a:ext cx="1083109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586C0"/>
                </a:solidFill>
                <a:latin typeface="Menlo" panose="020B0609030804020204" pitchFamily="49" charset="0"/>
              </a:rPr>
              <a:t>using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context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BloggingContext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Si lazy loading </a:t>
            </a:r>
            <a:r>
              <a:rPr 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está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activado</a:t>
            </a:r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 //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Carga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todos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los posts,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pero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no lo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comentarios</a:t>
            </a:r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  var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posts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context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Posts</a:t>
            </a:r>
            <a:r>
              <a:rPr lang="en-GB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ToList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  <a:b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Carga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todos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los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comentarios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cuando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se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necesita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con una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nueva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consulta </a:t>
            </a:r>
            <a:r>
              <a:rPr lang="en-GB" dirty="0" err="1">
                <a:solidFill>
                  <a:srgbClr val="6A9955"/>
                </a:solidFill>
                <a:latin typeface="Menlo" panose="020B0609030804020204" pitchFamily="49" charset="0"/>
              </a:rPr>
              <a:t>en</a:t>
            </a:r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 BD</a:t>
            </a:r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  var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comments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4EC9B0"/>
                </a:solidFill>
                <a:latin typeface="Menlo" panose="020B0609030804020204" pitchFamily="49" charset="0"/>
              </a:rPr>
              <a:t>posts.First</a:t>
            </a:r>
            <a:r>
              <a:rPr lang="en-GB" dirty="0">
                <a:solidFill>
                  <a:srgbClr val="4EC9B0"/>
                </a:solidFill>
                <a:latin typeface="Menlo" panose="020B0609030804020204" pitchFamily="49" charset="0"/>
              </a:rPr>
              <a:t>().Comments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8D3D812-F37B-AC42-8F99-A34B658FDC44}"/>
              </a:ext>
            </a:extLst>
          </p:cNvPr>
          <p:cNvSpPr/>
          <p:nvPr/>
        </p:nvSpPr>
        <p:spPr>
          <a:xfrm>
            <a:off x="796222" y="5832909"/>
            <a:ext cx="11032067" cy="715648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dirty="0">
              <a:solidFill>
                <a:srgbClr val="494738"/>
              </a:solidFill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4EA3E97-14F7-E84B-9D76-5155BA82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0" y="6000658"/>
            <a:ext cx="413363" cy="41336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3867FF-75CC-1B45-8D3A-1AB97EA10685}"/>
              </a:ext>
            </a:extLst>
          </p:cNvPr>
          <p:cNvSpPr/>
          <p:nvPr/>
        </p:nvSpPr>
        <p:spPr>
          <a:xfrm>
            <a:off x="1385038" y="5935145"/>
            <a:ext cx="10201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ES" sz="1400" dirty="0">
                <a:solidFill>
                  <a:srgbClr val="494738"/>
                </a:solidFill>
              </a:rPr>
              <a:t>¡ Ojo ! </a:t>
            </a:r>
            <a:r>
              <a:rPr lang="en-US" sz="1400" dirty="0">
                <a:solidFill>
                  <a:srgbClr val="494738"/>
                </a:solidFill>
              </a:rPr>
              <a:t>Lazy loading </a:t>
            </a:r>
            <a:r>
              <a:rPr lang="en-US" sz="1400" dirty="0" err="1">
                <a:solidFill>
                  <a:srgbClr val="494738"/>
                </a:solidFill>
              </a:rPr>
              <a:t>requiere</a:t>
            </a:r>
            <a:r>
              <a:rPr lang="en-US" sz="1400" dirty="0">
                <a:solidFill>
                  <a:srgbClr val="494738"/>
                </a:solidFill>
              </a:rPr>
              <a:t> una </a:t>
            </a:r>
            <a:r>
              <a:rPr lang="en-US" sz="1400" dirty="0" err="1">
                <a:solidFill>
                  <a:srgbClr val="494738"/>
                </a:solidFill>
              </a:rPr>
              <a:t>librería</a:t>
            </a:r>
            <a:r>
              <a:rPr lang="en-US" sz="1400" dirty="0">
                <a:solidFill>
                  <a:srgbClr val="494738"/>
                </a:solidFill>
              </a:rPr>
              <a:t> </a:t>
            </a:r>
            <a:r>
              <a:rPr lang="en-US" sz="1400" dirty="0" err="1">
                <a:solidFill>
                  <a:srgbClr val="494738"/>
                </a:solidFill>
              </a:rPr>
              <a:t>adicional</a:t>
            </a:r>
            <a:r>
              <a:rPr lang="en-US" sz="1400" dirty="0">
                <a:solidFill>
                  <a:srgbClr val="494738"/>
                </a:solidFill>
              </a:rPr>
              <a:t> 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Microsoft.EntityFrameworkCore.Proxies</a:t>
            </a:r>
            <a:r>
              <a:rPr lang="en-US" sz="1400" dirty="0">
                <a:solidFill>
                  <a:srgbClr val="494738"/>
                </a:solidFill>
              </a:rPr>
              <a:t>, la </a:t>
            </a:r>
            <a:r>
              <a:rPr lang="en-US" sz="1400" dirty="0" err="1">
                <a:solidFill>
                  <a:srgbClr val="494738"/>
                </a:solidFill>
              </a:rPr>
              <a:t>activación</a:t>
            </a:r>
            <a:r>
              <a:rPr lang="en-US" sz="1400" dirty="0">
                <a:solidFill>
                  <a:srgbClr val="494738"/>
                </a:solidFill>
              </a:rPr>
              <a:t> de la </a:t>
            </a:r>
            <a:r>
              <a:rPr lang="en-US" sz="1400" dirty="0" err="1">
                <a:solidFill>
                  <a:srgbClr val="494738"/>
                </a:solidFill>
              </a:rPr>
              <a:t>modalidad</a:t>
            </a:r>
            <a:r>
              <a:rPr lang="en-US" sz="1400" dirty="0">
                <a:solidFill>
                  <a:srgbClr val="494738"/>
                </a:solidFill>
              </a:rPr>
              <a:t> </a:t>
            </a:r>
            <a:r>
              <a:rPr lang="en-US" sz="1400" dirty="0" err="1">
                <a:solidFill>
                  <a:srgbClr val="494738"/>
                </a:solidFill>
              </a:rPr>
              <a:t>en</a:t>
            </a:r>
            <a:r>
              <a:rPr lang="en-US" sz="1400" dirty="0">
                <a:solidFill>
                  <a:srgbClr val="494738"/>
                </a:solidFill>
              </a:rPr>
              <a:t> </a:t>
            </a:r>
            <a:r>
              <a:rPr lang="en-US" sz="1400" dirty="0" err="1">
                <a:solidFill>
                  <a:srgbClr val="494738"/>
                </a:solidFill>
              </a:rPr>
              <a:t>el</a:t>
            </a:r>
            <a:r>
              <a:rPr lang="en-US" sz="1400" dirty="0">
                <a:solidFill>
                  <a:srgbClr val="494738"/>
                </a:solidFill>
              </a:rPr>
              <a:t> </a:t>
            </a:r>
            <a:r>
              <a:rPr lang="en-US" sz="1400" dirty="0" err="1">
                <a:solidFill>
                  <a:srgbClr val="494738"/>
                </a:solidFill>
              </a:rPr>
              <a:t>proveedor</a:t>
            </a:r>
            <a:r>
              <a:rPr lang="en-US" sz="1400" dirty="0">
                <a:solidFill>
                  <a:srgbClr val="494738"/>
                </a:solidFill>
              </a:rPr>
              <a:t> de Entity Framework con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UseLazyLoadingProxies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494738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US" sz="1400" dirty="0" err="1">
                <a:solidFill>
                  <a:srgbClr val="494738"/>
                </a:solidFill>
              </a:rPr>
              <a:t>declarar</a:t>
            </a:r>
            <a:r>
              <a:rPr lang="en-US" sz="1400" dirty="0">
                <a:solidFill>
                  <a:srgbClr val="494738"/>
                </a:solidFill>
              </a:rPr>
              <a:t> </a:t>
            </a:r>
            <a:r>
              <a:rPr lang="en-US" sz="1400" dirty="0" err="1">
                <a:solidFill>
                  <a:srgbClr val="494738"/>
                </a:solidFill>
              </a:rPr>
              <a:t>todas</a:t>
            </a:r>
            <a:r>
              <a:rPr lang="en-US" sz="1400" dirty="0">
                <a:solidFill>
                  <a:srgbClr val="494738"/>
                </a:solidFill>
              </a:rPr>
              <a:t> las </a:t>
            </a:r>
            <a:r>
              <a:rPr lang="en-US" sz="1400" dirty="0" err="1">
                <a:solidFill>
                  <a:srgbClr val="494738"/>
                </a:solidFill>
              </a:rPr>
              <a:t>propiedades</a:t>
            </a:r>
            <a:r>
              <a:rPr lang="en-US" sz="1400" dirty="0">
                <a:solidFill>
                  <a:srgbClr val="494738"/>
                </a:solidFill>
              </a:rPr>
              <a:t> de </a:t>
            </a:r>
            <a:r>
              <a:rPr lang="en-US" sz="1400" dirty="0" err="1">
                <a:solidFill>
                  <a:srgbClr val="494738"/>
                </a:solidFill>
              </a:rPr>
              <a:t>navegación</a:t>
            </a:r>
            <a:r>
              <a:rPr lang="en-US" sz="1400" dirty="0">
                <a:solidFill>
                  <a:srgbClr val="494738"/>
                </a:solidFill>
              </a:rPr>
              <a:t> </a:t>
            </a:r>
            <a:r>
              <a:rPr lang="en-US" sz="1400" dirty="0" err="1">
                <a:solidFill>
                  <a:srgbClr val="494738"/>
                </a:solidFill>
              </a:rPr>
              <a:t>como</a:t>
            </a:r>
            <a:r>
              <a:rPr lang="en-US" sz="1400" dirty="0">
                <a:solidFill>
                  <a:srgbClr val="494738"/>
                </a:solidFill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172349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Eager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loading</a:t>
            </a:r>
            <a:endParaRPr lang="es-ES_tradnl" sz="5333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91611-0625-2144-BDF4-8E8A56A0C4B1}"/>
              </a:ext>
            </a:extLst>
          </p:cNvPr>
          <p:cNvSpPr/>
          <p:nvPr/>
        </p:nvSpPr>
        <p:spPr>
          <a:xfrm>
            <a:off x="796222" y="1318500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Código:</a:t>
            </a:r>
            <a:endParaRPr lang="en-US" i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70C58B9-EACE-D744-ADC0-FB652353F81F}"/>
              </a:ext>
            </a:extLst>
          </p:cNvPr>
          <p:cNvSpPr/>
          <p:nvPr/>
        </p:nvSpPr>
        <p:spPr>
          <a:xfrm>
            <a:off x="863599" y="1867300"/>
            <a:ext cx="10926590" cy="452388"/>
          </a:xfrm>
          <a:prstGeom prst="roundRect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Eager</a:t>
            </a:r>
            <a:r>
              <a:rPr lang="es-ES_tradnl" dirty="0"/>
              <a:t> </a:t>
            </a:r>
            <a:r>
              <a:rPr lang="es-ES_tradnl" dirty="0" err="1"/>
              <a:t>Loading</a:t>
            </a:r>
            <a:endParaRPr lang="es-ES_trad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AE0F5-482E-F04F-B852-18D1C3EE810E}"/>
              </a:ext>
            </a:extLst>
          </p:cNvPr>
          <p:cNvSpPr/>
          <p:nvPr/>
        </p:nvSpPr>
        <p:spPr>
          <a:xfrm>
            <a:off x="863598" y="2492477"/>
            <a:ext cx="10926591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586C0"/>
                </a:solidFill>
                <a:latin typeface="Menlo" panose="020B0609030804020204" pitchFamily="49" charset="0"/>
              </a:rPr>
              <a:t>using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GB" sz="1600" dirty="0">
                <a:solidFill>
                  <a:srgbClr val="4EC9B0"/>
                </a:solidFill>
                <a:latin typeface="Menlo" panose="020B0609030804020204" pitchFamily="49" charset="0"/>
              </a:rPr>
              <a:t>var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Menlo" panose="020B0609030804020204" pitchFamily="49" charset="0"/>
              </a:rPr>
              <a:t>context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600" dirty="0">
                <a:solidFill>
                  <a:srgbClr val="4EC9B0"/>
                </a:solidFill>
                <a:latin typeface="Menlo" panose="020B0609030804020204" pitchFamily="49" charset="0"/>
              </a:rPr>
              <a:t>new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4EC9B0"/>
                </a:solidFill>
                <a:latin typeface="Menlo" panose="020B0609030804020204" pitchFamily="49" charset="0"/>
              </a:rPr>
              <a:t>BloggingContext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GB" sz="1600" dirty="0">
                <a:solidFill>
                  <a:srgbClr val="6A9955"/>
                </a:solidFill>
                <a:latin typeface="Menlo" panose="020B0609030804020204" pitchFamily="49" charset="0"/>
              </a:rPr>
              <a:t>  // </a:t>
            </a:r>
            <a:r>
              <a:rPr lang="en-GB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Carga</a:t>
            </a:r>
            <a:r>
              <a:rPr lang="en-GB" sz="16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todos</a:t>
            </a:r>
            <a:r>
              <a:rPr lang="en-GB" sz="1600" dirty="0">
                <a:solidFill>
                  <a:srgbClr val="6A9955"/>
                </a:solidFill>
                <a:latin typeface="Menlo" panose="020B0609030804020204" pitchFamily="49" charset="0"/>
              </a:rPr>
              <a:t> los posts, y los </a:t>
            </a:r>
            <a:r>
              <a:rPr lang="en-GB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comentarios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4EC9B0"/>
                </a:solidFill>
                <a:latin typeface="Menlo" panose="020B0609030804020204" pitchFamily="49" charset="0"/>
              </a:rPr>
              <a:t>  var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Menlo" panose="020B0609030804020204" pitchFamily="49" charset="0"/>
              </a:rPr>
              <a:t>posts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GB" sz="1600" dirty="0" err="1">
                <a:solidFill>
                  <a:srgbClr val="4EC9B0"/>
                </a:solidFill>
                <a:latin typeface="Menlo" panose="020B0609030804020204" pitchFamily="49" charset="0"/>
              </a:rPr>
              <a:t>context</a:t>
            </a:r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600" dirty="0" err="1">
                <a:solidFill>
                  <a:srgbClr val="4EC9B0"/>
                </a:solidFill>
                <a:latin typeface="Menlo" panose="020B0609030804020204" pitchFamily="49" charset="0"/>
              </a:rPr>
              <a:t>Posts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     .</a:t>
            </a:r>
            <a:r>
              <a:rPr lang="en-GB" sz="1600" dirty="0">
                <a:solidFill>
                  <a:srgbClr val="4EC9B0"/>
                </a:solidFill>
                <a:latin typeface="Menlo" panose="020B0609030804020204" pitchFamily="49" charset="0"/>
              </a:rPr>
              <a:t>Include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4EC9B0"/>
                </a:solidFill>
                <a:latin typeface="Menlo" panose="020B0609030804020204" pitchFamily="49" charset="0"/>
              </a:rPr>
              <a:t>p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=&gt; </a:t>
            </a:r>
            <a:r>
              <a:rPr lang="en-GB" sz="1600" dirty="0" err="1">
                <a:solidFill>
                  <a:srgbClr val="4EC9B0"/>
                </a:solidFill>
                <a:latin typeface="Menlo" panose="020B0609030804020204" pitchFamily="49" charset="0"/>
              </a:rPr>
              <a:t>p</a:t>
            </a:r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600" dirty="0" err="1">
                <a:solidFill>
                  <a:srgbClr val="4EC9B0"/>
                </a:solidFill>
                <a:latin typeface="Menlo" panose="020B0609030804020204" pitchFamily="49" charset="0"/>
              </a:rPr>
              <a:t>Comments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     .</a:t>
            </a:r>
            <a:r>
              <a:rPr lang="en-GB" sz="1600" dirty="0" err="1">
                <a:solidFill>
                  <a:srgbClr val="4EC9B0"/>
                </a:solidFill>
                <a:latin typeface="Menlo" panose="020B0609030804020204" pitchFamily="49" charset="0"/>
              </a:rPr>
              <a:t>ToList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85FCF3-63E8-6F47-997A-BCA5E600468E}"/>
              </a:ext>
            </a:extLst>
          </p:cNvPr>
          <p:cNvSpPr/>
          <p:nvPr/>
        </p:nvSpPr>
        <p:spPr>
          <a:xfrm>
            <a:off x="810859" y="4693356"/>
            <a:ext cx="11032067" cy="584133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dirty="0">
              <a:solidFill>
                <a:srgbClr val="494738"/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69F625B-B5CB-704B-BC45-084A4388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0" y="4785121"/>
            <a:ext cx="413363" cy="4133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19F5DD-9E27-F54E-970D-2B2B9CFE9A32}"/>
              </a:ext>
            </a:extLst>
          </p:cNvPr>
          <p:cNvSpPr/>
          <p:nvPr/>
        </p:nvSpPr>
        <p:spPr>
          <a:xfrm>
            <a:off x="1488104" y="4754269"/>
            <a:ext cx="10201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494738"/>
                </a:solidFill>
              </a:rPr>
              <a:t>Ojo con los </a:t>
            </a:r>
            <a:r>
              <a:rPr lang="es-ES" sz="1400" dirty="0" err="1">
                <a:solidFill>
                  <a:srgbClr val="494738"/>
                </a:solidFill>
              </a:rPr>
              <a:t>include</a:t>
            </a:r>
            <a:r>
              <a:rPr lang="es-ES" sz="1400" dirty="0">
                <a:solidFill>
                  <a:srgbClr val="494738"/>
                </a:solidFill>
              </a:rPr>
              <a:t>, en ciertas consultas podemos traer una serie de datos ingentes. En principio, yo sólo quería una banana</a:t>
            </a:r>
            <a:br>
              <a:rPr lang="es-ES" sz="1400" dirty="0">
                <a:solidFill>
                  <a:srgbClr val="494738"/>
                </a:solidFill>
              </a:rPr>
            </a:br>
            <a:r>
              <a:rPr lang="es-ES" sz="1400" dirty="0">
                <a:solidFill>
                  <a:srgbClr val="494738"/>
                </a:solidFill>
              </a:rPr>
              <a:t>…me </a:t>
            </a:r>
            <a:r>
              <a:rPr lang="es-ES" sz="1400" dirty="0" err="1">
                <a:solidFill>
                  <a:srgbClr val="494738"/>
                </a:solidFill>
              </a:rPr>
              <a:t>trajerón</a:t>
            </a:r>
            <a:r>
              <a:rPr lang="es-ES" sz="1400" dirty="0">
                <a:solidFill>
                  <a:srgbClr val="494738"/>
                </a:solidFill>
              </a:rPr>
              <a:t> al gorila y a la jungla entera…</a:t>
            </a:r>
            <a:endParaRPr lang="en-ES" sz="1400" dirty="0">
              <a:solidFill>
                <a:srgbClr val="494738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EC6D037-A2B8-4047-A610-68E0F5FA9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07" y="5742826"/>
            <a:ext cx="368226" cy="368226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AB978B-FD88-684B-8224-178C98D45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045" y="5618930"/>
            <a:ext cx="616015" cy="61601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AF99DB7-792E-B648-8C60-FCD25DBD0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6720" y="5325212"/>
            <a:ext cx="1256078" cy="12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8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¿Bala de plata?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91611-0625-2144-BDF4-8E8A56A0C4B1}"/>
              </a:ext>
            </a:extLst>
          </p:cNvPr>
          <p:cNvSpPr/>
          <p:nvPr/>
        </p:nvSpPr>
        <p:spPr>
          <a:xfrm>
            <a:off x="796222" y="1318500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cargas Lazy o Eager</a:t>
            </a:r>
            <a:endParaRPr lang="en-US" i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70C58B9-EACE-D744-ADC0-FB652353F81F}"/>
              </a:ext>
            </a:extLst>
          </p:cNvPr>
          <p:cNvSpPr/>
          <p:nvPr/>
        </p:nvSpPr>
        <p:spPr>
          <a:xfrm>
            <a:off x="863599" y="1867300"/>
            <a:ext cx="4189664" cy="452388"/>
          </a:xfrm>
          <a:prstGeom prst="roundRect">
            <a:avLst/>
          </a:prstGeom>
          <a:solidFill>
            <a:srgbClr val="FF4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Loading</a:t>
            </a:r>
            <a:endParaRPr lang="es-ES_tradnl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59D7B7B-7CBF-AD4E-B915-1D3F4EB08908}"/>
              </a:ext>
            </a:extLst>
          </p:cNvPr>
          <p:cNvSpPr/>
          <p:nvPr/>
        </p:nvSpPr>
        <p:spPr>
          <a:xfrm>
            <a:off x="6360583" y="1830766"/>
            <a:ext cx="4189664" cy="452388"/>
          </a:xfrm>
          <a:prstGeom prst="roundRect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Eager</a:t>
            </a:r>
            <a:r>
              <a:rPr lang="es-ES_tradnl" dirty="0"/>
              <a:t> </a:t>
            </a:r>
            <a:r>
              <a:rPr lang="es-ES_tradnl" dirty="0" err="1"/>
              <a:t>Loading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C3548-2E48-8247-A6A1-C404BA0ED460}"/>
              </a:ext>
            </a:extLst>
          </p:cNvPr>
          <p:cNvSpPr txBox="1"/>
          <p:nvPr/>
        </p:nvSpPr>
        <p:spPr>
          <a:xfrm>
            <a:off x="6360583" y="2492943"/>
            <a:ext cx="4189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Cuando estás seguro que necesitas </a:t>
            </a:r>
            <a:r>
              <a:rPr lang="es-ES_tradnl" dirty="0" err="1"/>
              <a:t>multiples</a:t>
            </a:r>
            <a:r>
              <a:rPr lang="es-ES_tradnl" dirty="0"/>
              <a:t> entidades a la vez, por ejemplo quieres mostrar al usuario los datos de un pedido, por un lado tienes una tabla de cabecera de pedido y por otro la línea de detalle del mismo, si utilizas </a:t>
            </a:r>
            <a:r>
              <a:rPr lang="es-ES_tradnl" dirty="0" err="1"/>
              <a:t>Eager</a:t>
            </a:r>
            <a:r>
              <a:rPr lang="es-ES_tradnl" dirty="0"/>
              <a:t> </a:t>
            </a:r>
            <a:r>
              <a:rPr lang="es-ES_tradnl" dirty="0" err="1"/>
              <a:t>Loading</a:t>
            </a:r>
            <a:r>
              <a:rPr lang="es-ES_tradnl" dirty="0"/>
              <a:t> sólo irás una vez a base de datos.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9CB3D-8486-E94C-981D-ACA1EB8A2B6A}"/>
              </a:ext>
            </a:extLst>
          </p:cNvPr>
          <p:cNvSpPr txBox="1"/>
          <p:nvPr/>
        </p:nvSpPr>
        <p:spPr>
          <a:xfrm>
            <a:off x="863599" y="2492942"/>
            <a:ext cx="4189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Cuando no necesites justo en ese momento los datos, por ejemplo muestras la ficha de un producto y un enlace a las opiniones, sólo quieres cargar las opiniones cuando el usuario pulsa en el enlace.</a:t>
            </a:r>
          </a:p>
        </p:txBody>
      </p:sp>
    </p:spTree>
    <p:extLst>
      <p:ext uri="{BB962C8B-B14F-4D97-AF65-F5344CB8AC3E}">
        <p14:creationId xmlns:p14="http://schemas.microsoft.com/office/powerpoint/2010/main" val="2120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Base de datos relacionales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208EF-AD92-8B44-AC0B-CEFE77E62F68}"/>
              </a:ext>
            </a:extLst>
          </p:cNvPr>
          <p:cNvSpPr/>
          <p:nvPr/>
        </p:nvSpPr>
        <p:spPr>
          <a:xfrm>
            <a:off x="3368234" y="2592735"/>
            <a:ext cx="2478907" cy="462987"/>
          </a:xfrm>
          <a:prstGeom prst="rect">
            <a:avLst/>
          </a:prstGeom>
          <a:solidFill>
            <a:srgbClr val="659B91"/>
          </a:solidFill>
          <a:ln>
            <a:solidFill>
              <a:srgbClr val="659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/>
              <a:t>Clase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5A3311-35BC-8F4E-8E09-20414640CBA6}"/>
              </a:ext>
            </a:extLst>
          </p:cNvPr>
          <p:cNvSpPr/>
          <p:nvPr/>
        </p:nvSpPr>
        <p:spPr>
          <a:xfrm>
            <a:off x="3368234" y="3055722"/>
            <a:ext cx="2465407" cy="46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74F91-2C63-A040-81F4-200CF5CAA6DA}"/>
              </a:ext>
            </a:extLst>
          </p:cNvPr>
          <p:cNvSpPr/>
          <p:nvPr/>
        </p:nvSpPr>
        <p:spPr>
          <a:xfrm>
            <a:off x="3368234" y="3518709"/>
            <a:ext cx="2465407" cy="46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10F049-92A3-C841-AD9F-5A72378E0481}"/>
              </a:ext>
            </a:extLst>
          </p:cNvPr>
          <p:cNvSpPr/>
          <p:nvPr/>
        </p:nvSpPr>
        <p:spPr>
          <a:xfrm>
            <a:off x="3368234" y="3981696"/>
            <a:ext cx="2465407" cy="46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32E1D-7B6A-5241-94CE-F3D498C69CE6}"/>
              </a:ext>
            </a:extLst>
          </p:cNvPr>
          <p:cNvSpPr/>
          <p:nvPr/>
        </p:nvSpPr>
        <p:spPr>
          <a:xfrm>
            <a:off x="3368234" y="4444683"/>
            <a:ext cx="2465407" cy="46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err="1">
                <a:solidFill>
                  <a:schemeClr val="tx1"/>
                </a:solidFill>
              </a:rPr>
              <a:t>IdCurso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5FF9ED-1F6B-7446-A07A-A6AC03F196D4}"/>
              </a:ext>
            </a:extLst>
          </p:cNvPr>
          <p:cNvSpPr/>
          <p:nvPr/>
        </p:nvSpPr>
        <p:spPr>
          <a:xfrm>
            <a:off x="8551766" y="2592735"/>
            <a:ext cx="2465407" cy="462987"/>
          </a:xfrm>
          <a:prstGeom prst="rect">
            <a:avLst/>
          </a:prstGeom>
          <a:solidFill>
            <a:srgbClr val="659B91"/>
          </a:solidFill>
          <a:ln>
            <a:solidFill>
              <a:srgbClr val="659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/>
              <a:t>Curso</a:t>
            </a:r>
            <a:endParaRPr lang="es-ES_trad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71689C-D782-7846-8D6A-F90ECF9F6745}"/>
              </a:ext>
            </a:extLst>
          </p:cNvPr>
          <p:cNvSpPr/>
          <p:nvPr/>
        </p:nvSpPr>
        <p:spPr>
          <a:xfrm>
            <a:off x="8551766" y="3055722"/>
            <a:ext cx="2465407" cy="46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7C984-BDEB-E94C-9D0D-A17DDAE3F063}"/>
              </a:ext>
            </a:extLst>
          </p:cNvPr>
          <p:cNvSpPr/>
          <p:nvPr/>
        </p:nvSpPr>
        <p:spPr>
          <a:xfrm>
            <a:off x="8551766" y="3518709"/>
            <a:ext cx="2465407" cy="46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9A94E3-62A3-A94E-A148-AA5025133E24}"/>
              </a:ext>
            </a:extLst>
          </p:cNvPr>
          <p:cNvSpPr/>
          <p:nvPr/>
        </p:nvSpPr>
        <p:spPr>
          <a:xfrm>
            <a:off x="8551766" y="3981696"/>
            <a:ext cx="2465407" cy="46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4E1756-EDE3-9446-AB14-82219C3F1B79}"/>
              </a:ext>
            </a:extLst>
          </p:cNvPr>
          <p:cNvSpPr/>
          <p:nvPr/>
        </p:nvSpPr>
        <p:spPr>
          <a:xfrm>
            <a:off x="8551766" y="4444683"/>
            <a:ext cx="2465407" cy="46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E1466F2-1558-C842-B943-AE20AE28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190691" y="3118253"/>
            <a:ext cx="372651" cy="372651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923AD14-F8B9-E94B-8FFB-B649CFCFEB68}"/>
              </a:ext>
            </a:extLst>
          </p:cNvPr>
          <p:cNvCxnSpPr>
            <a:cxnSpLocks/>
            <a:stCxn id="6" idx="0"/>
            <a:endCxn id="28" idx="3"/>
          </p:cNvCxnSpPr>
          <p:nvPr/>
        </p:nvCxnSpPr>
        <p:spPr>
          <a:xfrm rot="10800000" flipV="1">
            <a:off x="6215603" y="3304577"/>
            <a:ext cx="1975088" cy="1388961"/>
          </a:xfrm>
          <a:prstGeom prst="bentConnector3">
            <a:avLst/>
          </a:prstGeom>
          <a:ln w="28575">
            <a:solidFill>
              <a:srgbClr val="006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43BA123F-7726-5449-B1B3-2DB98327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640" y="4502557"/>
            <a:ext cx="381963" cy="38196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F24E442-F41F-9049-989A-532A28F168C4}"/>
              </a:ext>
            </a:extLst>
          </p:cNvPr>
          <p:cNvSpPr/>
          <p:nvPr/>
        </p:nvSpPr>
        <p:spPr>
          <a:xfrm>
            <a:off x="3368234" y="3057649"/>
            <a:ext cx="2465405" cy="185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F19D15-4C3E-2A44-B59A-AEFF9ED2951C}"/>
              </a:ext>
            </a:extLst>
          </p:cNvPr>
          <p:cNvSpPr txBox="1"/>
          <p:nvPr/>
        </p:nvSpPr>
        <p:spPr>
          <a:xfrm>
            <a:off x="3368234" y="1932973"/>
            <a:ext cx="246540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rgbClr val="FF2F82"/>
                </a:solidFill>
              </a:rPr>
              <a:t>Tabla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27987-50CE-334C-9FA9-53B4446553D1}"/>
              </a:ext>
            </a:extLst>
          </p:cNvPr>
          <p:cNvSpPr txBox="1"/>
          <p:nvPr/>
        </p:nvSpPr>
        <p:spPr>
          <a:xfrm rot="16200000">
            <a:off x="1292615" y="3796502"/>
            <a:ext cx="1851947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rgbClr val="FF2F82"/>
                </a:solidFill>
              </a:rPr>
              <a:t>Columnas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F16C855-433C-524E-873F-0020CA099413}"/>
              </a:ext>
            </a:extLst>
          </p:cNvPr>
          <p:cNvSpPr/>
          <p:nvPr/>
        </p:nvSpPr>
        <p:spPr>
          <a:xfrm>
            <a:off x="2403785" y="3055722"/>
            <a:ext cx="443587" cy="1851948"/>
          </a:xfrm>
          <a:prstGeom prst="leftBrace">
            <a:avLst/>
          </a:prstGeom>
          <a:ln w="19050">
            <a:solidFill>
              <a:srgbClr val="FF2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5F6DBF-732E-6348-B5E2-E4B21A171DC3}"/>
              </a:ext>
            </a:extLst>
          </p:cNvPr>
          <p:cNvSpPr/>
          <p:nvPr/>
        </p:nvSpPr>
        <p:spPr>
          <a:xfrm>
            <a:off x="2230166" y="5787339"/>
            <a:ext cx="628784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320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4880-5043-DF4E-911E-8A53C28CA4AB}"/>
              </a:ext>
            </a:extLst>
          </p:cNvPr>
          <p:cNvSpPr/>
          <p:nvPr/>
        </p:nvSpPr>
        <p:spPr>
          <a:xfrm>
            <a:off x="2860877" y="5787339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Cálculo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37D41A-4D34-3348-B221-3FB601EA4BAB}"/>
              </a:ext>
            </a:extLst>
          </p:cNvPr>
          <p:cNvSpPr/>
          <p:nvPr/>
        </p:nvSpPr>
        <p:spPr>
          <a:xfrm>
            <a:off x="4178463" y="5787339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4D8CAC-48CF-A24F-9F7D-77B3FC46BC69}"/>
              </a:ext>
            </a:extLst>
          </p:cNvPr>
          <p:cNvSpPr/>
          <p:nvPr/>
        </p:nvSpPr>
        <p:spPr>
          <a:xfrm>
            <a:off x="5496049" y="5787339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FB2CFB-8CE4-D34D-BEB3-148F6C4EC04B}"/>
              </a:ext>
            </a:extLst>
          </p:cNvPr>
          <p:cNvSpPr/>
          <p:nvPr/>
        </p:nvSpPr>
        <p:spPr>
          <a:xfrm>
            <a:off x="2230166" y="5524647"/>
            <a:ext cx="628784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/>
              <a:t>Id</a:t>
            </a:r>
            <a:endParaRPr lang="es-ES_tradnl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B2FCC5-F5CB-4D44-A0EE-82FFB4B001B4}"/>
              </a:ext>
            </a:extLst>
          </p:cNvPr>
          <p:cNvSpPr/>
          <p:nvPr/>
        </p:nvSpPr>
        <p:spPr>
          <a:xfrm>
            <a:off x="2860877" y="5524647"/>
            <a:ext cx="1317586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/>
              <a:t>Nombre</a:t>
            </a:r>
            <a:endParaRPr lang="es-ES_tradn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361C05-461F-0D43-9003-0694A6CD8433}"/>
              </a:ext>
            </a:extLst>
          </p:cNvPr>
          <p:cNvSpPr/>
          <p:nvPr/>
        </p:nvSpPr>
        <p:spPr>
          <a:xfrm>
            <a:off x="4178463" y="5524647"/>
            <a:ext cx="1317586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/>
              <a:t>Descripción</a:t>
            </a:r>
            <a:endParaRPr lang="es-ES_tradn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8146AC-8A0B-404D-9517-D3E3C2F309AE}"/>
              </a:ext>
            </a:extLst>
          </p:cNvPr>
          <p:cNvSpPr/>
          <p:nvPr/>
        </p:nvSpPr>
        <p:spPr>
          <a:xfrm>
            <a:off x="5496049" y="5524647"/>
            <a:ext cx="1317586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/>
              <a:t>IdCurso</a:t>
            </a:r>
            <a:endParaRPr lang="es-ES_tradnl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B45DF7-2C89-F74B-9AA3-0254D4ADB134}"/>
              </a:ext>
            </a:extLst>
          </p:cNvPr>
          <p:cNvSpPr/>
          <p:nvPr/>
        </p:nvSpPr>
        <p:spPr>
          <a:xfrm>
            <a:off x="2230166" y="6067691"/>
            <a:ext cx="628784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D62F7-8817-7246-91B8-FC89F27C6748}"/>
              </a:ext>
            </a:extLst>
          </p:cNvPr>
          <p:cNvSpPr/>
          <p:nvPr/>
        </p:nvSpPr>
        <p:spPr>
          <a:xfrm>
            <a:off x="2860877" y="6067691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>
                <a:solidFill>
                  <a:schemeClr val="tx1"/>
                </a:solidFill>
              </a:rPr>
              <a:t>Fisica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A17EA7-EF2F-9C44-B99E-03AAC21FB216}"/>
              </a:ext>
            </a:extLst>
          </p:cNvPr>
          <p:cNvSpPr/>
          <p:nvPr/>
        </p:nvSpPr>
        <p:spPr>
          <a:xfrm>
            <a:off x="4178463" y="6067691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avanzada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673D0B-AC58-1743-BE4C-8CE33959F2A9}"/>
              </a:ext>
            </a:extLst>
          </p:cNvPr>
          <p:cNvSpPr/>
          <p:nvPr/>
        </p:nvSpPr>
        <p:spPr>
          <a:xfrm>
            <a:off x="5496049" y="6067691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B8988E-C031-D949-8388-F2557FD2BE39}"/>
              </a:ext>
            </a:extLst>
          </p:cNvPr>
          <p:cNvSpPr/>
          <p:nvPr/>
        </p:nvSpPr>
        <p:spPr>
          <a:xfrm>
            <a:off x="2230166" y="6346446"/>
            <a:ext cx="628784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4C22ED-674A-694C-AA8D-E0C8CDB683AC}"/>
              </a:ext>
            </a:extLst>
          </p:cNvPr>
          <p:cNvSpPr/>
          <p:nvPr/>
        </p:nvSpPr>
        <p:spPr>
          <a:xfrm>
            <a:off x="2860877" y="6346446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Algebra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97B49C-CA36-E048-A50F-87AFC1D7D55E}"/>
              </a:ext>
            </a:extLst>
          </p:cNvPr>
          <p:cNvSpPr/>
          <p:nvPr/>
        </p:nvSpPr>
        <p:spPr>
          <a:xfrm>
            <a:off x="4178463" y="6346446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básica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2AE21B-6773-EF4A-B8CD-46229398B592}"/>
              </a:ext>
            </a:extLst>
          </p:cNvPr>
          <p:cNvSpPr/>
          <p:nvPr/>
        </p:nvSpPr>
        <p:spPr>
          <a:xfrm>
            <a:off x="5496049" y="6346446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E02FD793-BE48-E94C-A24E-417E7136E471}"/>
              </a:ext>
            </a:extLst>
          </p:cNvPr>
          <p:cNvSpPr/>
          <p:nvPr/>
        </p:nvSpPr>
        <p:spPr>
          <a:xfrm>
            <a:off x="1913681" y="5804369"/>
            <a:ext cx="314558" cy="821799"/>
          </a:xfrm>
          <a:prstGeom prst="leftBrace">
            <a:avLst/>
          </a:prstGeom>
          <a:ln w="19050">
            <a:solidFill>
              <a:srgbClr val="FF2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E54D41DA-8E85-EC44-AA25-3F9CDB8D6CCD}"/>
              </a:ext>
            </a:extLst>
          </p:cNvPr>
          <p:cNvSpPr/>
          <p:nvPr/>
        </p:nvSpPr>
        <p:spPr>
          <a:xfrm rot="5400000">
            <a:off x="4485667" y="1129982"/>
            <a:ext cx="244041" cy="2478907"/>
          </a:xfrm>
          <a:prstGeom prst="leftBrace">
            <a:avLst/>
          </a:prstGeom>
          <a:ln w="19050">
            <a:solidFill>
              <a:srgbClr val="FF2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C69A1D-084C-4F46-860C-5F9EA6E46DF6}"/>
              </a:ext>
            </a:extLst>
          </p:cNvPr>
          <p:cNvSpPr txBox="1"/>
          <p:nvPr/>
        </p:nvSpPr>
        <p:spPr>
          <a:xfrm rot="16200000">
            <a:off x="1309071" y="6021558"/>
            <a:ext cx="838829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rgbClr val="FF2F82"/>
                </a:solidFill>
              </a:rPr>
              <a:t>Filas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0478D-0CE4-B847-AEFF-B1E94ED6E5AB}"/>
              </a:ext>
            </a:extLst>
          </p:cNvPr>
          <p:cNvSpPr txBox="1"/>
          <p:nvPr/>
        </p:nvSpPr>
        <p:spPr>
          <a:xfrm>
            <a:off x="5951315" y="1933457"/>
            <a:ext cx="246540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rgbClr val="FF2F82"/>
                </a:solidFill>
              </a:rPr>
              <a:t>Relación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7224DED8-11BA-B04A-A77F-A4880D8200DF}"/>
              </a:ext>
            </a:extLst>
          </p:cNvPr>
          <p:cNvSpPr/>
          <p:nvPr/>
        </p:nvSpPr>
        <p:spPr>
          <a:xfrm rot="5400000">
            <a:off x="7111107" y="1088106"/>
            <a:ext cx="249993" cy="2569580"/>
          </a:xfrm>
          <a:prstGeom prst="leftBrace">
            <a:avLst/>
          </a:prstGeom>
          <a:ln w="19050">
            <a:solidFill>
              <a:srgbClr val="FF2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49FD90-E035-FF4C-AAFA-59A193DE940B}"/>
              </a:ext>
            </a:extLst>
          </p:cNvPr>
          <p:cNvSpPr/>
          <p:nvPr/>
        </p:nvSpPr>
        <p:spPr>
          <a:xfrm>
            <a:off x="863599" y="1013581"/>
            <a:ext cx="10907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Agrupan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 err="1"/>
              <a:t>relaciones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: </a:t>
            </a:r>
            <a:r>
              <a:rPr lang="en-US" dirty="0" err="1"/>
              <a:t>tablas</a:t>
            </a:r>
            <a:r>
              <a:rPr lang="en-US" dirty="0"/>
              <a:t>)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anotan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i="1" dirty="0" err="1"/>
              <a:t>tuplas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: </a:t>
            </a:r>
            <a:r>
              <a:rPr lang="en-US" dirty="0" err="1"/>
              <a:t>filas</a:t>
            </a:r>
            <a:r>
              <a:rPr lang="en-US" dirty="0"/>
              <a:t>). El </a:t>
            </a:r>
            <a:r>
              <a:rPr lang="en-US" dirty="0" err="1"/>
              <a:t>término</a:t>
            </a:r>
            <a:r>
              <a:rPr lang="en-US" dirty="0"/>
              <a:t> </a:t>
            </a:r>
            <a:r>
              <a:rPr lang="en-US" dirty="0" err="1"/>
              <a:t>relaciones</a:t>
            </a:r>
            <a:r>
              <a:rPr lang="en-US" dirty="0"/>
              <a:t> se </a:t>
            </a:r>
            <a:r>
              <a:rPr lang="en-US" dirty="0" err="1"/>
              <a:t>refería</a:t>
            </a:r>
            <a:r>
              <a:rPr lang="en-US" dirty="0"/>
              <a:t> </a:t>
            </a:r>
            <a:r>
              <a:rPr lang="en-US" dirty="0" err="1"/>
              <a:t>originalmente</a:t>
            </a:r>
            <a:r>
              <a:rPr lang="en-US" dirty="0"/>
              <a:t> al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tablas</a:t>
            </a:r>
            <a:r>
              <a:rPr lang="en-US" dirty="0"/>
              <a:t>, no de </a:t>
            </a:r>
            <a:r>
              <a:rPr lang="en-US" dirty="0" err="1"/>
              <a:t>asociaciones</a:t>
            </a:r>
            <a:r>
              <a:rPr lang="en-US" dirty="0"/>
              <a:t>. Para </a:t>
            </a:r>
            <a:r>
              <a:rPr lang="en-US" dirty="0" err="1"/>
              <a:t>simplificar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 de </a:t>
            </a:r>
            <a:r>
              <a:rPr lang="en-US" b="1" dirty="0" err="1"/>
              <a:t>tablas</a:t>
            </a:r>
            <a:r>
              <a:rPr lang="en-US" dirty="0"/>
              <a:t>, </a:t>
            </a:r>
            <a:r>
              <a:rPr lang="en-US" b="1" dirty="0" err="1"/>
              <a:t>filas</a:t>
            </a:r>
            <a:r>
              <a:rPr lang="en-US" dirty="0"/>
              <a:t>, </a:t>
            </a:r>
            <a:r>
              <a:rPr lang="en-US" b="1" dirty="0" err="1"/>
              <a:t>columnas</a:t>
            </a:r>
            <a:r>
              <a:rPr lang="en-US" dirty="0"/>
              <a:t>, y </a:t>
            </a:r>
            <a:r>
              <a:rPr lang="en-US" b="1" dirty="0" err="1"/>
              <a:t>relaciones</a:t>
            </a:r>
            <a:r>
              <a:rPr lang="en-US" b="1" dirty="0"/>
              <a:t> entre </a:t>
            </a:r>
            <a:r>
              <a:rPr lang="en-US" b="1" dirty="0" err="1"/>
              <a:t>tablas</a:t>
            </a:r>
            <a:r>
              <a:rPr lang="en-US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F3F715-4AE6-AD41-9451-AC8306E24A48}"/>
              </a:ext>
            </a:extLst>
          </p:cNvPr>
          <p:cNvSpPr txBox="1"/>
          <p:nvPr/>
        </p:nvSpPr>
        <p:spPr>
          <a:xfrm>
            <a:off x="3600800" y="3152001"/>
            <a:ext cx="173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>
                <a:solidFill>
                  <a:srgbClr val="00BC9F"/>
                </a:solidFill>
              </a:rPr>
              <a:t>[Clave Primaria]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EDB3A5-DDE6-C041-BA6C-177F1B57207D}"/>
              </a:ext>
            </a:extLst>
          </p:cNvPr>
          <p:cNvSpPr txBox="1"/>
          <p:nvPr/>
        </p:nvSpPr>
        <p:spPr>
          <a:xfrm>
            <a:off x="8802228" y="3152001"/>
            <a:ext cx="173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>
                <a:solidFill>
                  <a:srgbClr val="00BC9F"/>
                </a:solidFill>
              </a:rPr>
              <a:t>[Clave Primaria]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436021-F28C-554C-ABC6-AAB31A3252B9}"/>
              </a:ext>
            </a:extLst>
          </p:cNvPr>
          <p:cNvSpPr txBox="1"/>
          <p:nvPr/>
        </p:nvSpPr>
        <p:spPr>
          <a:xfrm>
            <a:off x="4178463" y="4553379"/>
            <a:ext cx="173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>
                <a:solidFill>
                  <a:srgbClr val="F88F70"/>
                </a:solidFill>
              </a:rPr>
              <a:t>[Clave Foránea]</a:t>
            </a:r>
          </a:p>
        </p:txBody>
      </p:sp>
    </p:spTree>
    <p:extLst>
      <p:ext uri="{BB962C8B-B14F-4D97-AF65-F5344CB8AC3E}">
        <p14:creationId xmlns:p14="http://schemas.microsoft.com/office/powerpoint/2010/main" val="33159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/>
      <p:bldP spid="31" grpId="0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58" grpId="0"/>
      <p:bldP spid="59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Migraciones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91611-0625-2144-BDF4-8E8A56A0C4B1}"/>
              </a:ext>
            </a:extLst>
          </p:cNvPr>
          <p:cNvSpPr/>
          <p:nvPr/>
        </p:nvSpPr>
        <p:spPr>
          <a:xfrm>
            <a:off x="796222" y="1318500"/>
            <a:ext cx="1099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esquema</a:t>
            </a:r>
            <a:r>
              <a:rPr lang="en-US" dirty="0"/>
              <a:t> de una base de 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piedra</a:t>
            </a:r>
            <a:r>
              <a:rPr lang="en-US" dirty="0"/>
              <a:t>, a lo largo del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ser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para </a:t>
            </a:r>
            <a:r>
              <a:rPr lang="en-US" dirty="0" err="1"/>
              <a:t>adaptarse</a:t>
            </a:r>
            <a:r>
              <a:rPr lang="en-US" dirty="0"/>
              <a:t> a </a:t>
            </a:r>
            <a:r>
              <a:rPr lang="en-US" dirty="0" err="1"/>
              <a:t>necesidades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.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afrontar</a:t>
            </a:r>
            <a:r>
              <a:rPr lang="en-US" dirty="0"/>
              <a:t> una </a:t>
            </a:r>
            <a:r>
              <a:rPr lang="en-US" dirty="0" err="1"/>
              <a:t>migración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con </a:t>
            </a:r>
            <a:r>
              <a:rPr lang="en-US" b="1" dirty="0"/>
              <a:t>Entity Framework</a:t>
            </a:r>
            <a:r>
              <a:rPr lang="en-US" dirty="0"/>
              <a:t>?</a:t>
            </a:r>
            <a:endParaRPr lang="en-US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449B6-C822-F846-88FD-BA02A0DB0FE6}"/>
              </a:ext>
            </a:extLst>
          </p:cNvPr>
          <p:cNvGrpSpPr/>
          <p:nvPr/>
        </p:nvGrpSpPr>
        <p:grpSpPr>
          <a:xfrm>
            <a:off x="2791326" y="2241830"/>
            <a:ext cx="7584709" cy="684248"/>
            <a:chOff x="2791326" y="2241830"/>
            <a:chExt cx="7584709" cy="68424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B84FDB6-6C9B-5048-93C9-C3089CC5C9BF}"/>
                </a:ext>
              </a:extLst>
            </p:cNvPr>
            <p:cNvSpPr/>
            <p:nvPr/>
          </p:nvSpPr>
          <p:spPr>
            <a:xfrm>
              <a:off x="2983833" y="2415939"/>
              <a:ext cx="7392202" cy="510139"/>
            </a:xfrm>
            <a:prstGeom prst="roundRect">
              <a:avLst/>
            </a:prstGeom>
            <a:solidFill>
              <a:srgbClr val="007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Aplicamos los cambios en las entidades en el código C#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6AD9F9-2B6B-E84F-995D-38BD4CA6FA55}"/>
                </a:ext>
              </a:extLst>
            </p:cNvPr>
            <p:cNvSpPr/>
            <p:nvPr/>
          </p:nvSpPr>
          <p:spPr>
            <a:xfrm>
              <a:off x="2791326" y="2241830"/>
              <a:ext cx="452388" cy="429178"/>
            </a:xfrm>
            <a:prstGeom prst="ellipse">
              <a:avLst/>
            </a:prstGeom>
            <a:solidFill>
              <a:srgbClr val="469F92"/>
            </a:solidFill>
            <a:ln w="28575">
              <a:solidFill>
                <a:srgbClr val="00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C393A4-B6B2-CA46-9308-8AE5FFD7F274}"/>
              </a:ext>
            </a:extLst>
          </p:cNvPr>
          <p:cNvGrpSpPr/>
          <p:nvPr/>
        </p:nvGrpSpPr>
        <p:grpSpPr>
          <a:xfrm>
            <a:off x="2791326" y="2926079"/>
            <a:ext cx="7584709" cy="1310060"/>
            <a:chOff x="2791326" y="2926079"/>
            <a:chExt cx="7584709" cy="13100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4E7ED6-9398-6A48-9B8A-B0A8CDE00F11}"/>
                </a:ext>
              </a:extLst>
            </p:cNvPr>
            <p:cNvGrpSpPr/>
            <p:nvPr/>
          </p:nvGrpSpPr>
          <p:grpSpPr>
            <a:xfrm>
              <a:off x="2983833" y="3376704"/>
              <a:ext cx="7392202" cy="859435"/>
              <a:chOff x="2983833" y="3299704"/>
              <a:chExt cx="7392202" cy="859435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C0459FF-3C19-C54B-ABA6-5FE91124007A}"/>
                  </a:ext>
                </a:extLst>
              </p:cNvPr>
              <p:cNvSpPr/>
              <p:nvPr/>
            </p:nvSpPr>
            <p:spPr>
              <a:xfrm>
                <a:off x="2983833" y="3299704"/>
                <a:ext cx="7392202" cy="859435"/>
              </a:xfrm>
              <a:prstGeom prst="roundRect">
                <a:avLst/>
              </a:prstGeom>
              <a:solidFill>
                <a:srgbClr val="008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/>
                  <a:t>Utilizamos la EF Core CLI para autogenerar las migraciones requeridas: </a:t>
                </a:r>
              </a:p>
              <a:p>
                <a:pPr algn="ctr"/>
                <a:endParaRPr lang="es-ES_tradnl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5AA4A6C-4C00-CD4D-93A0-C89199BE9D19}"/>
                  </a:ext>
                </a:extLst>
              </p:cNvPr>
              <p:cNvSpPr/>
              <p:nvPr/>
            </p:nvSpPr>
            <p:spPr>
              <a:xfrm>
                <a:off x="4715774" y="3792589"/>
                <a:ext cx="4051109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r>
                  <a:rPr lang="en-GB" sz="14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ef</a:t>
                </a:r>
                <a:r>
                  <a:rPr lang="en-GB" sz="14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migrations add &lt;</a:t>
                </a:r>
                <a:r>
                  <a:rPr lang="en-GB" sz="14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nombre_migracion</a:t>
                </a:r>
                <a:r>
                  <a:rPr lang="en-GB" sz="14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&gt;</a:t>
                </a:r>
                <a:endParaRPr lang="en-GB" sz="14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F04EE76D-FA34-F240-A1DD-BE86A209835A}"/>
                </a:ext>
              </a:extLst>
            </p:cNvPr>
            <p:cNvSpPr/>
            <p:nvPr/>
          </p:nvSpPr>
          <p:spPr>
            <a:xfrm rot="5400000" flipV="1">
              <a:off x="6429382" y="2998790"/>
              <a:ext cx="450627" cy="305206"/>
            </a:xfrm>
            <a:prstGeom prst="rightArrow">
              <a:avLst/>
            </a:prstGeom>
            <a:solidFill>
              <a:srgbClr val="1B3D2F"/>
            </a:solidFill>
            <a:ln>
              <a:solidFill>
                <a:srgbClr val="343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BF6A681-1013-C84A-B3E1-3BADC2C1F03A}"/>
                </a:ext>
              </a:extLst>
            </p:cNvPr>
            <p:cNvSpPr/>
            <p:nvPr/>
          </p:nvSpPr>
          <p:spPr>
            <a:xfrm>
              <a:off x="2791326" y="3206722"/>
              <a:ext cx="452388" cy="429178"/>
            </a:xfrm>
            <a:prstGeom prst="ellipse">
              <a:avLst/>
            </a:prstGeom>
            <a:solidFill>
              <a:srgbClr val="469F92"/>
            </a:solidFill>
            <a:ln w="28575">
              <a:solidFill>
                <a:srgbClr val="00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D91152-2624-F947-9203-028F0D0FD94E}"/>
              </a:ext>
            </a:extLst>
          </p:cNvPr>
          <p:cNvGrpSpPr/>
          <p:nvPr/>
        </p:nvGrpSpPr>
        <p:grpSpPr>
          <a:xfrm>
            <a:off x="2791326" y="4236137"/>
            <a:ext cx="7584708" cy="1206408"/>
            <a:chOff x="2791326" y="4236137"/>
            <a:chExt cx="7584708" cy="120640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7E2B97-FBA3-4548-A486-068BFDD8D7B9}"/>
                </a:ext>
              </a:extLst>
            </p:cNvPr>
            <p:cNvSpPr/>
            <p:nvPr/>
          </p:nvSpPr>
          <p:spPr>
            <a:xfrm>
              <a:off x="2983833" y="4686765"/>
              <a:ext cx="7392201" cy="755780"/>
            </a:xfrm>
            <a:prstGeom prst="roundRect">
              <a:avLst/>
            </a:prstGeom>
            <a:solidFill>
              <a:srgbClr val="00A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Revisamos el código de la </a:t>
              </a:r>
              <a:r>
                <a:rPr lang="es-ES_tradnl" dirty="0" err="1"/>
                <a:t>migracíon</a:t>
              </a:r>
              <a:r>
                <a:rPr lang="es-ES_tradnl" dirty="0"/>
                <a:t> generada y adaptamos lo que sea conveniente en los métodos </a:t>
              </a:r>
              <a:r>
                <a:rPr lang="es-ES_tradnl" i="1" dirty="0"/>
                <a:t>Up</a:t>
              </a:r>
              <a:r>
                <a:rPr lang="es-ES_tradnl" dirty="0"/>
                <a:t> y </a:t>
              </a:r>
              <a:r>
                <a:rPr lang="es-ES_tradnl" i="1" dirty="0"/>
                <a:t>Down</a:t>
              </a: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C4E04340-6C0B-5042-8968-EE51447126C7}"/>
                </a:ext>
              </a:extLst>
            </p:cNvPr>
            <p:cNvSpPr/>
            <p:nvPr/>
          </p:nvSpPr>
          <p:spPr>
            <a:xfrm rot="5400000" flipV="1">
              <a:off x="6429382" y="4308848"/>
              <a:ext cx="450627" cy="305206"/>
            </a:xfrm>
            <a:prstGeom prst="rightArrow">
              <a:avLst/>
            </a:prstGeom>
            <a:solidFill>
              <a:srgbClr val="1B3D2F"/>
            </a:solidFill>
            <a:ln>
              <a:solidFill>
                <a:srgbClr val="343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7C51174-CAAD-7B43-8544-F004D63A5108}"/>
                </a:ext>
              </a:extLst>
            </p:cNvPr>
            <p:cNvSpPr/>
            <p:nvPr/>
          </p:nvSpPr>
          <p:spPr>
            <a:xfrm>
              <a:off x="2791326" y="4472175"/>
              <a:ext cx="452388" cy="429178"/>
            </a:xfrm>
            <a:prstGeom prst="ellipse">
              <a:avLst/>
            </a:prstGeom>
            <a:solidFill>
              <a:srgbClr val="469F92"/>
            </a:solidFill>
            <a:ln w="28575">
              <a:solidFill>
                <a:srgbClr val="00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41D2B3-09E8-7742-B182-3CB3FFD77069}"/>
              </a:ext>
            </a:extLst>
          </p:cNvPr>
          <p:cNvGrpSpPr/>
          <p:nvPr/>
        </p:nvGrpSpPr>
        <p:grpSpPr>
          <a:xfrm>
            <a:off x="2791326" y="5411276"/>
            <a:ext cx="7584708" cy="1237676"/>
            <a:chOff x="2791326" y="5411276"/>
            <a:chExt cx="7584708" cy="12376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8D9E1B-151A-A348-BA58-9A143D887E38}"/>
                </a:ext>
              </a:extLst>
            </p:cNvPr>
            <p:cNvGrpSpPr/>
            <p:nvPr/>
          </p:nvGrpSpPr>
          <p:grpSpPr>
            <a:xfrm>
              <a:off x="2983834" y="5893172"/>
              <a:ext cx="7392200" cy="755780"/>
              <a:chOff x="2983834" y="5893172"/>
              <a:chExt cx="7392200" cy="755780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EED7880-E81D-1A4C-B64E-A68E36DCD750}"/>
                  </a:ext>
                </a:extLst>
              </p:cNvPr>
              <p:cNvSpPr/>
              <p:nvPr/>
            </p:nvSpPr>
            <p:spPr>
              <a:xfrm>
                <a:off x="2983834" y="5893172"/>
                <a:ext cx="7392200" cy="755780"/>
              </a:xfrm>
              <a:prstGeom prst="roundRect">
                <a:avLst/>
              </a:prstGeom>
              <a:solidFill>
                <a:srgbClr val="4AB8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/>
                  <a:t>Aplicamos los cambios en la base de datos:</a:t>
                </a:r>
              </a:p>
              <a:p>
                <a:pPr algn="ctr"/>
                <a:endParaRPr lang="es-ES_tradnl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752B59-D7BF-8A4B-9543-212B87AD8177}"/>
                  </a:ext>
                </a:extLst>
              </p:cNvPr>
              <p:cNvSpPr/>
              <p:nvPr/>
            </p:nvSpPr>
            <p:spPr>
              <a:xfrm>
                <a:off x="5106763" y="6281260"/>
                <a:ext cx="2920706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dotnet </a:t>
                </a:r>
                <a:r>
                  <a:rPr lang="en-GB" sz="14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ef</a:t>
                </a:r>
                <a:r>
                  <a:rPr lang="en-GB" sz="14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database update</a:t>
                </a:r>
                <a:endParaRPr lang="en-GB" sz="14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7195B9B-E797-A147-BCE4-53BEC8C12232}"/>
                </a:ext>
              </a:extLst>
            </p:cNvPr>
            <p:cNvSpPr/>
            <p:nvPr/>
          </p:nvSpPr>
          <p:spPr>
            <a:xfrm rot="5400000" flipV="1">
              <a:off x="6429382" y="5483987"/>
              <a:ext cx="450627" cy="305206"/>
            </a:xfrm>
            <a:prstGeom prst="rightArrow">
              <a:avLst/>
            </a:prstGeom>
            <a:solidFill>
              <a:srgbClr val="1B3D2F"/>
            </a:solidFill>
            <a:ln>
              <a:solidFill>
                <a:srgbClr val="343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ECB6D5-0E52-6E46-B1CC-E771410D305E}"/>
                </a:ext>
              </a:extLst>
            </p:cNvPr>
            <p:cNvSpPr/>
            <p:nvPr/>
          </p:nvSpPr>
          <p:spPr>
            <a:xfrm>
              <a:off x="2791326" y="5678582"/>
              <a:ext cx="452388" cy="429178"/>
            </a:xfrm>
            <a:prstGeom prst="ellipse">
              <a:avLst/>
            </a:prstGeom>
            <a:solidFill>
              <a:srgbClr val="469F92"/>
            </a:solidFill>
            <a:ln w="28575">
              <a:solidFill>
                <a:srgbClr val="00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4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Buenas prácticas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A03480-21EF-A54E-BEAC-4F7C08227A6F}"/>
              </a:ext>
            </a:extLst>
          </p:cNvPr>
          <p:cNvGrpSpPr/>
          <p:nvPr/>
        </p:nvGrpSpPr>
        <p:grpSpPr>
          <a:xfrm>
            <a:off x="863597" y="3496954"/>
            <a:ext cx="10667469" cy="709062"/>
            <a:chOff x="863597" y="3180633"/>
            <a:chExt cx="10667469" cy="70906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6ECC69-89C5-F74B-BDD2-9D8F01F1E0E7}"/>
                </a:ext>
              </a:extLst>
            </p:cNvPr>
            <p:cNvSpPr/>
            <p:nvPr/>
          </p:nvSpPr>
          <p:spPr>
            <a:xfrm>
              <a:off x="1742174" y="3209771"/>
              <a:ext cx="9788892" cy="679923"/>
            </a:xfrm>
            <a:prstGeom prst="rect">
              <a:avLst/>
            </a:prstGeom>
            <a:solidFill>
              <a:srgbClr val="00A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600" dirty="0"/>
                <a:t>Las migraciones de EFX las tienes que llevar con sumo cuidado, revisar el código que genera y actualizarlo si hiciera falta.</a:t>
              </a: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FA694FD3-B8A6-B547-8B97-AC69803FB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597" y="3180633"/>
              <a:ext cx="709062" cy="70906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D2F731-03FC-1B4C-B08D-DE8137FCBAD1}"/>
              </a:ext>
            </a:extLst>
          </p:cNvPr>
          <p:cNvGrpSpPr/>
          <p:nvPr/>
        </p:nvGrpSpPr>
        <p:grpSpPr>
          <a:xfrm>
            <a:off x="863598" y="1263615"/>
            <a:ext cx="10667468" cy="709062"/>
            <a:chOff x="863598" y="1263615"/>
            <a:chExt cx="10667468" cy="7090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FACE7F-A294-D241-B813-1F0663E15C85}"/>
                </a:ext>
              </a:extLst>
            </p:cNvPr>
            <p:cNvSpPr/>
            <p:nvPr/>
          </p:nvSpPr>
          <p:spPr>
            <a:xfrm>
              <a:off x="1742174" y="1263615"/>
              <a:ext cx="9788892" cy="709061"/>
            </a:xfrm>
            <a:prstGeom prst="rect">
              <a:avLst/>
            </a:prstGeom>
            <a:solidFill>
              <a:srgbClr val="00A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600" dirty="0"/>
                <a:t>En proyectos reales los datos de la </a:t>
              </a:r>
              <a:r>
                <a:rPr lang="es-ES_tradnl" sz="1600" dirty="0" err="1"/>
                <a:t>connection</a:t>
              </a:r>
              <a:r>
                <a:rPr lang="es-ES_tradnl" sz="1600" dirty="0"/>
                <a:t> </a:t>
              </a:r>
              <a:r>
                <a:rPr lang="es-ES_tradnl" sz="1600" dirty="0" err="1"/>
                <a:t>string</a:t>
              </a:r>
              <a:r>
                <a:rPr lang="es-ES_tradnl" sz="1600" dirty="0"/>
                <a:t> no deben ir en código, sácalos a una variable </a:t>
              </a:r>
              <a:r>
                <a:rPr lang="es-ES_tradnl" sz="1600"/>
                <a:t>de entorno.</a:t>
              </a:r>
              <a:endParaRPr lang="es-ES_tradnl" sz="1600" dirty="0"/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5291D76A-10CF-E54F-943B-98B4F6549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598" y="1263616"/>
              <a:ext cx="709061" cy="70906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C9D742-4B0A-9A4C-B54B-43F67CF2EE8F}"/>
              </a:ext>
            </a:extLst>
          </p:cNvPr>
          <p:cNvGrpSpPr/>
          <p:nvPr/>
        </p:nvGrpSpPr>
        <p:grpSpPr>
          <a:xfrm>
            <a:off x="804615" y="5820803"/>
            <a:ext cx="10726451" cy="799573"/>
            <a:chOff x="804615" y="5820803"/>
            <a:chExt cx="10726451" cy="79957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C651DD-ABC9-0F44-B0CB-DB70A5903361}"/>
                </a:ext>
              </a:extLst>
            </p:cNvPr>
            <p:cNvSpPr/>
            <p:nvPr/>
          </p:nvSpPr>
          <p:spPr>
            <a:xfrm>
              <a:off x="1742174" y="5820803"/>
              <a:ext cx="9788892" cy="799573"/>
            </a:xfrm>
            <a:prstGeom prst="rect">
              <a:avLst/>
            </a:prstGeom>
            <a:solidFill>
              <a:srgbClr val="00A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600"/>
                <a:t>Cuando diseñes </a:t>
              </a:r>
              <a:r>
                <a:rPr lang="es-ES_tradnl" sz="1600" dirty="0"/>
                <a:t>consultas, ten en cuenta siempre el rendimiento, algo que en local podría funcionar bien, en producción te podría llevar a serios problemas, evita filtrados en memoria si estos requieren </a:t>
              </a:r>
              <a:r>
                <a:rPr lang="es-ES_tradnl" sz="1600"/>
                <a:t>que Entity</a:t>
              </a:r>
              <a:r>
                <a:rPr lang="es-ES_tradnl" sz="1600" dirty="0"/>
                <a:t> Framework obtenga demasiados datos para una </a:t>
              </a:r>
              <a:r>
                <a:rPr lang="es-ES_tradnl" sz="1600"/>
                <a:t>operación.</a:t>
              </a:r>
              <a:endParaRPr lang="es-ES_tradnl" sz="1600" dirty="0"/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F5D32F9A-CF1E-E744-93E2-98D04A4B2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615" y="5820803"/>
              <a:ext cx="754317" cy="75431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5C17BD-CBEF-C243-AFBB-4BF62AF4727F}"/>
              </a:ext>
            </a:extLst>
          </p:cNvPr>
          <p:cNvGrpSpPr/>
          <p:nvPr/>
        </p:nvGrpSpPr>
        <p:grpSpPr>
          <a:xfrm>
            <a:off x="804615" y="4613624"/>
            <a:ext cx="10726452" cy="799573"/>
            <a:chOff x="804615" y="4233840"/>
            <a:chExt cx="10726452" cy="7995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FC9BF1-88CB-9849-A73D-FF1DB57293EF}"/>
                </a:ext>
              </a:extLst>
            </p:cNvPr>
            <p:cNvSpPr/>
            <p:nvPr/>
          </p:nvSpPr>
          <p:spPr>
            <a:xfrm>
              <a:off x="1742175" y="4233840"/>
              <a:ext cx="9788892" cy="799573"/>
            </a:xfrm>
            <a:prstGeom prst="rect">
              <a:avLst/>
            </a:prstGeom>
            <a:solidFill>
              <a:srgbClr val="00A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600" dirty="0"/>
                <a:t>Para implementar test automatizados, puedes tirar de </a:t>
              </a:r>
              <a:r>
                <a:rPr lang="es-ES_tradnl" sz="1600" dirty="0" err="1"/>
                <a:t>Microsoft.EntityFrameworkCore.InMemory</a:t>
              </a:r>
              <a:r>
                <a:rPr lang="es-ES_tradnl" sz="1600" dirty="0"/>
                <a:t>, de esta manera no tienes que preocuparte de levantar una Base De Datos en cada prueba, y hacer purgas para tenerla preparada para otra ejecución, aunque el comportamiento puede diferir.</a:t>
              </a: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5E19E20B-B8CD-6142-A334-EBA251F1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615" y="4233840"/>
              <a:ext cx="799573" cy="79957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8D225C-2F3D-2F4E-8411-8D087497725A}"/>
              </a:ext>
            </a:extLst>
          </p:cNvPr>
          <p:cNvGrpSpPr/>
          <p:nvPr/>
        </p:nvGrpSpPr>
        <p:grpSpPr>
          <a:xfrm>
            <a:off x="817430" y="2380285"/>
            <a:ext cx="10713636" cy="709061"/>
            <a:chOff x="817430" y="2216672"/>
            <a:chExt cx="10713636" cy="7090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BCAC28-3687-644B-A678-BBF8B72270C5}"/>
                </a:ext>
              </a:extLst>
            </p:cNvPr>
            <p:cNvSpPr/>
            <p:nvPr/>
          </p:nvSpPr>
          <p:spPr>
            <a:xfrm>
              <a:off x="1742174" y="2216672"/>
              <a:ext cx="9788892" cy="709061"/>
            </a:xfrm>
            <a:prstGeom prst="rect">
              <a:avLst/>
            </a:prstGeom>
            <a:solidFill>
              <a:srgbClr val="00A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600" dirty="0"/>
                <a:t>Las entidades de EFX representan a la Base De Datos (CRUD), </a:t>
              </a:r>
              <a:r>
                <a:rPr lang="es-ES_tradnl" sz="1600"/>
                <a:t>si sigues Domain Driven Design</a:t>
              </a:r>
              <a:r>
                <a:rPr lang="es-ES_tradnl" sz="1600" dirty="0"/>
                <a:t> (DDD) tienes que crear tu </a:t>
              </a:r>
              <a:r>
                <a:rPr lang="es-ES_tradnl" sz="1600"/>
                <a:t>capa de módelo (abastracción</a:t>
              </a:r>
              <a:r>
                <a:rPr lang="es-ES_tradnl" sz="1600" dirty="0"/>
                <a:t>), </a:t>
              </a:r>
              <a:r>
                <a:rPr lang="es-ES_tradnl" sz="1600"/>
                <a:t>con sus mapeadores, etc…</a:t>
              </a:r>
              <a:endParaRPr lang="es-ES_tradnl" sz="16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0B569A-4652-414C-8130-42BF53F301D1}"/>
                </a:ext>
              </a:extLst>
            </p:cNvPr>
            <p:cNvSpPr/>
            <p:nvPr/>
          </p:nvSpPr>
          <p:spPr>
            <a:xfrm>
              <a:off x="817430" y="2216672"/>
              <a:ext cx="799572" cy="709061"/>
            </a:xfrm>
            <a:prstGeom prst="ellipse">
              <a:avLst/>
            </a:prstGeom>
            <a:solidFill>
              <a:srgbClr val="008D5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/>
                <a:t>(DDD)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9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Instalación motor SQL Server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4B3196-3F1D-E948-B710-D5CC34180015}"/>
              </a:ext>
            </a:extLst>
          </p:cNvPr>
          <p:cNvGrpSpPr/>
          <p:nvPr/>
        </p:nvGrpSpPr>
        <p:grpSpPr>
          <a:xfrm>
            <a:off x="979055" y="2454053"/>
            <a:ext cx="3419690" cy="3041972"/>
            <a:chOff x="979054" y="2454053"/>
            <a:chExt cx="3419690" cy="304197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6D6481-43DB-E842-9028-51ACF4319E1D}"/>
                </a:ext>
              </a:extLst>
            </p:cNvPr>
            <p:cNvSpPr/>
            <p:nvPr/>
          </p:nvSpPr>
          <p:spPr>
            <a:xfrm>
              <a:off x="979054" y="2454053"/>
              <a:ext cx="3419689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/>
                <a:t>OPCIÓN A</a:t>
              </a:r>
              <a:endParaRPr lang="es-ES_tradnl" sz="1200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B1828-907E-304C-8926-688234FC88CD}"/>
                </a:ext>
              </a:extLst>
            </p:cNvPr>
            <p:cNvSpPr/>
            <p:nvPr/>
          </p:nvSpPr>
          <p:spPr>
            <a:xfrm>
              <a:off x="979054" y="2775600"/>
              <a:ext cx="3419690" cy="2720425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122" name="Picture 2" descr="CRUD - Base de Datos con Microsoft SQL Server 2019">
              <a:extLst>
                <a:ext uri="{FF2B5EF4-FFF2-40B4-BE49-F238E27FC236}">
                  <a16:creationId xmlns:a16="http://schemas.microsoft.com/office/drawing/2014/main" id="{B63CA95B-BE4C-A04A-97B5-1C02B68FF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913" y="3550485"/>
              <a:ext cx="2543969" cy="1038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CDEC9B-B5F0-2E42-AB36-7EA702C75752}"/>
                </a:ext>
              </a:extLst>
            </p:cNvPr>
            <p:cNvSpPr txBox="1"/>
            <p:nvPr/>
          </p:nvSpPr>
          <p:spPr>
            <a:xfrm>
              <a:off x="1429661" y="4671708"/>
              <a:ext cx="2543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dirty="0"/>
                <a:t>Base de datos ligera para Windows y viene incluida con Visual Studio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005EB3-CCFF-6348-A7AA-CE5CA54DE71E}"/>
                </a:ext>
              </a:extLst>
            </p:cNvPr>
            <p:cNvSpPr txBox="1"/>
            <p:nvPr/>
          </p:nvSpPr>
          <p:spPr>
            <a:xfrm>
              <a:off x="1416912" y="2926579"/>
              <a:ext cx="2543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b="1" dirty="0">
                  <a:solidFill>
                    <a:srgbClr val="FF4785"/>
                  </a:solidFill>
                </a:rPr>
                <a:t>Instala SQL Server Express </a:t>
              </a:r>
              <a:r>
                <a:rPr lang="es-ES_tradnl" sz="1400" b="1" dirty="0" err="1">
                  <a:solidFill>
                    <a:srgbClr val="FF4785"/>
                  </a:solidFill>
                </a:rPr>
                <a:t>LocalDb</a:t>
              </a:r>
              <a:endParaRPr lang="es-ES_tradnl" sz="1400" b="1" dirty="0">
                <a:solidFill>
                  <a:srgbClr val="FF4785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F8C1B9-7680-984E-BABD-60993DA13FA9}"/>
              </a:ext>
            </a:extLst>
          </p:cNvPr>
          <p:cNvGrpSpPr/>
          <p:nvPr/>
        </p:nvGrpSpPr>
        <p:grpSpPr>
          <a:xfrm>
            <a:off x="7793255" y="2454053"/>
            <a:ext cx="3419691" cy="2956319"/>
            <a:chOff x="7185744" y="2454053"/>
            <a:chExt cx="3419691" cy="295631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5356BB-6032-BD40-8413-EB1A96F458AB}"/>
                </a:ext>
              </a:extLst>
            </p:cNvPr>
            <p:cNvSpPr/>
            <p:nvPr/>
          </p:nvSpPr>
          <p:spPr>
            <a:xfrm>
              <a:off x="7185744" y="2454053"/>
              <a:ext cx="3419689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/>
                <a:t>OPCIÓN B</a:t>
              </a:r>
              <a:endParaRPr lang="es-ES_tradnl" sz="12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14E464-E839-A945-A8A5-790C739EC284}"/>
                </a:ext>
              </a:extLst>
            </p:cNvPr>
            <p:cNvSpPr/>
            <p:nvPr/>
          </p:nvSpPr>
          <p:spPr>
            <a:xfrm>
              <a:off x="7185745" y="2775600"/>
              <a:ext cx="3419690" cy="2634772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B21A8E-BA12-6449-B2AE-86B0018BE479}"/>
                </a:ext>
              </a:extLst>
            </p:cNvPr>
            <p:cNvSpPr txBox="1"/>
            <p:nvPr/>
          </p:nvSpPr>
          <p:spPr>
            <a:xfrm>
              <a:off x="7623603" y="4620126"/>
              <a:ext cx="2543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dirty="0"/>
                <a:t>La imagen </a:t>
              </a:r>
              <a:r>
                <a:rPr lang="es-ES_tradnl" sz="1400" dirty="0" err="1"/>
                <a:t>microsoft</a:t>
              </a:r>
              <a:r>
                <a:rPr lang="es-ES_tradnl" sz="1400" dirty="0"/>
                <a:t>-</a:t>
              </a:r>
              <a:r>
                <a:rPr lang="es-ES_tradnl" sz="1400" dirty="0" err="1"/>
                <a:t>mssql</a:t>
              </a:r>
              <a:r>
                <a:rPr lang="es-ES_tradnl" sz="1400" dirty="0"/>
                <a:t>-server-Linux (</a:t>
              </a:r>
              <a:r>
                <a:rPr lang="es-ES_tradnl" sz="1400" dirty="0">
                  <a:hlinkClick r:id="rId4"/>
                </a:rPr>
                <a:t>pasos para levantarlo</a:t>
              </a:r>
              <a:r>
                <a:rPr lang="es-ES_tradnl" sz="1400" dirty="0"/>
                <a:t>)</a:t>
              </a:r>
            </a:p>
          </p:txBody>
        </p:sp>
        <p:pic>
          <p:nvPicPr>
            <p:cNvPr id="5124" name="Picture 4" descr="Docker Logo | significado del logotipo, png, vector">
              <a:extLst>
                <a:ext uri="{FF2B5EF4-FFF2-40B4-BE49-F238E27FC236}">
                  <a16:creationId xmlns:a16="http://schemas.microsoft.com/office/drawing/2014/main" id="{5B1FA64D-AFC3-8E4A-B8A3-8186A588A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339" y="3447393"/>
              <a:ext cx="1793816" cy="1141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433267-4C60-044C-B4CA-49E3CADFD2E1}"/>
                </a:ext>
              </a:extLst>
            </p:cNvPr>
            <p:cNvSpPr txBox="1"/>
            <p:nvPr/>
          </p:nvSpPr>
          <p:spPr>
            <a:xfrm>
              <a:off x="7596262" y="2929843"/>
              <a:ext cx="2543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b="1" dirty="0">
                  <a:solidFill>
                    <a:srgbClr val="FF4785"/>
                  </a:solidFill>
                </a:rPr>
                <a:t>Levanta un contenedor de </a:t>
              </a:r>
              <a:r>
                <a:rPr lang="es-ES_tradnl" sz="1400" b="1" dirty="0" err="1">
                  <a:solidFill>
                    <a:srgbClr val="FF4785"/>
                  </a:solidFill>
                </a:rPr>
                <a:t>Docker</a:t>
              </a:r>
              <a:endParaRPr lang="es-ES_tradnl" sz="1400" b="1" dirty="0">
                <a:solidFill>
                  <a:srgbClr val="FF4785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672D7D5-B75D-A740-8CDF-6ECC2C959973}"/>
              </a:ext>
            </a:extLst>
          </p:cNvPr>
          <p:cNvSpPr/>
          <p:nvPr/>
        </p:nvSpPr>
        <p:spPr>
          <a:xfrm>
            <a:off x="796222" y="1318500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Opciones</a:t>
            </a:r>
            <a:r>
              <a:rPr lang="en-US" dirty="0"/>
              <a:t>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78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Instalación GUI SQL Server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71C48-BFC4-C344-8903-FFC301345A65}"/>
              </a:ext>
            </a:extLst>
          </p:cNvPr>
          <p:cNvGrpSpPr/>
          <p:nvPr/>
        </p:nvGrpSpPr>
        <p:grpSpPr>
          <a:xfrm>
            <a:off x="863555" y="2454053"/>
            <a:ext cx="3419690" cy="3041972"/>
            <a:chOff x="921305" y="2454053"/>
            <a:chExt cx="3419690" cy="304197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6D6481-43DB-E842-9028-51ACF4319E1D}"/>
                </a:ext>
              </a:extLst>
            </p:cNvPr>
            <p:cNvSpPr/>
            <p:nvPr/>
          </p:nvSpPr>
          <p:spPr>
            <a:xfrm>
              <a:off x="921305" y="2454053"/>
              <a:ext cx="3419689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/>
                <a:t>OPCIÓN A</a:t>
              </a:r>
              <a:endParaRPr lang="es-ES_tradnl" sz="1200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B1828-907E-304C-8926-688234FC88CD}"/>
                </a:ext>
              </a:extLst>
            </p:cNvPr>
            <p:cNvSpPr/>
            <p:nvPr/>
          </p:nvSpPr>
          <p:spPr>
            <a:xfrm>
              <a:off x="921305" y="2775600"/>
              <a:ext cx="3419690" cy="2720425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63CA95B-BE4C-A04A-97B5-1C02B68FF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2111971" y="3550485"/>
              <a:ext cx="1038355" cy="1038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CDEC9B-B5F0-2E42-AB36-7EA702C75752}"/>
                </a:ext>
              </a:extLst>
            </p:cNvPr>
            <p:cNvSpPr txBox="1"/>
            <p:nvPr/>
          </p:nvSpPr>
          <p:spPr>
            <a:xfrm>
              <a:off x="1371912" y="4671708"/>
              <a:ext cx="2543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dirty="0"/>
                <a:t>Disponible para Windows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005EB3-CCFF-6348-A7AA-CE5CA54DE71E}"/>
                </a:ext>
              </a:extLst>
            </p:cNvPr>
            <p:cNvSpPr txBox="1"/>
            <p:nvPr/>
          </p:nvSpPr>
          <p:spPr>
            <a:xfrm>
              <a:off x="1359163" y="2926579"/>
              <a:ext cx="2543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b="1" dirty="0">
                  <a:solidFill>
                    <a:srgbClr val="FF4785"/>
                  </a:solidFill>
                </a:rPr>
                <a:t>SQL Server Management Studio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0DF765-C14D-5B45-BF4F-09E0E1546E22}"/>
              </a:ext>
            </a:extLst>
          </p:cNvPr>
          <p:cNvGrpSpPr/>
          <p:nvPr/>
        </p:nvGrpSpPr>
        <p:grpSpPr>
          <a:xfrm>
            <a:off x="8274518" y="2454053"/>
            <a:ext cx="3419691" cy="3035871"/>
            <a:chOff x="8024261" y="2454053"/>
            <a:chExt cx="3419691" cy="30358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5356BB-6032-BD40-8413-EB1A96F458AB}"/>
                </a:ext>
              </a:extLst>
            </p:cNvPr>
            <p:cNvSpPr/>
            <p:nvPr/>
          </p:nvSpPr>
          <p:spPr>
            <a:xfrm>
              <a:off x="8024261" y="2454053"/>
              <a:ext cx="3419689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/>
                <a:t>OPCIÓN C</a:t>
              </a:r>
              <a:endParaRPr lang="es-ES_tradnl" sz="12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14E464-E839-A945-A8A5-790C739EC284}"/>
                </a:ext>
              </a:extLst>
            </p:cNvPr>
            <p:cNvSpPr/>
            <p:nvPr/>
          </p:nvSpPr>
          <p:spPr>
            <a:xfrm>
              <a:off x="8024262" y="2775600"/>
              <a:ext cx="3419690" cy="2714324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B21A8E-BA12-6449-B2AE-86B0018BE479}"/>
                </a:ext>
              </a:extLst>
            </p:cNvPr>
            <p:cNvSpPr txBox="1"/>
            <p:nvPr/>
          </p:nvSpPr>
          <p:spPr>
            <a:xfrm>
              <a:off x="8462120" y="4687501"/>
              <a:ext cx="2543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dirty="0"/>
                <a:t>Integrado en Visual Studio</a:t>
              </a:r>
            </a:p>
          </p:txBody>
        </p: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B1FA64D-AFC3-8E4A-B8A3-8186A588A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9128363" y="3466643"/>
              <a:ext cx="1156802" cy="1141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433267-4C60-044C-B4CA-49E3CADFD2E1}"/>
                </a:ext>
              </a:extLst>
            </p:cNvPr>
            <p:cNvSpPr txBox="1"/>
            <p:nvPr/>
          </p:nvSpPr>
          <p:spPr>
            <a:xfrm>
              <a:off x="8434779" y="2929843"/>
              <a:ext cx="2543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b="1" dirty="0">
                  <a:solidFill>
                    <a:srgbClr val="FF4785"/>
                  </a:solidFill>
                </a:rPr>
                <a:t>SQL Server </a:t>
              </a:r>
              <a:r>
                <a:rPr lang="es-ES_tradnl" sz="1400" b="1" dirty="0" err="1">
                  <a:solidFill>
                    <a:srgbClr val="FF4785"/>
                  </a:solidFill>
                </a:rPr>
                <a:t>Object</a:t>
              </a:r>
              <a:r>
                <a:rPr lang="es-ES_tradnl" sz="1400" b="1" dirty="0">
                  <a:solidFill>
                    <a:srgbClr val="FF4785"/>
                  </a:solidFill>
                </a:rPr>
                <a:t> Explorer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672D7D5-B75D-A740-8CDF-6ECC2C959973}"/>
              </a:ext>
            </a:extLst>
          </p:cNvPr>
          <p:cNvSpPr/>
          <p:nvPr/>
        </p:nvSpPr>
        <p:spPr>
          <a:xfrm>
            <a:off x="796222" y="1318500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Opciones</a:t>
            </a:r>
            <a:r>
              <a:rPr lang="en-US" dirty="0"/>
              <a:t>:</a:t>
            </a:r>
            <a:endParaRPr lang="en-US" i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B543A-1327-EF44-954D-2831B0C13D47}"/>
              </a:ext>
            </a:extLst>
          </p:cNvPr>
          <p:cNvGrpSpPr/>
          <p:nvPr/>
        </p:nvGrpSpPr>
        <p:grpSpPr>
          <a:xfrm>
            <a:off x="4606033" y="2447952"/>
            <a:ext cx="3419690" cy="3041972"/>
            <a:chOff x="4519408" y="2447952"/>
            <a:chExt cx="3419690" cy="30419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3CA650-2F76-3247-AD2D-701332C3B4D9}"/>
                </a:ext>
              </a:extLst>
            </p:cNvPr>
            <p:cNvSpPr/>
            <p:nvPr/>
          </p:nvSpPr>
          <p:spPr>
            <a:xfrm>
              <a:off x="4519408" y="2447952"/>
              <a:ext cx="3419689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/>
                <a:t>OPCIÓN B</a:t>
              </a:r>
              <a:endParaRPr lang="es-ES_tradnl" sz="1200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388A63-44AE-1544-AF6C-BC4991B15366}"/>
                </a:ext>
              </a:extLst>
            </p:cNvPr>
            <p:cNvSpPr/>
            <p:nvPr/>
          </p:nvSpPr>
          <p:spPr>
            <a:xfrm>
              <a:off x="4519408" y="2769499"/>
              <a:ext cx="3419690" cy="2720425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129B2BB9-253F-E34A-A330-EB826D4B8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/>
          </p:blipFill>
          <p:spPr bwMode="auto">
            <a:xfrm>
              <a:off x="5320691" y="3544384"/>
              <a:ext cx="1817121" cy="1038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50FBE6-FE19-254B-A437-A4CB163D2A8F}"/>
                </a:ext>
              </a:extLst>
            </p:cNvPr>
            <p:cNvSpPr txBox="1"/>
            <p:nvPr/>
          </p:nvSpPr>
          <p:spPr>
            <a:xfrm>
              <a:off x="4970015" y="4665607"/>
              <a:ext cx="2543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dirty="0"/>
                <a:t>Disponible para Windows, Mac y Linux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867376-D8A7-6E47-900F-C3F81E98EBF4}"/>
                </a:ext>
              </a:extLst>
            </p:cNvPr>
            <p:cNvSpPr txBox="1"/>
            <p:nvPr/>
          </p:nvSpPr>
          <p:spPr>
            <a:xfrm>
              <a:off x="4957266" y="2920478"/>
              <a:ext cx="2543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b="1" dirty="0" err="1">
                  <a:solidFill>
                    <a:srgbClr val="FF4785"/>
                  </a:solidFill>
                </a:rPr>
                <a:t>Azure</a:t>
              </a:r>
              <a:r>
                <a:rPr lang="es-ES_tradnl" sz="1400" b="1" dirty="0">
                  <a:solidFill>
                    <a:srgbClr val="FF4785"/>
                  </a:solidFill>
                </a:rPr>
                <a:t> Data 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6056" y="559435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pPr algn="ctr"/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¡ Muchas gracias !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40FC3CD-368C-5B43-B42A-50DF06DD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08" y="2199105"/>
            <a:ext cx="4304664" cy="235685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8CB1AB0-A778-3B47-B6AF-60816036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49" y="2010607"/>
            <a:ext cx="2638280" cy="263828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5B9E759-960B-A24B-84D1-C4799EF6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817" y="4766749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FEFBC36-EA16-104A-90EF-656AD68F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00" y="4779204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0CEC19-A40E-DA49-96F3-9A845D4FE7C4}"/>
              </a:ext>
            </a:extLst>
          </p:cNvPr>
          <p:cNvSpPr txBox="1"/>
          <p:nvPr/>
        </p:nvSpPr>
        <p:spPr>
          <a:xfrm>
            <a:off x="2518018" y="4775188"/>
            <a:ext cx="303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</a:t>
            </a:r>
            <a:r>
              <a:rPr lang="es-ES" sz="2400" dirty="0" err="1"/>
              <a:t>lemoncoders</a:t>
            </a:r>
            <a:endParaRPr lang="es-E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DE6F3-269C-F743-88F2-FAC1741DDB61}"/>
              </a:ext>
            </a:extLst>
          </p:cNvPr>
          <p:cNvSpPr txBox="1"/>
          <p:nvPr/>
        </p:nvSpPr>
        <p:spPr>
          <a:xfrm>
            <a:off x="7710904" y="4731507"/>
            <a:ext cx="303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</a:t>
            </a:r>
            <a:r>
              <a:rPr lang="es-ES" sz="2400" dirty="0" err="1"/>
              <a:t>basefactorteam</a:t>
            </a:r>
            <a:endParaRPr lang="es-ES" sz="240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EB1F79-7C05-BB4C-AC95-2D9EBD5E0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871" y="5472815"/>
            <a:ext cx="651735" cy="651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38DCCC-E41E-1B43-955E-4B223325C65D}"/>
              </a:ext>
            </a:extLst>
          </p:cNvPr>
          <p:cNvSpPr/>
          <p:nvPr/>
        </p:nvSpPr>
        <p:spPr>
          <a:xfrm>
            <a:off x="4209341" y="5569817"/>
            <a:ext cx="4070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hlinkClick r:id="rId6"/>
              </a:rPr>
              <a:t>https://github.com/lemoncode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1847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SQL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63599" y="1078707"/>
            <a:ext cx="1099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b="1" i="1" dirty="0" err="1"/>
              <a:t>proyectando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deseadas</a:t>
            </a:r>
            <a:r>
              <a:rPr lang="en-US" dirty="0"/>
              <a:t>, </a:t>
            </a:r>
            <a:r>
              <a:rPr lang="en-US" b="1" i="1" dirty="0" err="1"/>
              <a:t>seleccionando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cumplan</a:t>
            </a:r>
            <a:r>
              <a:rPr lang="en-US" dirty="0"/>
              <a:t>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, e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b="1" i="1" dirty="0" err="1"/>
              <a:t>uniendo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anidando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dentro de </a:t>
            </a:r>
            <a:r>
              <a:rPr lang="en-US" dirty="0" err="1"/>
              <a:t>otras</a:t>
            </a:r>
            <a:r>
              <a:rPr lang="en-US" dirty="0"/>
              <a:t>. De </a:t>
            </a:r>
            <a:r>
              <a:rPr lang="en-US" dirty="0" err="1"/>
              <a:t>esta</a:t>
            </a:r>
            <a:r>
              <a:rPr lang="en-US" dirty="0"/>
              <a:t> forma se </a:t>
            </a:r>
            <a:r>
              <a:rPr lang="en-US" dirty="0" err="1"/>
              <a:t>extrae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6B7E7E-BDD1-D846-B119-8ADE64B7ADC1}"/>
              </a:ext>
            </a:extLst>
          </p:cNvPr>
          <p:cNvSpPr/>
          <p:nvPr/>
        </p:nvSpPr>
        <p:spPr>
          <a:xfrm>
            <a:off x="2156749" y="3544747"/>
            <a:ext cx="6906228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SELECT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CLASE.ID, CLASE.NOMBRE, CURSO.NOMBRE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FROM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CLASE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LEFT OUTER JOIN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CURSO 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ON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CLASE.ID = CURSO.ID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WHERE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CLASE.IDCURSO = </a:t>
            </a:r>
            <a:r>
              <a:rPr lang="en-GB" sz="16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9765EFE-441F-594F-B4CB-8C05A9782486}"/>
              </a:ext>
            </a:extLst>
          </p:cNvPr>
          <p:cNvSpPr/>
          <p:nvPr/>
        </p:nvSpPr>
        <p:spPr>
          <a:xfrm rot="5400000">
            <a:off x="5513889" y="921635"/>
            <a:ext cx="338561" cy="4907667"/>
          </a:xfrm>
          <a:prstGeom prst="leftBrace">
            <a:avLst/>
          </a:prstGeom>
          <a:ln w="19050">
            <a:solidFill>
              <a:srgbClr val="FF2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4D2B7-FBC0-0840-B148-CD1522E099B7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5683169" y="2244722"/>
            <a:ext cx="2058494" cy="961466"/>
          </a:xfrm>
          <a:prstGeom prst="straightConnector1">
            <a:avLst/>
          </a:prstGeom>
          <a:ln w="19050">
            <a:solidFill>
              <a:srgbClr val="FF2F8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E03B08B-6BDC-5646-827F-9E1C89CF2FCA}"/>
              </a:ext>
            </a:extLst>
          </p:cNvPr>
          <p:cNvSpPr/>
          <p:nvPr/>
        </p:nvSpPr>
        <p:spPr>
          <a:xfrm>
            <a:off x="852024" y="5680457"/>
            <a:ext cx="46673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EC6F5E-D360-924F-AE9C-19F9724F3129}"/>
              </a:ext>
            </a:extLst>
          </p:cNvPr>
          <p:cNvSpPr/>
          <p:nvPr/>
        </p:nvSpPr>
        <p:spPr>
          <a:xfrm>
            <a:off x="1320688" y="5680457"/>
            <a:ext cx="97034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Cálculo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9EF4F-9C43-2848-B3CB-0D1255B3609B}"/>
              </a:ext>
            </a:extLst>
          </p:cNvPr>
          <p:cNvSpPr/>
          <p:nvPr/>
        </p:nvSpPr>
        <p:spPr>
          <a:xfrm>
            <a:off x="2291031" y="5680457"/>
            <a:ext cx="1167116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A4A3F-EA2A-624F-BA5D-76986F8CA6A1}"/>
              </a:ext>
            </a:extLst>
          </p:cNvPr>
          <p:cNvSpPr/>
          <p:nvPr/>
        </p:nvSpPr>
        <p:spPr>
          <a:xfrm>
            <a:off x="3458142" y="5680457"/>
            <a:ext cx="835307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E1466-5C8B-7B4E-9A58-D5093854FF3A}"/>
              </a:ext>
            </a:extLst>
          </p:cNvPr>
          <p:cNvSpPr/>
          <p:nvPr/>
        </p:nvSpPr>
        <p:spPr>
          <a:xfrm>
            <a:off x="852024" y="5417765"/>
            <a:ext cx="466735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Id</a:t>
            </a:r>
            <a:endParaRPr lang="es-ES_tradn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064616-2F9B-0243-AD93-59310C566841}"/>
              </a:ext>
            </a:extLst>
          </p:cNvPr>
          <p:cNvSpPr/>
          <p:nvPr/>
        </p:nvSpPr>
        <p:spPr>
          <a:xfrm>
            <a:off x="1320688" y="5417765"/>
            <a:ext cx="970345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Nombre</a:t>
            </a:r>
            <a:endParaRPr lang="es-ES_tradnl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C58723-C225-5442-8800-3CB35C19F7DA}"/>
              </a:ext>
            </a:extLst>
          </p:cNvPr>
          <p:cNvSpPr/>
          <p:nvPr/>
        </p:nvSpPr>
        <p:spPr>
          <a:xfrm>
            <a:off x="2291031" y="5417765"/>
            <a:ext cx="1167116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Descripción</a:t>
            </a:r>
            <a:endParaRPr lang="es-ES_tradnl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CF38AE-04C1-F64C-B8BB-C88D2BBFDEB2}"/>
              </a:ext>
            </a:extLst>
          </p:cNvPr>
          <p:cNvSpPr/>
          <p:nvPr/>
        </p:nvSpPr>
        <p:spPr>
          <a:xfrm>
            <a:off x="3458142" y="5417765"/>
            <a:ext cx="835307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IdCurso</a:t>
            </a:r>
            <a:endParaRPr lang="es-ES_trad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4EDE6-0487-9240-8093-2D66D13EE29E}"/>
              </a:ext>
            </a:extLst>
          </p:cNvPr>
          <p:cNvSpPr/>
          <p:nvPr/>
        </p:nvSpPr>
        <p:spPr>
          <a:xfrm>
            <a:off x="852024" y="5960809"/>
            <a:ext cx="46673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550D70-AC6A-0346-9085-B177CA882AAC}"/>
              </a:ext>
            </a:extLst>
          </p:cNvPr>
          <p:cNvSpPr/>
          <p:nvPr/>
        </p:nvSpPr>
        <p:spPr>
          <a:xfrm>
            <a:off x="1320688" y="5960809"/>
            <a:ext cx="97034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Física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4E0B3-8D7E-AA40-8425-C63A4DE2945E}"/>
              </a:ext>
            </a:extLst>
          </p:cNvPr>
          <p:cNvSpPr/>
          <p:nvPr/>
        </p:nvSpPr>
        <p:spPr>
          <a:xfrm>
            <a:off x="2291031" y="5960809"/>
            <a:ext cx="1167116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avanzada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C9BB0-0123-4346-8336-C7CCB26EFCDC}"/>
              </a:ext>
            </a:extLst>
          </p:cNvPr>
          <p:cNvSpPr/>
          <p:nvPr/>
        </p:nvSpPr>
        <p:spPr>
          <a:xfrm>
            <a:off x="3458142" y="5960809"/>
            <a:ext cx="835307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6EAD0F-94BB-F043-9425-919C9F794B16}"/>
              </a:ext>
            </a:extLst>
          </p:cNvPr>
          <p:cNvSpPr/>
          <p:nvPr/>
        </p:nvSpPr>
        <p:spPr>
          <a:xfrm>
            <a:off x="852024" y="6239564"/>
            <a:ext cx="466735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EFCE9D-3530-B749-A857-8E39D86410D1}"/>
              </a:ext>
            </a:extLst>
          </p:cNvPr>
          <p:cNvSpPr/>
          <p:nvPr/>
        </p:nvSpPr>
        <p:spPr>
          <a:xfrm>
            <a:off x="1320688" y="6239564"/>
            <a:ext cx="970345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Lengua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74056-7F8F-C646-AF14-A1156FF625BB}"/>
              </a:ext>
            </a:extLst>
          </p:cNvPr>
          <p:cNvSpPr/>
          <p:nvPr/>
        </p:nvSpPr>
        <p:spPr>
          <a:xfrm>
            <a:off x="2291031" y="6239564"/>
            <a:ext cx="116711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básica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81D5F8-319D-F146-91FE-6DFEEE323715}"/>
              </a:ext>
            </a:extLst>
          </p:cNvPr>
          <p:cNvSpPr/>
          <p:nvPr/>
        </p:nvSpPr>
        <p:spPr>
          <a:xfrm>
            <a:off x="3458142" y="6239564"/>
            <a:ext cx="835307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087531-A04C-404B-ABC8-E43412C78729}"/>
              </a:ext>
            </a:extLst>
          </p:cNvPr>
          <p:cNvSpPr/>
          <p:nvPr/>
        </p:nvSpPr>
        <p:spPr>
          <a:xfrm>
            <a:off x="7845817" y="2466953"/>
            <a:ext cx="46673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B2854E-8FB2-084E-8E3C-CF73EA38597D}"/>
              </a:ext>
            </a:extLst>
          </p:cNvPr>
          <p:cNvSpPr/>
          <p:nvPr/>
        </p:nvSpPr>
        <p:spPr>
          <a:xfrm>
            <a:off x="8314481" y="2466953"/>
            <a:ext cx="97034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Cálculo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9FFA5-F4D9-9648-8FBF-2B512CDF3B67}"/>
              </a:ext>
            </a:extLst>
          </p:cNvPr>
          <p:cNvSpPr/>
          <p:nvPr/>
        </p:nvSpPr>
        <p:spPr>
          <a:xfrm>
            <a:off x="9284824" y="2466953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6A48C-55B0-1E42-AEF7-E6438BE29908}"/>
              </a:ext>
            </a:extLst>
          </p:cNvPr>
          <p:cNvSpPr/>
          <p:nvPr/>
        </p:nvSpPr>
        <p:spPr>
          <a:xfrm>
            <a:off x="10602410" y="2466953"/>
            <a:ext cx="835307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B00FFE-7939-FE47-B66A-EEB8B9F1CC2C}"/>
              </a:ext>
            </a:extLst>
          </p:cNvPr>
          <p:cNvSpPr/>
          <p:nvPr/>
        </p:nvSpPr>
        <p:spPr>
          <a:xfrm>
            <a:off x="7845817" y="2204261"/>
            <a:ext cx="466735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Id</a:t>
            </a:r>
            <a:endParaRPr lang="es-ES_tradnl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097A05-2D1C-CF4B-8A1B-48DED2F9C417}"/>
              </a:ext>
            </a:extLst>
          </p:cNvPr>
          <p:cNvSpPr/>
          <p:nvPr/>
        </p:nvSpPr>
        <p:spPr>
          <a:xfrm>
            <a:off x="8314481" y="2204261"/>
            <a:ext cx="970345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Nombre</a:t>
            </a:r>
            <a:endParaRPr lang="es-ES_tradnl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3F8A6F-A8FF-7948-ADDF-5D642864174C}"/>
              </a:ext>
            </a:extLst>
          </p:cNvPr>
          <p:cNvSpPr/>
          <p:nvPr/>
        </p:nvSpPr>
        <p:spPr>
          <a:xfrm>
            <a:off x="9284824" y="2204261"/>
            <a:ext cx="1317586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Descripción</a:t>
            </a:r>
            <a:endParaRPr lang="es-ES_tradnl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9FCB69-CCC5-A947-B604-F36934D438FF}"/>
              </a:ext>
            </a:extLst>
          </p:cNvPr>
          <p:cNvSpPr/>
          <p:nvPr/>
        </p:nvSpPr>
        <p:spPr>
          <a:xfrm>
            <a:off x="10602410" y="2204261"/>
            <a:ext cx="835307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IdCurso</a:t>
            </a:r>
            <a:endParaRPr lang="es-ES_tradnl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470FAD-BC77-384E-874F-6D7DB9770E77}"/>
              </a:ext>
            </a:extLst>
          </p:cNvPr>
          <p:cNvSpPr/>
          <p:nvPr/>
        </p:nvSpPr>
        <p:spPr>
          <a:xfrm>
            <a:off x="7845817" y="2747305"/>
            <a:ext cx="46673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D2C99B-649A-DA4E-BC1A-41EB8EDD8C8D}"/>
              </a:ext>
            </a:extLst>
          </p:cNvPr>
          <p:cNvSpPr/>
          <p:nvPr/>
        </p:nvSpPr>
        <p:spPr>
          <a:xfrm>
            <a:off x="8314481" y="2747305"/>
            <a:ext cx="97034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Física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506487-EDC9-404E-B482-86AC5E6E38EE}"/>
              </a:ext>
            </a:extLst>
          </p:cNvPr>
          <p:cNvSpPr/>
          <p:nvPr/>
        </p:nvSpPr>
        <p:spPr>
          <a:xfrm>
            <a:off x="9284824" y="2747305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avanzada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175226-B290-9E4C-B599-CDC86CEB98B4}"/>
              </a:ext>
            </a:extLst>
          </p:cNvPr>
          <p:cNvSpPr/>
          <p:nvPr/>
        </p:nvSpPr>
        <p:spPr>
          <a:xfrm>
            <a:off x="10602410" y="2747305"/>
            <a:ext cx="835307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34739A-7890-D94A-A256-2837CCC36476}"/>
              </a:ext>
            </a:extLst>
          </p:cNvPr>
          <p:cNvSpPr/>
          <p:nvPr/>
        </p:nvSpPr>
        <p:spPr>
          <a:xfrm>
            <a:off x="7845817" y="3026060"/>
            <a:ext cx="46673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2CCB7C-26E5-3247-930C-ADF855EF048B}"/>
              </a:ext>
            </a:extLst>
          </p:cNvPr>
          <p:cNvSpPr/>
          <p:nvPr/>
        </p:nvSpPr>
        <p:spPr>
          <a:xfrm>
            <a:off x="8314481" y="3026060"/>
            <a:ext cx="97034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Algebra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6AEC77-A2C3-3B40-91E0-EE4DBFAE58DF}"/>
              </a:ext>
            </a:extLst>
          </p:cNvPr>
          <p:cNvSpPr/>
          <p:nvPr/>
        </p:nvSpPr>
        <p:spPr>
          <a:xfrm>
            <a:off x="9284824" y="3026060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básica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A8D02C-B512-F24B-8F75-6C4E721FFDA2}"/>
              </a:ext>
            </a:extLst>
          </p:cNvPr>
          <p:cNvSpPr/>
          <p:nvPr/>
        </p:nvSpPr>
        <p:spPr>
          <a:xfrm>
            <a:off x="10602410" y="3026060"/>
            <a:ext cx="835307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B74C38-634F-CC44-B552-E02261BE3D42}"/>
              </a:ext>
            </a:extLst>
          </p:cNvPr>
          <p:cNvSpPr/>
          <p:nvPr/>
        </p:nvSpPr>
        <p:spPr>
          <a:xfrm>
            <a:off x="4729412" y="5680457"/>
            <a:ext cx="466735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EC67F2-859B-D346-9A64-B8AEA9946529}"/>
              </a:ext>
            </a:extLst>
          </p:cNvPr>
          <p:cNvSpPr/>
          <p:nvPr/>
        </p:nvSpPr>
        <p:spPr>
          <a:xfrm>
            <a:off x="5198076" y="5680457"/>
            <a:ext cx="970345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Cálculo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B35385-FA63-364B-A0BC-0DC3965DDB34}"/>
              </a:ext>
            </a:extLst>
          </p:cNvPr>
          <p:cNvSpPr/>
          <p:nvPr/>
        </p:nvSpPr>
        <p:spPr>
          <a:xfrm>
            <a:off x="6168419" y="5680457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FDC917-CC73-D24C-96A1-F390B31CF27C}"/>
              </a:ext>
            </a:extLst>
          </p:cNvPr>
          <p:cNvSpPr/>
          <p:nvPr/>
        </p:nvSpPr>
        <p:spPr>
          <a:xfrm>
            <a:off x="7486005" y="5680457"/>
            <a:ext cx="835307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F227C5-1474-124B-B259-8C9BF23F601D}"/>
              </a:ext>
            </a:extLst>
          </p:cNvPr>
          <p:cNvSpPr/>
          <p:nvPr/>
        </p:nvSpPr>
        <p:spPr>
          <a:xfrm>
            <a:off x="4729412" y="5417765"/>
            <a:ext cx="466735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Id</a:t>
            </a:r>
            <a:endParaRPr lang="es-ES_tradnl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E2118-6DE2-8347-B1A7-70A3DBF9751C}"/>
              </a:ext>
            </a:extLst>
          </p:cNvPr>
          <p:cNvSpPr/>
          <p:nvPr/>
        </p:nvSpPr>
        <p:spPr>
          <a:xfrm>
            <a:off x="5198076" y="5417765"/>
            <a:ext cx="970345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Nombre</a:t>
            </a:r>
            <a:endParaRPr lang="es-ES_tradnl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3C03D4-F646-7B44-837C-CF7A07E1075A}"/>
              </a:ext>
            </a:extLst>
          </p:cNvPr>
          <p:cNvSpPr/>
          <p:nvPr/>
        </p:nvSpPr>
        <p:spPr>
          <a:xfrm>
            <a:off x="6168419" y="5417765"/>
            <a:ext cx="1317586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Descripción</a:t>
            </a:r>
            <a:endParaRPr lang="es-ES_tradnl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EDFF-376E-9948-9BFA-6C34255193E4}"/>
              </a:ext>
            </a:extLst>
          </p:cNvPr>
          <p:cNvSpPr/>
          <p:nvPr/>
        </p:nvSpPr>
        <p:spPr>
          <a:xfrm>
            <a:off x="7486005" y="5417765"/>
            <a:ext cx="835307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IdCurso</a:t>
            </a:r>
            <a:endParaRPr lang="es-ES_tradnl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D921E5-8C5A-804B-995F-D659108EA8E6}"/>
              </a:ext>
            </a:extLst>
          </p:cNvPr>
          <p:cNvSpPr/>
          <p:nvPr/>
        </p:nvSpPr>
        <p:spPr>
          <a:xfrm>
            <a:off x="4729412" y="5960809"/>
            <a:ext cx="466735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006579-D347-DA48-917E-03804655F265}"/>
              </a:ext>
            </a:extLst>
          </p:cNvPr>
          <p:cNvSpPr/>
          <p:nvPr/>
        </p:nvSpPr>
        <p:spPr>
          <a:xfrm>
            <a:off x="5198076" y="5960809"/>
            <a:ext cx="970345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Física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8ED30B-E80A-D246-9836-D410808BDE90}"/>
              </a:ext>
            </a:extLst>
          </p:cNvPr>
          <p:cNvSpPr/>
          <p:nvPr/>
        </p:nvSpPr>
        <p:spPr>
          <a:xfrm>
            <a:off x="6168419" y="5960809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avanzada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73BB17-3BE7-F648-ADA6-78C7FFBD5CB8}"/>
              </a:ext>
            </a:extLst>
          </p:cNvPr>
          <p:cNvSpPr/>
          <p:nvPr/>
        </p:nvSpPr>
        <p:spPr>
          <a:xfrm>
            <a:off x="7486005" y="5960809"/>
            <a:ext cx="835307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6D78CB-06D9-C54C-BB8D-FEEB75243011}"/>
              </a:ext>
            </a:extLst>
          </p:cNvPr>
          <p:cNvSpPr/>
          <p:nvPr/>
        </p:nvSpPr>
        <p:spPr>
          <a:xfrm>
            <a:off x="4729412" y="6239564"/>
            <a:ext cx="466735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698560-CA07-2C4F-9404-A8FA010BB575}"/>
              </a:ext>
            </a:extLst>
          </p:cNvPr>
          <p:cNvSpPr/>
          <p:nvPr/>
        </p:nvSpPr>
        <p:spPr>
          <a:xfrm>
            <a:off x="5198076" y="6239564"/>
            <a:ext cx="970345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Algebra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E3BB1E-5A53-BB42-8353-0F134377073C}"/>
              </a:ext>
            </a:extLst>
          </p:cNvPr>
          <p:cNvSpPr/>
          <p:nvPr/>
        </p:nvSpPr>
        <p:spPr>
          <a:xfrm>
            <a:off x="6168419" y="6239564"/>
            <a:ext cx="1317586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básica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F0774C-62AC-F840-97E4-2F1FF22DD493}"/>
              </a:ext>
            </a:extLst>
          </p:cNvPr>
          <p:cNvSpPr/>
          <p:nvPr/>
        </p:nvSpPr>
        <p:spPr>
          <a:xfrm>
            <a:off x="7486005" y="6239564"/>
            <a:ext cx="835307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00E0EC-1D34-D441-9518-DA0206822BD3}"/>
              </a:ext>
            </a:extLst>
          </p:cNvPr>
          <p:cNvSpPr/>
          <p:nvPr/>
        </p:nvSpPr>
        <p:spPr>
          <a:xfrm>
            <a:off x="8857819" y="5675002"/>
            <a:ext cx="46673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A26355-60D0-8449-8DA0-64504B9AE96D}"/>
              </a:ext>
            </a:extLst>
          </p:cNvPr>
          <p:cNvSpPr/>
          <p:nvPr/>
        </p:nvSpPr>
        <p:spPr>
          <a:xfrm>
            <a:off x="9326483" y="5675002"/>
            <a:ext cx="1400428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Periodismo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7C9040-D6C0-3240-9807-B27970BD06F1}"/>
              </a:ext>
            </a:extLst>
          </p:cNvPr>
          <p:cNvSpPr/>
          <p:nvPr/>
        </p:nvSpPr>
        <p:spPr>
          <a:xfrm>
            <a:off x="10726912" y="5675002"/>
            <a:ext cx="1153718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125C5A-CAB4-0141-AFA2-DD6CE5BD1133}"/>
              </a:ext>
            </a:extLst>
          </p:cNvPr>
          <p:cNvSpPr/>
          <p:nvPr/>
        </p:nvSpPr>
        <p:spPr>
          <a:xfrm>
            <a:off x="8857819" y="5400735"/>
            <a:ext cx="466735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/>
              <a:t>Id</a:t>
            </a:r>
            <a:endParaRPr lang="es-ES_tradnl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C0D6BE-EBBD-1849-A79E-4FF847B4B93E}"/>
              </a:ext>
            </a:extLst>
          </p:cNvPr>
          <p:cNvSpPr/>
          <p:nvPr/>
        </p:nvSpPr>
        <p:spPr>
          <a:xfrm>
            <a:off x="9326483" y="5400735"/>
            <a:ext cx="1400428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/>
              <a:t>Nombre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F6C7FB-845E-E74C-A32A-FF5E0E8BB417}"/>
              </a:ext>
            </a:extLst>
          </p:cNvPr>
          <p:cNvSpPr/>
          <p:nvPr/>
        </p:nvSpPr>
        <p:spPr>
          <a:xfrm>
            <a:off x="10726912" y="5400735"/>
            <a:ext cx="1153717" cy="279722"/>
          </a:xfrm>
          <a:prstGeom prst="rect">
            <a:avLst/>
          </a:prstGeom>
          <a:solidFill>
            <a:srgbClr val="659B91"/>
          </a:solidFill>
          <a:ln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/>
              <a:t>Descripción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140C1-7D9D-7E43-A7CB-F07F08C1A785}"/>
              </a:ext>
            </a:extLst>
          </p:cNvPr>
          <p:cNvSpPr/>
          <p:nvPr/>
        </p:nvSpPr>
        <p:spPr>
          <a:xfrm>
            <a:off x="8857819" y="5943779"/>
            <a:ext cx="46673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B2ABB4-12BD-6644-8C65-A24ED55A8B12}"/>
              </a:ext>
            </a:extLst>
          </p:cNvPr>
          <p:cNvSpPr/>
          <p:nvPr/>
        </p:nvSpPr>
        <p:spPr>
          <a:xfrm>
            <a:off x="9326483" y="5943779"/>
            <a:ext cx="1400428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Informática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023EEB-58D1-EE47-8FEC-7427036DA030}"/>
              </a:ext>
            </a:extLst>
          </p:cNvPr>
          <p:cNvSpPr/>
          <p:nvPr/>
        </p:nvSpPr>
        <p:spPr>
          <a:xfrm>
            <a:off x="10726912" y="5943779"/>
            <a:ext cx="1153718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F3063E-3F3D-A745-98D6-1EF7613DD00B}"/>
              </a:ext>
            </a:extLst>
          </p:cNvPr>
          <p:cNvSpPr/>
          <p:nvPr/>
        </p:nvSpPr>
        <p:spPr>
          <a:xfrm>
            <a:off x="8857819" y="6222534"/>
            <a:ext cx="466735" cy="279722"/>
          </a:xfrm>
          <a:prstGeom prst="rect">
            <a:avLst/>
          </a:prstGeom>
          <a:solidFill>
            <a:srgbClr val="F2E3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9F952C-1F2D-9D48-AC48-1B04FB2EF14B}"/>
              </a:ext>
            </a:extLst>
          </p:cNvPr>
          <p:cNvSpPr/>
          <p:nvPr/>
        </p:nvSpPr>
        <p:spPr>
          <a:xfrm>
            <a:off x="9326483" y="6222534"/>
            <a:ext cx="1400428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</a:rPr>
              <a:t>Magisterio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7B132A-A71F-E345-841F-A754B4B9FE27}"/>
              </a:ext>
            </a:extLst>
          </p:cNvPr>
          <p:cNvSpPr/>
          <p:nvPr/>
        </p:nvSpPr>
        <p:spPr>
          <a:xfrm>
            <a:off x="10726912" y="6222534"/>
            <a:ext cx="1153718" cy="27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400" dirty="0">
              <a:solidFill>
                <a:schemeClr val="tx1"/>
              </a:solidFill>
            </a:endParaRP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A2EC73A-A90A-C940-8185-A9982468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90337" y="5995716"/>
            <a:ext cx="226503" cy="226503"/>
          </a:xfrm>
          <a:prstGeom prst="rect">
            <a:avLst/>
          </a:prstGeom>
        </p:spPr>
      </p:pic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C032C2D5-FF79-704F-9911-2CFF5BAE01F7}"/>
              </a:ext>
            </a:extLst>
          </p:cNvPr>
          <p:cNvCxnSpPr>
            <a:cxnSpLocks/>
            <a:stCxn id="70" idx="0"/>
            <a:endCxn id="72" idx="3"/>
          </p:cNvCxnSpPr>
          <p:nvPr/>
        </p:nvCxnSpPr>
        <p:spPr>
          <a:xfrm rot="10800000" flipV="1">
            <a:off x="8546685" y="6108966"/>
            <a:ext cx="143653" cy="290881"/>
          </a:xfrm>
          <a:prstGeom prst="bentConnector3">
            <a:avLst/>
          </a:prstGeom>
          <a:ln w="28575">
            <a:solidFill>
              <a:srgbClr val="006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65D152D0-F1AA-384F-B66A-AAD5168EE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808" y="6280410"/>
            <a:ext cx="238876" cy="23887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2CC16BE-78B6-AC41-A3B7-294700B25B34}"/>
              </a:ext>
            </a:extLst>
          </p:cNvPr>
          <p:cNvSpPr txBox="1"/>
          <p:nvPr/>
        </p:nvSpPr>
        <p:spPr>
          <a:xfrm>
            <a:off x="7741663" y="1812112"/>
            <a:ext cx="369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Proyección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95E50E-2AEA-5F46-B4A5-C7EE25AA2AD9}"/>
              </a:ext>
            </a:extLst>
          </p:cNvPr>
          <p:cNvSpPr txBox="1"/>
          <p:nvPr/>
        </p:nvSpPr>
        <p:spPr>
          <a:xfrm>
            <a:off x="852025" y="5014791"/>
            <a:ext cx="34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Selección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F27D7F-C42C-6641-B979-6C1F93D1FC96}"/>
              </a:ext>
            </a:extLst>
          </p:cNvPr>
          <p:cNvSpPr txBox="1"/>
          <p:nvPr/>
        </p:nvSpPr>
        <p:spPr>
          <a:xfrm>
            <a:off x="8335022" y="5021791"/>
            <a:ext cx="60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/>
              <a:t>Join</a:t>
            </a:r>
            <a:endParaRPr lang="es-ES_tradnl" b="1" dirty="0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8D3DEDB3-A7A8-A342-A7CF-2DC94D2D0BD3}"/>
              </a:ext>
            </a:extLst>
          </p:cNvPr>
          <p:cNvSpPr/>
          <p:nvPr/>
        </p:nvSpPr>
        <p:spPr>
          <a:xfrm rot="16200000">
            <a:off x="3566582" y="3360869"/>
            <a:ext cx="338561" cy="2920569"/>
          </a:xfrm>
          <a:prstGeom prst="leftBrace">
            <a:avLst/>
          </a:prstGeom>
          <a:ln w="19050">
            <a:solidFill>
              <a:srgbClr val="FF2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5068C8D-F31D-D646-99E3-BB1027156302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229336" y="4990434"/>
            <a:ext cx="506527" cy="195024"/>
          </a:xfrm>
          <a:prstGeom prst="straightConnector1">
            <a:avLst/>
          </a:prstGeom>
          <a:ln w="19050">
            <a:solidFill>
              <a:srgbClr val="FF2F8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B6DA8FDC-DD75-5340-B5CD-C0D5A1314B65}"/>
              </a:ext>
            </a:extLst>
          </p:cNvPr>
          <p:cNvSpPr/>
          <p:nvPr/>
        </p:nvSpPr>
        <p:spPr>
          <a:xfrm rot="10800000">
            <a:off x="7562634" y="3982510"/>
            <a:ext cx="338561" cy="473450"/>
          </a:xfrm>
          <a:prstGeom prst="leftBrace">
            <a:avLst/>
          </a:prstGeom>
          <a:ln w="19050">
            <a:solidFill>
              <a:srgbClr val="FF2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E63398-C293-0E46-B78F-FB04C11A26B7}"/>
              </a:ext>
            </a:extLst>
          </p:cNvPr>
          <p:cNvCxnSpPr>
            <a:cxnSpLocks/>
            <a:stCxn id="90" idx="1"/>
            <a:endCxn id="81" idx="0"/>
          </p:cNvCxnSpPr>
          <p:nvPr/>
        </p:nvCxnSpPr>
        <p:spPr>
          <a:xfrm>
            <a:off x="7901195" y="4219235"/>
            <a:ext cx="736428" cy="802556"/>
          </a:xfrm>
          <a:prstGeom prst="straightConnector1">
            <a:avLst/>
          </a:prstGeom>
          <a:ln w="19050">
            <a:solidFill>
              <a:srgbClr val="FF2F8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9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7" grpId="0"/>
      <p:bldP spid="77" grpId="1"/>
      <p:bldP spid="79" grpId="0"/>
      <p:bldP spid="79" grpId="1"/>
      <p:bldP spid="81" grpId="0"/>
      <p:bldP spid="81" grpId="1"/>
      <p:bldP spid="85" grpId="0" animBg="1"/>
      <p:bldP spid="85" grpId="1" animBg="1"/>
      <p:bldP spid="90" grpId="0" animBg="1"/>
      <p:bldP spid="9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RDMBS != OOP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63599" y="1078707"/>
            <a:ext cx="1099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mundo</a:t>
            </a:r>
            <a:r>
              <a:rPr lang="en-US" dirty="0"/>
              <a:t> backend se </a:t>
            </a:r>
            <a:r>
              <a:rPr lang="en-US" dirty="0" err="1"/>
              <a:t>suele</a:t>
            </a:r>
            <a:r>
              <a:rPr lang="en-US" dirty="0"/>
              <a:t> usar la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(OOP), </a:t>
            </a:r>
            <a:r>
              <a:rPr lang="en-US" dirty="0" err="1"/>
              <a:t>en</a:t>
            </a:r>
            <a:r>
              <a:rPr lang="en-US" dirty="0"/>
              <a:t> las bases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dominando</a:t>
            </a:r>
            <a:r>
              <a:rPr lang="en-US" dirty="0"/>
              <a:t> el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(RDBMS), </a:t>
            </a:r>
            <a:r>
              <a:rPr lang="en-US" dirty="0">
                <a:hlinkClick r:id="rId3"/>
              </a:rPr>
              <a:t>a finales de los 90 </a:t>
            </a:r>
            <a:r>
              <a:rPr lang="en-US" dirty="0" err="1">
                <a:hlinkClick r:id="rId3"/>
              </a:rPr>
              <a:t>hubo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varios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intentos</a:t>
            </a:r>
            <a:r>
              <a:rPr lang="en-US" dirty="0">
                <a:hlinkClick r:id="rId3"/>
              </a:rPr>
              <a:t> de </a:t>
            </a:r>
            <a:r>
              <a:rPr lang="en-US" dirty="0" err="1">
                <a:hlinkClick r:id="rId3"/>
              </a:rPr>
              <a:t>desarrollador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motores</a:t>
            </a:r>
            <a:r>
              <a:rPr lang="en-US" dirty="0">
                <a:hlinkClick r:id="rId3"/>
              </a:rPr>
              <a:t> de  BBDD </a:t>
            </a:r>
            <a:r>
              <a:rPr lang="en-US" dirty="0" err="1">
                <a:hlinkClick r:id="rId3"/>
              </a:rPr>
              <a:t>orientadas</a:t>
            </a:r>
            <a:r>
              <a:rPr lang="en-US" dirty="0">
                <a:hlinkClick r:id="rId3"/>
              </a:rPr>
              <a:t> a </a:t>
            </a:r>
            <a:r>
              <a:rPr lang="en-US" dirty="0" err="1">
                <a:hlinkClick r:id="rId3"/>
              </a:rPr>
              <a:t>objetos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(por </a:t>
            </a:r>
            <a:r>
              <a:rPr lang="en-US" dirty="0" err="1"/>
              <a:t>ejemplo</a:t>
            </a:r>
            <a:r>
              <a:rPr lang="en-US" dirty="0"/>
              <a:t> Poet)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terminaron</a:t>
            </a:r>
            <a:r>
              <a:rPr lang="en-US" dirty="0"/>
              <a:t> de </a:t>
            </a:r>
            <a:r>
              <a:rPr lang="en-US" dirty="0" err="1"/>
              <a:t>cuajar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CDCD4-9C29-7D47-85E1-446C972977D0}"/>
              </a:ext>
            </a:extLst>
          </p:cNvPr>
          <p:cNvSpPr txBox="1"/>
          <p:nvPr/>
        </p:nvSpPr>
        <p:spPr>
          <a:xfrm>
            <a:off x="997527" y="2170545"/>
            <a:ext cx="26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Incompatibilidades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B7838A-64B5-8D4C-8A3A-16DA5AAE8589}"/>
              </a:ext>
            </a:extLst>
          </p:cNvPr>
          <p:cNvSpPr/>
          <p:nvPr/>
        </p:nvSpPr>
        <p:spPr>
          <a:xfrm>
            <a:off x="1063812" y="2708385"/>
            <a:ext cx="3231097" cy="376518"/>
          </a:xfrm>
          <a:prstGeom prst="rect">
            <a:avLst/>
          </a:prstGeom>
          <a:solidFill>
            <a:srgbClr val="008D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/>
              <a:t>Conceptos OOP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AEDA3A-6716-4842-A89F-1907AC2CFCFE}"/>
              </a:ext>
            </a:extLst>
          </p:cNvPr>
          <p:cNvSpPr/>
          <p:nvPr/>
        </p:nvSpPr>
        <p:spPr>
          <a:xfrm>
            <a:off x="1063812" y="3075934"/>
            <a:ext cx="3231097" cy="1182030"/>
          </a:xfrm>
          <a:prstGeom prst="rect">
            <a:avLst/>
          </a:prstGeom>
          <a:solidFill>
            <a:srgbClr val="FCFA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963FA4-494C-4843-A54B-2457BF40DFDD}"/>
              </a:ext>
            </a:extLst>
          </p:cNvPr>
          <p:cNvSpPr txBox="1"/>
          <p:nvPr/>
        </p:nvSpPr>
        <p:spPr>
          <a:xfrm>
            <a:off x="1168332" y="3168030"/>
            <a:ext cx="31265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>
                <a:solidFill>
                  <a:srgbClr val="494738"/>
                </a:solidFill>
              </a:rPr>
              <a:t>Que no encontramos en paradigma relacional:</a:t>
            </a:r>
          </a:p>
          <a:p>
            <a:pPr marL="171450" indent="-171450">
              <a:buFontTx/>
              <a:buChar char="-"/>
            </a:pPr>
            <a:r>
              <a:rPr lang="es-ES_tradnl" sz="1100" dirty="0">
                <a:solidFill>
                  <a:srgbClr val="494738"/>
                </a:solidFill>
              </a:rPr>
              <a:t>Abstracción.</a:t>
            </a:r>
          </a:p>
          <a:p>
            <a:pPr marL="171450" indent="-171450">
              <a:buFontTx/>
              <a:buChar char="-"/>
            </a:pPr>
            <a:r>
              <a:rPr lang="es-ES_tradnl" sz="1100" dirty="0">
                <a:solidFill>
                  <a:srgbClr val="494738"/>
                </a:solidFill>
              </a:rPr>
              <a:t>Herencia.</a:t>
            </a:r>
          </a:p>
          <a:p>
            <a:pPr marL="171450" indent="-171450">
              <a:buFontTx/>
              <a:buChar char="-"/>
            </a:pPr>
            <a:r>
              <a:rPr lang="es-ES_tradnl" sz="1100" dirty="0">
                <a:solidFill>
                  <a:srgbClr val="494738"/>
                </a:solidFill>
              </a:rPr>
              <a:t>Polimorfismo.</a:t>
            </a:r>
          </a:p>
          <a:p>
            <a:pPr marL="171450" indent="-171450">
              <a:buFontTx/>
              <a:buChar char="-"/>
            </a:pPr>
            <a:r>
              <a:rPr lang="es-ES_tradnl" sz="1100" dirty="0">
                <a:solidFill>
                  <a:srgbClr val="494738"/>
                </a:solidFill>
              </a:rPr>
              <a:t>Accesibilidad (</a:t>
            </a:r>
            <a:r>
              <a:rPr lang="es-ES_tradnl" sz="1100" dirty="0" err="1">
                <a:solidFill>
                  <a:srgbClr val="494738"/>
                </a:solidFill>
              </a:rPr>
              <a:t>e.g</a:t>
            </a:r>
            <a:r>
              <a:rPr lang="es-ES_tradnl" sz="1100" dirty="0">
                <a:solidFill>
                  <a:srgbClr val="494738"/>
                </a:solidFill>
              </a:rPr>
              <a:t>. público vs privado).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B18850-03FB-294D-A787-8042FAD5DD1C}"/>
              </a:ext>
            </a:extLst>
          </p:cNvPr>
          <p:cNvSpPr/>
          <p:nvPr/>
        </p:nvSpPr>
        <p:spPr>
          <a:xfrm>
            <a:off x="4919996" y="2687496"/>
            <a:ext cx="3231097" cy="376518"/>
          </a:xfrm>
          <a:prstGeom prst="rect">
            <a:avLst/>
          </a:prstGeom>
          <a:solidFill>
            <a:srgbClr val="008D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/>
              <a:t>Tipos de datos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0E11CA-7037-F441-93CA-2231463EDB8D}"/>
              </a:ext>
            </a:extLst>
          </p:cNvPr>
          <p:cNvSpPr/>
          <p:nvPr/>
        </p:nvSpPr>
        <p:spPr>
          <a:xfrm>
            <a:off x="4910758" y="3075934"/>
            <a:ext cx="3231097" cy="1182030"/>
          </a:xfrm>
          <a:prstGeom prst="rect">
            <a:avLst/>
          </a:prstGeom>
          <a:solidFill>
            <a:srgbClr val="FCFA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2725D-B188-2746-9367-433C13A0F422}"/>
              </a:ext>
            </a:extLst>
          </p:cNvPr>
          <p:cNvSpPr txBox="1"/>
          <p:nvPr/>
        </p:nvSpPr>
        <p:spPr>
          <a:xfrm>
            <a:off x="5015277" y="3168030"/>
            <a:ext cx="30059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>
                <a:solidFill>
                  <a:srgbClr val="494738"/>
                </a:solidFill>
              </a:rPr>
              <a:t>En OOP es muy común tener atributos que son referencias o punteros, y en relacional éstos no existen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9D871B-92F3-8048-BE28-A5016D5BE9AD}"/>
              </a:ext>
            </a:extLst>
          </p:cNvPr>
          <p:cNvSpPr/>
          <p:nvPr/>
        </p:nvSpPr>
        <p:spPr>
          <a:xfrm>
            <a:off x="1063812" y="4781948"/>
            <a:ext cx="3231097" cy="376518"/>
          </a:xfrm>
          <a:prstGeom prst="rect">
            <a:avLst/>
          </a:prstGeom>
          <a:solidFill>
            <a:srgbClr val="008D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 err="1"/>
              <a:t>Manipulacíon</a:t>
            </a:r>
            <a:endParaRPr lang="es-ES_tradnl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993424-BD2B-8345-9650-89C26A6E7A9D}"/>
              </a:ext>
            </a:extLst>
          </p:cNvPr>
          <p:cNvSpPr/>
          <p:nvPr/>
        </p:nvSpPr>
        <p:spPr>
          <a:xfrm>
            <a:off x="1063812" y="5149497"/>
            <a:ext cx="3231097" cy="1182030"/>
          </a:xfrm>
          <a:prstGeom prst="rect">
            <a:avLst/>
          </a:prstGeom>
          <a:solidFill>
            <a:srgbClr val="FCFA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B98811-514F-2444-A3A0-CC352E591704}"/>
              </a:ext>
            </a:extLst>
          </p:cNvPr>
          <p:cNvSpPr txBox="1"/>
          <p:nvPr/>
        </p:nvSpPr>
        <p:spPr>
          <a:xfrm>
            <a:off x="1168331" y="5241593"/>
            <a:ext cx="2824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>
                <a:solidFill>
                  <a:srgbClr val="494738"/>
                </a:solidFill>
              </a:rPr>
              <a:t>En OOP suele haber formas de hacer consultas más complejas y que pueden operar sobre listas y tablas hash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C1B3C1-E468-5940-B39E-6B4236007175}"/>
              </a:ext>
            </a:extLst>
          </p:cNvPr>
          <p:cNvSpPr/>
          <p:nvPr/>
        </p:nvSpPr>
        <p:spPr>
          <a:xfrm>
            <a:off x="4901524" y="4777332"/>
            <a:ext cx="3214323" cy="376518"/>
          </a:xfrm>
          <a:prstGeom prst="rect">
            <a:avLst/>
          </a:prstGeom>
          <a:solidFill>
            <a:srgbClr val="008D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 err="1"/>
              <a:t>Manipulacíon</a:t>
            </a:r>
            <a:endParaRPr lang="es-ES_tradnl" sz="1400" b="1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2F4828-7AEB-5442-BA05-05FD72DED47B}"/>
              </a:ext>
            </a:extLst>
          </p:cNvPr>
          <p:cNvSpPr/>
          <p:nvPr/>
        </p:nvSpPr>
        <p:spPr>
          <a:xfrm>
            <a:off x="4901524" y="5144881"/>
            <a:ext cx="3214323" cy="1182030"/>
          </a:xfrm>
          <a:prstGeom prst="rect">
            <a:avLst/>
          </a:prstGeom>
          <a:solidFill>
            <a:srgbClr val="FCFA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C9B57AE9-6F62-6C4B-9DE5-CB0B36CEE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179" y="2639132"/>
            <a:ext cx="824593" cy="824593"/>
          </a:xfrm>
          <a:prstGeom prst="rect">
            <a:avLst/>
          </a:prstGeom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4AF79C-FD7C-9949-8363-6B9BEDF0F8BE}"/>
              </a:ext>
            </a:extLst>
          </p:cNvPr>
          <p:cNvSpPr/>
          <p:nvPr/>
        </p:nvSpPr>
        <p:spPr>
          <a:xfrm>
            <a:off x="8663709" y="3657600"/>
            <a:ext cx="3112655" cy="2669311"/>
          </a:xfrm>
          <a:prstGeom prst="roundRect">
            <a:avLst/>
          </a:prstGeom>
          <a:solidFill>
            <a:srgbClr val="FFC6A4"/>
          </a:solidFill>
          <a:ln>
            <a:solidFill>
              <a:srgbClr val="BC5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C5B40"/>
                </a:solidFill>
              </a:rPr>
              <a:t>A </a:t>
            </a:r>
            <a:r>
              <a:rPr lang="en-US" sz="1400" dirty="0" err="1">
                <a:solidFill>
                  <a:srgbClr val="BC5B40"/>
                </a:solidFill>
              </a:rPr>
              <a:t>esta</a:t>
            </a:r>
            <a:r>
              <a:rPr lang="en-US" sz="1400" dirty="0">
                <a:solidFill>
                  <a:srgbClr val="BC5B40"/>
                </a:solidFill>
              </a:rPr>
              <a:t> </a:t>
            </a:r>
            <a:r>
              <a:rPr lang="en-US" sz="1400" dirty="0" err="1">
                <a:solidFill>
                  <a:srgbClr val="BC5B40"/>
                </a:solidFill>
              </a:rPr>
              <a:t>serie</a:t>
            </a:r>
            <a:r>
              <a:rPr lang="en-US" sz="1400" dirty="0">
                <a:solidFill>
                  <a:srgbClr val="BC5B40"/>
                </a:solidFill>
              </a:rPr>
              <a:t> de </a:t>
            </a:r>
            <a:r>
              <a:rPr lang="en-US" sz="1400" dirty="0" err="1">
                <a:solidFill>
                  <a:srgbClr val="BC5B40"/>
                </a:solidFill>
              </a:rPr>
              <a:t>problemas</a:t>
            </a:r>
            <a:r>
              <a:rPr lang="en-US" sz="1400" dirty="0">
                <a:solidFill>
                  <a:srgbClr val="BC5B40"/>
                </a:solidFill>
              </a:rPr>
              <a:t> </a:t>
            </a:r>
            <a:r>
              <a:rPr lang="en-US" sz="1400" dirty="0" err="1">
                <a:solidFill>
                  <a:srgbClr val="BC5B40"/>
                </a:solidFill>
              </a:rPr>
              <a:t>conceptuales</a:t>
            </a:r>
            <a:r>
              <a:rPr lang="en-US" sz="1400" dirty="0">
                <a:solidFill>
                  <a:srgbClr val="BC5B40"/>
                </a:solidFill>
              </a:rPr>
              <a:t> y </a:t>
            </a:r>
            <a:r>
              <a:rPr lang="en-US" sz="1400" dirty="0" err="1">
                <a:solidFill>
                  <a:srgbClr val="BC5B40"/>
                </a:solidFill>
              </a:rPr>
              <a:t>técnicos</a:t>
            </a:r>
            <a:r>
              <a:rPr lang="en-US" sz="1400" dirty="0">
                <a:solidFill>
                  <a:srgbClr val="BC5B40"/>
                </a:solidFill>
              </a:rPr>
              <a:t> que se dan al </a:t>
            </a:r>
            <a:r>
              <a:rPr lang="en-US" sz="1400" dirty="0" err="1">
                <a:solidFill>
                  <a:srgbClr val="BC5B40"/>
                </a:solidFill>
              </a:rPr>
              <a:t>trabajar</a:t>
            </a:r>
            <a:r>
              <a:rPr lang="en-US" sz="1400" dirty="0">
                <a:solidFill>
                  <a:srgbClr val="BC5B40"/>
                </a:solidFill>
              </a:rPr>
              <a:t> con RDBMS </a:t>
            </a:r>
            <a:r>
              <a:rPr lang="en-US" sz="1400" dirty="0" err="1">
                <a:solidFill>
                  <a:srgbClr val="BC5B40"/>
                </a:solidFill>
              </a:rPr>
              <a:t>desde</a:t>
            </a:r>
            <a:r>
              <a:rPr lang="en-US" sz="1400" dirty="0">
                <a:solidFill>
                  <a:srgbClr val="BC5B40"/>
                </a:solidFill>
              </a:rPr>
              <a:t> </a:t>
            </a:r>
            <a:r>
              <a:rPr lang="en-US" sz="1400" dirty="0" err="1">
                <a:solidFill>
                  <a:srgbClr val="BC5B40"/>
                </a:solidFill>
              </a:rPr>
              <a:t>aplicaciones</a:t>
            </a:r>
            <a:r>
              <a:rPr lang="en-US" sz="1400" dirty="0">
                <a:solidFill>
                  <a:srgbClr val="BC5B40"/>
                </a:solidFill>
              </a:rPr>
              <a:t> </a:t>
            </a:r>
            <a:r>
              <a:rPr lang="en-US" sz="1400" dirty="0" err="1">
                <a:solidFill>
                  <a:srgbClr val="BC5B40"/>
                </a:solidFill>
              </a:rPr>
              <a:t>desarrolladas</a:t>
            </a:r>
            <a:r>
              <a:rPr lang="en-US" sz="1400" dirty="0">
                <a:solidFill>
                  <a:srgbClr val="BC5B40"/>
                </a:solidFill>
              </a:rPr>
              <a:t> con </a:t>
            </a:r>
            <a:r>
              <a:rPr lang="en-US" sz="1400" dirty="0" err="1">
                <a:solidFill>
                  <a:srgbClr val="BC5B40"/>
                </a:solidFill>
              </a:rPr>
              <a:t>programación</a:t>
            </a:r>
            <a:r>
              <a:rPr lang="en-US" sz="1400" dirty="0">
                <a:solidFill>
                  <a:srgbClr val="BC5B40"/>
                </a:solidFill>
              </a:rPr>
              <a:t> </a:t>
            </a:r>
            <a:r>
              <a:rPr lang="en-US" sz="1400" dirty="0" err="1">
                <a:solidFill>
                  <a:srgbClr val="BC5B40"/>
                </a:solidFill>
              </a:rPr>
              <a:t>orientada</a:t>
            </a:r>
            <a:r>
              <a:rPr lang="en-US" sz="1400" dirty="0">
                <a:solidFill>
                  <a:srgbClr val="BC5B40"/>
                </a:solidFill>
              </a:rPr>
              <a:t> a </a:t>
            </a:r>
            <a:r>
              <a:rPr lang="en-US" sz="1400" dirty="0" err="1">
                <a:solidFill>
                  <a:srgbClr val="BC5B40"/>
                </a:solidFill>
              </a:rPr>
              <a:t>objetos</a:t>
            </a:r>
            <a:r>
              <a:rPr lang="en-US" sz="1400" dirty="0">
                <a:solidFill>
                  <a:srgbClr val="BC5B40"/>
                </a:solidFill>
              </a:rPr>
              <a:t> se le </a:t>
            </a:r>
            <a:r>
              <a:rPr lang="en-US" sz="1400" dirty="0" err="1">
                <a:solidFill>
                  <a:srgbClr val="BC5B40"/>
                </a:solidFill>
              </a:rPr>
              <a:t>conoce</a:t>
            </a:r>
            <a:r>
              <a:rPr lang="en-US" sz="1400" dirty="0">
                <a:solidFill>
                  <a:srgbClr val="BC5B40"/>
                </a:solidFill>
              </a:rPr>
              <a:t> con el </a:t>
            </a:r>
            <a:r>
              <a:rPr lang="en-US" sz="1400" dirty="0" err="1">
                <a:solidFill>
                  <a:srgbClr val="BC5B40"/>
                </a:solidFill>
              </a:rPr>
              <a:t>nombre</a:t>
            </a:r>
            <a:r>
              <a:rPr lang="en-US" sz="1400" dirty="0">
                <a:solidFill>
                  <a:srgbClr val="BC5B40"/>
                </a:solidFill>
              </a:rPr>
              <a:t> de </a:t>
            </a:r>
            <a:r>
              <a:rPr lang="en-US" sz="1400" b="1" dirty="0" err="1">
                <a:solidFill>
                  <a:srgbClr val="BC5B40"/>
                </a:solidFill>
              </a:rPr>
              <a:t>adaptación</a:t>
            </a:r>
            <a:r>
              <a:rPr lang="en-US" sz="1400" b="1" dirty="0">
                <a:solidFill>
                  <a:srgbClr val="BC5B40"/>
                </a:solidFill>
              </a:rPr>
              <a:t> de </a:t>
            </a:r>
            <a:r>
              <a:rPr lang="en-US" sz="1400" b="1" dirty="0" err="1">
                <a:solidFill>
                  <a:srgbClr val="BC5B40"/>
                </a:solidFill>
              </a:rPr>
              <a:t>impedancias</a:t>
            </a:r>
            <a:r>
              <a:rPr lang="en-US" sz="1400" b="1" dirty="0">
                <a:solidFill>
                  <a:srgbClr val="BC5B40"/>
                </a:solidFill>
              </a:rPr>
              <a:t> </a:t>
            </a:r>
            <a:r>
              <a:rPr lang="en-US" sz="1400" b="1" dirty="0" err="1">
                <a:solidFill>
                  <a:srgbClr val="BC5B40"/>
                </a:solidFill>
              </a:rPr>
              <a:t>objeto-relacional</a:t>
            </a:r>
            <a:endParaRPr lang="en-US" sz="1400" b="1" dirty="0">
              <a:solidFill>
                <a:srgbClr val="BC5B40"/>
              </a:solidFill>
            </a:endParaRPr>
          </a:p>
          <a:p>
            <a:pPr algn="ctr"/>
            <a:endParaRPr lang="es-ES_tradnl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762D0E-3D31-2E4E-80DD-322F0A0D26BF}"/>
              </a:ext>
            </a:extLst>
          </p:cNvPr>
          <p:cNvSpPr txBox="1"/>
          <p:nvPr/>
        </p:nvSpPr>
        <p:spPr>
          <a:xfrm>
            <a:off x="5015277" y="5221317"/>
            <a:ext cx="30059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>
              <a:defRPr sz="1100">
                <a:solidFill>
                  <a:srgbClr val="494738"/>
                </a:solidFill>
              </a:defRPr>
            </a:lvl1pPr>
          </a:lstStyle>
          <a:p>
            <a:r>
              <a:rPr lang="en-GB" dirty="0"/>
              <a:t>Hay </a:t>
            </a:r>
            <a:r>
              <a:rPr lang="en-GB" dirty="0" err="1"/>
              <a:t>diferencias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concurrencia</a:t>
            </a:r>
            <a:r>
              <a:rPr lang="en-GB" dirty="0"/>
              <a:t> y </a:t>
            </a:r>
            <a:r>
              <a:rPr lang="en-GB" dirty="0" err="1"/>
              <a:t>transacciones</a:t>
            </a:r>
            <a:r>
              <a:rPr lang="en-GB" dirty="0"/>
              <a:t>. La unit of work (</a:t>
            </a:r>
            <a:r>
              <a:rPr lang="en-GB" dirty="0" err="1"/>
              <a:t>UoW</a:t>
            </a:r>
            <a:r>
              <a:rPr lang="en-GB" dirty="0"/>
              <a:t>) es </a:t>
            </a:r>
            <a:r>
              <a:rPr lang="en-GB" dirty="0" err="1"/>
              <a:t>mucho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granular </a:t>
            </a:r>
            <a:r>
              <a:rPr lang="en-GB" dirty="0" err="1"/>
              <a:t>en</a:t>
            </a:r>
            <a:r>
              <a:rPr lang="en-GB" dirty="0"/>
              <a:t> OOP (</a:t>
            </a:r>
            <a:r>
              <a:rPr lang="en-GB" dirty="0" err="1"/>
              <a:t>e.g</a:t>
            </a:r>
            <a:r>
              <a:rPr lang="en-GB" dirty="0"/>
              <a:t>: la </a:t>
            </a:r>
            <a:r>
              <a:rPr lang="en-GB" dirty="0" err="1"/>
              <a:t>atomicidad</a:t>
            </a:r>
            <a:r>
              <a:rPr lang="en-GB" dirty="0"/>
              <a:t> y </a:t>
            </a:r>
            <a:r>
              <a:rPr lang="en-GB" dirty="0" err="1"/>
              <a:t>consistencia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normalmente</a:t>
            </a:r>
            <a:r>
              <a:rPr lang="en-GB" dirty="0"/>
              <a:t> </a:t>
            </a:r>
            <a:r>
              <a:rPr lang="en-GB" dirty="0" err="1"/>
              <a:t>asociada</a:t>
            </a:r>
            <a:r>
              <a:rPr lang="en-GB" dirty="0"/>
              <a:t> a la </a:t>
            </a:r>
            <a:r>
              <a:rPr lang="en-GB" dirty="0" err="1"/>
              <a:t>escritura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propiedades</a:t>
            </a:r>
            <a:r>
              <a:rPr lang="en-GB" dirty="0"/>
              <a:t> de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4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2" grpId="0" animBg="1"/>
      <p:bldP spid="83" grpId="0" animBg="1"/>
      <p:bldP spid="84" grpId="0"/>
      <p:bldP spid="86" grpId="0" animBg="1"/>
      <p:bldP spid="88" grpId="0" animBg="1"/>
      <p:bldP spid="89" grpId="0"/>
      <p:bldP spid="92" grpId="0" animBg="1"/>
      <p:bldP spid="93" grpId="0" animBg="1"/>
      <p:bldP spid="94" grpId="0"/>
      <p:bldP spid="100" grpId="0" animBg="1"/>
      <p:bldP spid="101" grpId="0" animBg="1"/>
      <p:bldP spid="74" grpId="0" animBg="1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92845"/>
            <a:ext cx="10993968" cy="785862"/>
          </a:xfrm>
        </p:spPr>
        <p:txBody>
          <a:bodyPr vert="horz" lIns="0" tIns="45720" rIns="91440" bIns="45720" rtlCol="0" anchor="b">
            <a:noAutofit/>
          </a:bodyPr>
          <a:lstStyle/>
          <a:p>
            <a:r>
              <a:rPr lang="es-ES_tradnl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Adaptación impedancias Objeto - Relacional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63599" y="1078707"/>
            <a:ext cx="1099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¿</a:t>
            </a:r>
            <a:r>
              <a:rPr lang="en-US" b="1" dirty="0" err="1"/>
              <a:t>Cómo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RDBMS 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rico</a:t>
            </a:r>
            <a:r>
              <a:rPr lang="en-US" dirty="0"/>
              <a:t> bien </a:t>
            </a:r>
            <a:r>
              <a:rPr lang="en-US" dirty="0" err="1">
                <a:solidFill>
                  <a:srgbClr val="FF0000"/>
                </a:solidFill>
              </a:rPr>
              <a:t>encapsulado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estado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comportamiento</a:t>
            </a:r>
            <a:r>
              <a:rPr lang="en-US" dirty="0"/>
              <a:t>,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complejos</a:t>
            </a:r>
            <a:r>
              <a:rPr lang="en-US" dirty="0"/>
              <a:t>, con </a:t>
            </a:r>
            <a:r>
              <a:rPr lang="en-US" dirty="0" err="1"/>
              <a:t>propiedades</a:t>
            </a:r>
            <a:r>
              <a:rPr lang="en-US" dirty="0"/>
              <a:t> de solo </a:t>
            </a:r>
            <a:r>
              <a:rPr lang="en-US" dirty="0" err="1"/>
              <a:t>lectura</a:t>
            </a:r>
            <a:r>
              <a:rPr lang="en-US" dirty="0"/>
              <a:t>,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heredando</a:t>
            </a:r>
            <a:r>
              <a:rPr lang="en-US" dirty="0"/>
              <a:t> </a:t>
            </a:r>
            <a:r>
              <a:rPr lang="en-US" dirty="0" err="1"/>
              <a:t>funcionalidad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…? ¿</a:t>
            </a:r>
            <a:r>
              <a:rPr lang="en-US" b="1" dirty="0" err="1"/>
              <a:t>Cómo</a:t>
            </a:r>
            <a:r>
              <a:rPr lang="en-US" dirty="0"/>
              <a:t> </a:t>
            </a:r>
            <a:r>
              <a:rPr lang="en-US" dirty="0" err="1"/>
              <a:t>rehidratarlo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?</a:t>
            </a: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DC5B62CA-86D5-5149-A171-EDAB50D63F79}"/>
              </a:ext>
            </a:extLst>
          </p:cNvPr>
          <p:cNvSpPr/>
          <p:nvPr/>
        </p:nvSpPr>
        <p:spPr>
          <a:xfrm>
            <a:off x="8352824" y="3328500"/>
            <a:ext cx="1245177" cy="65794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PurchaseOrder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919DF12D-FE20-484F-804D-5A7F60E0075D}"/>
              </a:ext>
            </a:extLst>
          </p:cNvPr>
          <p:cNvSpPr/>
          <p:nvPr/>
        </p:nvSpPr>
        <p:spPr>
          <a:xfrm>
            <a:off x="10332500" y="3328500"/>
            <a:ext cx="1302903" cy="65794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LineItem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FD60C-34A3-D845-A472-E30FD0DD727B}"/>
              </a:ext>
            </a:extLst>
          </p:cNvPr>
          <p:cNvSpPr txBox="1"/>
          <p:nvPr/>
        </p:nvSpPr>
        <p:spPr>
          <a:xfrm>
            <a:off x="10079285" y="3421841"/>
            <a:ext cx="167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B0D88-EFD3-4A4A-82B5-9723ACF17C6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9598001" y="3657473"/>
            <a:ext cx="734499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D9844-2B93-F148-84E0-A5C61B63832D}"/>
              </a:ext>
            </a:extLst>
          </p:cNvPr>
          <p:cNvSpPr txBox="1"/>
          <p:nvPr/>
        </p:nvSpPr>
        <p:spPr>
          <a:xfrm>
            <a:off x="8807632" y="4229929"/>
            <a:ext cx="167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" name="Rectangle: Rounded Corners 19">
            <a:extLst>
              <a:ext uri="{FF2B5EF4-FFF2-40B4-BE49-F238E27FC236}">
                <a16:creationId xmlns:a16="http://schemas.microsoft.com/office/drawing/2014/main" id="{B6E209C7-3045-F841-93C2-670B65157825}"/>
              </a:ext>
            </a:extLst>
          </p:cNvPr>
          <p:cNvSpPr/>
          <p:nvPr/>
        </p:nvSpPr>
        <p:spPr>
          <a:xfrm>
            <a:off x="8329915" y="4443336"/>
            <a:ext cx="1302903" cy="65794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ShippingInfo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FAD5C8-8D01-1A4E-98B6-A7B8263454BE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8975413" y="3986447"/>
            <a:ext cx="5954" cy="45688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4D639E-6904-E64B-BCFF-C4ED878035C1}"/>
              </a:ext>
            </a:extLst>
          </p:cNvPr>
          <p:cNvSpPr txBox="1"/>
          <p:nvPr/>
        </p:nvSpPr>
        <p:spPr>
          <a:xfrm>
            <a:off x="8807632" y="3962016"/>
            <a:ext cx="167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2CA5C-C0DD-E14F-AA98-2E631FD838CD}"/>
              </a:ext>
            </a:extLst>
          </p:cNvPr>
          <p:cNvSpPr txBox="1"/>
          <p:nvPr/>
        </p:nvSpPr>
        <p:spPr>
          <a:xfrm>
            <a:off x="9556829" y="3429815"/>
            <a:ext cx="167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CAE9B-CE27-9B40-AD61-19718D44A589}"/>
              </a:ext>
            </a:extLst>
          </p:cNvPr>
          <p:cNvSpPr/>
          <p:nvPr/>
        </p:nvSpPr>
        <p:spPr>
          <a:xfrm>
            <a:off x="962443" y="2159583"/>
            <a:ext cx="5472330" cy="42990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37CAC-ABDB-8E49-902C-628B1B1E504F}"/>
              </a:ext>
            </a:extLst>
          </p:cNvPr>
          <p:cNvSpPr/>
          <p:nvPr/>
        </p:nvSpPr>
        <p:spPr>
          <a:xfrm>
            <a:off x="1038097" y="2342607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PurchaseOrder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Order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BE1B4-5482-934C-A155-D4F6A6EABFA5}"/>
              </a:ext>
            </a:extLst>
          </p:cNvPr>
          <p:cNvSpPr/>
          <p:nvPr/>
        </p:nvSpPr>
        <p:spPr>
          <a:xfrm>
            <a:off x="1110317" y="601500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E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E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DDC7A3-2C4B-764A-8E3B-EB8C3838C78B}"/>
              </a:ext>
            </a:extLst>
          </p:cNvPr>
          <p:cNvSpPr/>
          <p:nvPr/>
        </p:nvSpPr>
        <p:spPr>
          <a:xfrm>
            <a:off x="1242872" y="2671785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C9B18-AFBA-FE42-87BF-4A4E46ED5FBB}"/>
              </a:ext>
            </a:extLst>
          </p:cNvPr>
          <p:cNvSpPr/>
          <p:nvPr/>
        </p:nvSpPr>
        <p:spPr>
          <a:xfrm>
            <a:off x="1242872" y="2952442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ShippingInfo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shippingInfo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4BE14-4D9A-504B-8818-E4BDCF8F70B2}"/>
              </a:ext>
            </a:extLst>
          </p:cNvPr>
          <p:cNvSpPr/>
          <p:nvPr/>
        </p:nvSpPr>
        <p:spPr>
          <a:xfrm>
            <a:off x="1233573" y="3221786"/>
            <a:ext cx="437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IList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LineItem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LineItems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get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;}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3BD7E-A0EE-5141-B930-940E5FA40AF2}"/>
              </a:ext>
            </a:extLst>
          </p:cNvPr>
          <p:cNvSpPr/>
          <p:nvPr/>
        </p:nvSpPr>
        <p:spPr>
          <a:xfrm>
            <a:off x="1195323" y="3712587"/>
            <a:ext cx="51815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AddLineItem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LineItem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lineItem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AddShippingInfo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ShippingInfo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info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...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8BAEDB0-6A5C-9E4C-900D-942EA484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43" y="3537537"/>
            <a:ext cx="1175473" cy="11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0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4" grpId="0"/>
      <p:bldP spid="25" grpId="0" animBg="1"/>
      <p:bldP spid="27" grpId="0"/>
      <p:bldP spid="28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ORM –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Object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Relational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Mapping</a:t>
            </a:r>
            <a:endParaRPr lang="es-ES_tradnl" sz="5333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63599" y="1078707"/>
            <a:ext cx="1099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 una </a:t>
            </a:r>
            <a:r>
              <a:rPr lang="en-US" dirty="0" err="1"/>
              <a:t>capa</a:t>
            </a:r>
            <a:r>
              <a:rPr lang="en-US" dirty="0"/>
              <a:t> de software de </a:t>
            </a:r>
            <a:r>
              <a:rPr lang="en-US" dirty="0" err="1"/>
              <a:t>conversión</a:t>
            </a:r>
            <a:r>
              <a:rPr lang="en-US" dirty="0"/>
              <a:t> que </a:t>
            </a:r>
            <a:r>
              <a:rPr lang="en-US" dirty="0" err="1"/>
              <a:t>intenta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b="1" dirty="0"/>
              <a:t>una </a:t>
            </a:r>
            <a:r>
              <a:rPr lang="en-US" b="1" dirty="0" err="1"/>
              <a:t>solución</a:t>
            </a:r>
            <a:r>
              <a:rPr lang="en-US" b="1" dirty="0"/>
              <a:t> al </a:t>
            </a:r>
            <a:r>
              <a:rPr lang="en-US" b="1" dirty="0" err="1"/>
              <a:t>problema</a:t>
            </a:r>
            <a:r>
              <a:rPr lang="en-US" b="1" dirty="0"/>
              <a:t> de </a:t>
            </a:r>
            <a:r>
              <a:rPr lang="en-US" b="1" dirty="0" err="1"/>
              <a:t>adaptación</a:t>
            </a:r>
            <a:r>
              <a:rPr lang="en-US" b="1" dirty="0"/>
              <a:t> de </a:t>
            </a:r>
            <a:r>
              <a:rPr lang="en-US" b="1" dirty="0" err="1"/>
              <a:t>impedancias</a:t>
            </a:r>
            <a:r>
              <a:rPr lang="en-US" b="1" dirty="0"/>
              <a:t> </a:t>
            </a:r>
            <a:r>
              <a:rPr lang="en-US" b="1" dirty="0" err="1"/>
              <a:t>objeto-relacional</a:t>
            </a:r>
            <a:r>
              <a:rPr lang="en-US" dirty="0"/>
              <a:t>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605C61-06DC-0043-A3E3-8C11C113CE4F}"/>
              </a:ext>
            </a:extLst>
          </p:cNvPr>
          <p:cNvSpPr/>
          <p:nvPr/>
        </p:nvSpPr>
        <p:spPr>
          <a:xfrm>
            <a:off x="949124" y="1828800"/>
            <a:ext cx="10567686" cy="659757"/>
          </a:xfrm>
          <a:prstGeom prst="roundRect">
            <a:avLst/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Convierte objetos en memoria a su representación SQL y viceversa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E833394-C010-8740-9FDE-75B60A4F2B74}"/>
              </a:ext>
            </a:extLst>
          </p:cNvPr>
          <p:cNvSpPr/>
          <p:nvPr/>
        </p:nvSpPr>
        <p:spPr>
          <a:xfrm>
            <a:off x="949124" y="5650375"/>
            <a:ext cx="10567686" cy="659757"/>
          </a:xfrm>
          <a:prstGeom prst="roundRect">
            <a:avLst/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El más popular en </a:t>
            </a:r>
            <a:r>
              <a:rPr lang="es-ES_tradnl" dirty="0" err="1"/>
              <a:t>.net</a:t>
            </a:r>
            <a:r>
              <a:rPr lang="es-ES_tradnl" dirty="0"/>
              <a:t> es </a:t>
            </a:r>
            <a:r>
              <a:rPr lang="es-ES_tradnl" dirty="0" err="1"/>
              <a:t>Entity</a:t>
            </a:r>
            <a:r>
              <a:rPr lang="es-ES_tradnl" dirty="0"/>
              <a:t> Framework, aunque existen otros como </a:t>
            </a:r>
            <a:r>
              <a:rPr lang="es-ES_tradnl" dirty="0" err="1"/>
              <a:t>NHibernate</a:t>
            </a:r>
            <a:r>
              <a:rPr lang="es-ES_tradnl" dirty="0"/>
              <a:t> o </a:t>
            </a:r>
            <a:r>
              <a:rPr lang="es-ES_tradnl" dirty="0" err="1"/>
              <a:t>Dapper</a:t>
            </a:r>
            <a:endParaRPr lang="es-ES_trad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69E-59FE-AA49-A307-0ED8C8103992}"/>
              </a:ext>
            </a:extLst>
          </p:cNvPr>
          <p:cNvSpPr/>
          <p:nvPr/>
        </p:nvSpPr>
        <p:spPr>
          <a:xfrm>
            <a:off x="6088285" y="3347568"/>
            <a:ext cx="528577" cy="1953638"/>
          </a:xfrm>
          <a:prstGeom prst="rect">
            <a:avLst/>
          </a:prstGeom>
          <a:solidFill>
            <a:srgbClr val="FF4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88932B1-A53A-CF4F-A062-E5D00C8C60C3}"/>
              </a:ext>
            </a:extLst>
          </p:cNvPr>
          <p:cNvSpPr/>
          <p:nvPr/>
        </p:nvSpPr>
        <p:spPr>
          <a:xfrm>
            <a:off x="8044404" y="3764664"/>
            <a:ext cx="891250" cy="1085127"/>
          </a:xfrm>
          <a:prstGeom prst="can">
            <a:avLst/>
          </a:prstGeom>
          <a:solidFill>
            <a:srgbClr val="006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9F957CA-C0FD-FD46-9142-83DBE156FB32}"/>
              </a:ext>
            </a:extLst>
          </p:cNvPr>
          <p:cNvSpPr/>
          <p:nvPr/>
        </p:nvSpPr>
        <p:spPr>
          <a:xfrm rot="5400000">
            <a:off x="3239952" y="3367613"/>
            <a:ext cx="682907" cy="623086"/>
          </a:xfrm>
          <a:prstGeom prst="hexagon">
            <a:avLst/>
          </a:prstGeom>
          <a:solidFill>
            <a:srgbClr val="008D54"/>
          </a:solidFill>
          <a:ln>
            <a:solidFill>
              <a:srgbClr val="007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FD278B32-6724-9F4A-8620-A3E23AE0756A}"/>
              </a:ext>
            </a:extLst>
          </p:cNvPr>
          <p:cNvSpPr/>
          <p:nvPr/>
        </p:nvSpPr>
        <p:spPr>
          <a:xfrm rot="5400000">
            <a:off x="3890046" y="3367614"/>
            <a:ext cx="682907" cy="623086"/>
          </a:xfrm>
          <a:prstGeom prst="hexagon">
            <a:avLst/>
          </a:prstGeom>
          <a:solidFill>
            <a:srgbClr val="008D54"/>
          </a:solidFill>
          <a:ln>
            <a:solidFill>
              <a:srgbClr val="007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50B8C3F-DD02-0D48-99A8-1B656DD64CD5}"/>
              </a:ext>
            </a:extLst>
          </p:cNvPr>
          <p:cNvSpPr/>
          <p:nvPr/>
        </p:nvSpPr>
        <p:spPr>
          <a:xfrm rot="5400000">
            <a:off x="3544770" y="3947984"/>
            <a:ext cx="682907" cy="623086"/>
          </a:xfrm>
          <a:prstGeom prst="hexagon">
            <a:avLst/>
          </a:prstGeom>
          <a:solidFill>
            <a:srgbClr val="008D54"/>
          </a:solidFill>
          <a:ln>
            <a:solidFill>
              <a:srgbClr val="007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85601C3-DCEF-234B-9952-4389974C44A8}"/>
              </a:ext>
            </a:extLst>
          </p:cNvPr>
          <p:cNvSpPr/>
          <p:nvPr/>
        </p:nvSpPr>
        <p:spPr>
          <a:xfrm rot="5400000">
            <a:off x="3199493" y="4528354"/>
            <a:ext cx="682907" cy="623086"/>
          </a:xfrm>
          <a:prstGeom prst="hexagon">
            <a:avLst/>
          </a:prstGeom>
          <a:solidFill>
            <a:srgbClr val="008D54"/>
          </a:solidFill>
          <a:ln>
            <a:solidFill>
              <a:srgbClr val="007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18E7F2B3-37F6-114F-AA72-17E481C1A811}"/>
              </a:ext>
            </a:extLst>
          </p:cNvPr>
          <p:cNvSpPr/>
          <p:nvPr/>
        </p:nvSpPr>
        <p:spPr>
          <a:xfrm rot="5400000">
            <a:off x="3922885" y="4528355"/>
            <a:ext cx="682907" cy="623086"/>
          </a:xfrm>
          <a:prstGeom prst="hexagon">
            <a:avLst/>
          </a:prstGeom>
          <a:solidFill>
            <a:srgbClr val="008D54"/>
          </a:solidFill>
          <a:ln>
            <a:solidFill>
              <a:srgbClr val="007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79AD3ECD-EEDD-5246-90BB-FEBC2C200111}"/>
              </a:ext>
            </a:extLst>
          </p:cNvPr>
          <p:cNvSpPr/>
          <p:nvPr/>
        </p:nvSpPr>
        <p:spPr>
          <a:xfrm rot="5400000">
            <a:off x="4259496" y="3947985"/>
            <a:ext cx="682907" cy="623086"/>
          </a:xfrm>
          <a:prstGeom prst="hexagon">
            <a:avLst/>
          </a:prstGeom>
          <a:solidFill>
            <a:srgbClr val="008D54"/>
          </a:solidFill>
          <a:ln>
            <a:solidFill>
              <a:srgbClr val="007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E0C6E-568E-6245-B2FA-FC6A29E77EA2}"/>
              </a:ext>
            </a:extLst>
          </p:cNvPr>
          <p:cNvSpPr txBox="1"/>
          <p:nvPr/>
        </p:nvSpPr>
        <p:spPr>
          <a:xfrm>
            <a:off x="3592047" y="4127985"/>
            <a:ext cx="61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Objeto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E7AD40-44E2-434E-9FB0-E29EDEB8D57A}"/>
              </a:ext>
            </a:extLst>
          </p:cNvPr>
          <p:cNvSpPr txBox="1"/>
          <p:nvPr/>
        </p:nvSpPr>
        <p:spPr>
          <a:xfrm>
            <a:off x="3952795" y="4701397"/>
            <a:ext cx="61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>
                <a:solidFill>
                  <a:schemeClr val="bg1"/>
                </a:solidFill>
              </a:rPr>
              <a:t>Objeto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6388BF-78B3-AA43-A1F1-E989BF61E03F}"/>
              </a:ext>
            </a:extLst>
          </p:cNvPr>
          <p:cNvSpPr txBox="1"/>
          <p:nvPr/>
        </p:nvSpPr>
        <p:spPr>
          <a:xfrm>
            <a:off x="3919956" y="3547614"/>
            <a:ext cx="61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Objeto</a:t>
            </a: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BF10FDA-B316-9549-A139-5951D1274460}"/>
              </a:ext>
            </a:extLst>
          </p:cNvPr>
          <p:cNvSpPr/>
          <p:nvPr/>
        </p:nvSpPr>
        <p:spPr>
          <a:xfrm rot="16200000">
            <a:off x="5356047" y="3850435"/>
            <a:ext cx="336611" cy="832096"/>
          </a:xfrm>
          <a:prstGeom prst="upDown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696ADF84-BC00-304E-AD43-265ED6F6115F}"/>
              </a:ext>
            </a:extLst>
          </p:cNvPr>
          <p:cNvSpPr/>
          <p:nvPr/>
        </p:nvSpPr>
        <p:spPr>
          <a:xfrm rot="16200000">
            <a:off x="7104127" y="3850435"/>
            <a:ext cx="336611" cy="832096"/>
          </a:xfrm>
          <a:prstGeom prst="upDown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62D20E-9638-4A44-AA7B-AB3A5998261E}"/>
              </a:ext>
            </a:extLst>
          </p:cNvPr>
          <p:cNvSpPr txBox="1"/>
          <p:nvPr/>
        </p:nvSpPr>
        <p:spPr>
          <a:xfrm>
            <a:off x="8193423" y="4081284"/>
            <a:ext cx="61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>
                <a:solidFill>
                  <a:schemeClr val="bg1"/>
                </a:solidFill>
              </a:rPr>
              <a:t>Base de datos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7620B2-BDA8-0043-BBB0-EFB946032027}"/>
              </a:ext>
            </a:extLst>
          </p:cNvPr>
          <p:cNvSpPr txBox="1"/>
          <p:nvPr/>
        </p:nvSpPr>
        <p:spPr>
          <a:xfrm rot="16200000">
            <a:off x="5390719" y="4155356"/>
            <a:ext cx="1953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chemeClr val="bg1"/>
                </a:solidFill>
              </a:rPr>
              <a:t>Lógica de mapeo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B9FCC937-17C7-C547-BDE1-74B8A98A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61" y="2683697"/>
            <a:ext cx="614823" cy="6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7" grpId="0" animBg="1"/>
      <p:bldP spid="14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7" grpId="0"/>
      <p:bldP spid="37" grpId="0"/>
      <p:bldP spid="38" grpId="0"/>
      <p:bldP spid="19" grpId="0" animBg="1"/>
      <p:bldP spid="39" grpId="0" animBg="1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Ventajas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63599" y="1078707"/>
            <a:ext cx="1099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Facilitan</a:t>
            </a:r>
            <a:r>
              <a:rPr lang="en-US" dirty="0"/>
              <a:t> la </a:t>
            </a:r>
            <a:r>
              <a:rPr lang="en-US" dirty="0" err="1"/>
              <a:t>escritura</a:t>
            </a:r>
            <a:r>
              <a:rPr lang="en-US" dirty="0"/>
              <a:t> y </a:t>
            </a:r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evitan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SQL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la </a:t>
            </a:r>
            <a:r>
              <a:rPr lang="en-US" dirty="0" err="1"/>
              <a:t>seguridad</a:t>
            </a:r>
            <a:r>
              <a:rPr lang="en-US" dirty="0"/>
              <a:t> (e.g.: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anti </a:t>
            </a:r>
            <a:r>
              <a:rPr lang="en-US" i="1" dirty="0" err="1"/>
              <a:t>sql</a:t>
            </a:r>
            <a:r>
              <a:rPr lang="en-US" i="1" dirty="0"/>
              <a:t> injection</a:t>
            </a:r>
            <a:r>
              <a:rPr lang="en-US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14AC4-14BE-BA4C-9C1B-6EB52473B7CF}"/>
              </a:ext>
            </a:extLst>
          </p:cNvPr>
          <p:cNvGrpSpPr/>
          <p:nvPr/>
        </p:nvGrpSpPr>
        <p:grpSpPr>
          <a:xfrm>
            <a:off x="845128" y="2209774"/>
            <a:ext cx="10441708" cy="1445822"/>
            <a:chOff x="845128" y="2209774"/>
            <a:chExt cx="10441708" cy="14458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25E415-3CC4-2446-BA86-F6CAD7A04689}"/>
                </a:ext>
              </a:extLst>
            </p:cNvPr>
            <p:cNvSpPr/>
            <p:nvPr/>
          </p:nvSpPr>
          <p:spPr>
            <a:xfrm>
              <a:off x="905164" y="2824599"/>
              <a:ext cx="10381672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rgbClr val="569CD6"/>
                  </a:solidFill>
                  <a:latin typeface="Menlo" panose="020B0609030804020204" pitchFamily="49" charset="0"/>
                </a:rPr>
                <a:t>var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 </a:t>
              </a:r>
              <a:r>
                <a:rPr lang="en-GB" sz="1600" dirty="0" err="1">
                  <a:solidFill>
                    <a:srgbClr val="9CDCFE"/>
                  </a:solidFill>
                  <a:latin typeface="Menlo" panose="020B0609030804020204" pitchFamily="49" charset="0"/>
                </a:rPr>
                <a:t>sql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 = </a:t>
              </a:r>
              <a:r>
                <a:rPr lang="en-GB" sz="1600" dirty="0">
                  <a:solidFill>
                    <a:srgbClr val="CE9178"/>
                  </a:solidFill>
                  <a:latin typeface="Menlo" panose="020B0609030804020204" pitchFamily="49" charset="0"/>
                </a:rPr>
                <a:t>"SELECT id, </a:t>
              </a:r>
              <a:r>
                <a:rPr lang="en-GB" sz="1600" dirty="0" err="1">
                  <a:solidFill>
                    <a:srgbClr val="CE9178"/>
                  </a:solidFill>
                  <a:latin typeface="Menlo" panose="020B0609030804020204" pitchFamily="49" charset="0"/>
                </a:rPr>
                <a:t>fist_name</a:t>
              </a:r>
              <a:r>
                <a:rPr lang="en-GB" sz="1600" dirty="0">
                  <a:solidFill>
                    <a:srgbClr val="CE9178"/>
                  </a:solidFill>
                  <a:latin typeface="Menlo" panose="020B0609030804020204" pitchFamily="49" charset="0"/>
                </a:rPr>
                <a:t>_ </a:t>
              </a:r>
              <a:r>
                <a:rPr lang="en-GB" sz="1600" dirty="0" err="1">
                  <a:solidFill>
                    <a:srgbClr val="CE9178"/>
                  </a:solidFill>
                  <a:latin typeface="Menlo" panose="020B0609030804020204" pitchFamily="49" charset="0"/>
                </a:rPr>
                <a:t>last_name</a:t>
              </a:r>
              <a:r>
                <a:rPr lang="en-GB" sz="1600" dirty="0">
                  <a:solidFill>
                    <a:srgbClr val="CE9178"/>
                  </a:solidFill>
                  <a:latin typeface="Menlo" panose="020B0609030804020204" pitchFamily="49" charset="0"/>
                </a:rPr>
                <a:t>, phone, </a:t>
              </a:r>
              <a:r>
                <a:rPr lang="en-GB" sz="1600" dirty="0" err="1">
                  <a:solidFill>
                    <a:srgbClr val="CE9178"/>
                  </a:solidFill>
                  <a:latin typeface="Menlo" panose="020B0609030804020204" pitchFamily="49" charset="0"/>
                </a:rPr>
                <a:t>birth_date</a:t>
              </a:r>
              <a:r>
                <a:rPr lang="en-GB" sz="1600" dirty="0">
                  <a:solidFill>
                    <a:srgbClr val="CE9178"/>
                  </a:solidFill>
                  <a:latin typeface="Menlo" panose="020B0609030804020204" pitchFamily="49" charset="0"/>
                </a:rPr>
                <a:t>, sex, age </a:t>
              </a:r>
            </a:p>
            <a:p>
              <a:r>
                <a:rPr lang="en-GB" sz="1600" dirty="0">
                  <a:solidFill>
                    <a:srgbClr val="CE9178"/>
                  </a:solidFill>
                  <a:latin typeface="Menlo" panose="020B0609030804020204" pitchFamily="49" charset="0"/>
                </a:rPr>
                <a:t>FROM personas WHERE id = 10"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GB" sz="1600" dirty="0">
                  <a:solidFill>
                    <a:srgbClr val="569CD6"/>
                  </a:solidFill>
                  <a:latin typeface="Menlo" panose="020B0609030804020204" pitchFamily="49" charset="0"/>
                </a:rPr>
                <a:t>var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 </a:t>
              </a:r>
              <a:r>
                <a:rPr lang="en-GB" sz="1600" dirty="0">
                  <a:solidFill>
                    <a:srgbClr val="9CDCFE"/>
                  </a:solidFill>
                  <a:latin typeface="Menlo" panose="020B0609030804020204" pitchFamily="49" charset="0"/>
                </a:rPr>
                <a:t>result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 = </a:t>
              </a:r>
              <a:r>
                <a:rPr lang="en-GB" sz="1600" dirty="0" err="1">
                  <a:solidFill>
                    <a:srgbClr val="9CDCFE"/>
                  </a:solidFill>
                  <a:latin typeface="Menlo" panose="020B0609030804020204" pitchFamily="49" charset="0"/>
                </a:rPr>
                <a:t>context</a:t>
              </a:r>
              <a:r>
                <a:rPr lang="en-GB" sz="1600" dirty="0" err="1">
                  <a:solidFill>
                    <a:srgbClr val="D4D4D4"/>
                  </a:solidFill>
                  <a:latin typeface="Menlo" panose="020B0609030804020204" pitchFamily="49" charset="0"/>
                </a:rPr>
                <a:t>.</a:t>
              </a:r>
              <a:r>
                <a:rPr lang="en-GB" sz="1600" dirty="0" err="1">
                  <a:solidFill>
                    <a:srgbClr val="9CDCFE"/>
                  </a:solidFill>
                  <a:latin typeface="Menlo" panose="020B0609030804020204" pitchFamily="49" charset="0"/>
                </a:rPr>
                <a:t>Persons</a:t>
              </a:r>
              <a:r>
                <a:rPr lang="en-GB" sz="1600" dirty="0" err="1">
                  <a:solidFill>
                    <a:srgbClr val="D4D4D4"/>
                  </a:solidFill>
                  <a:latin typeface="Menlo" panose="020B0609030804020204" pitchFamily="49" charset="0"/>
                </a:rPr>
                <a:t>.</a:t>
              </a:r>
              <a:r>
                <a:rPr lang="en-GB" sz="1600" dirty="0" err="1">
                  <a:solidFill>
                    <a:srgbClr val="DCDCAA"/>
                  </a:solidFill>
                  <a:latin typeface="Menlo" panose="020B0609030804020204" pitchFamily="49" charset="0"/>
                </a:rPr>
                <a:t>FromSqlRaw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(</a:t>
              </a:r>
              <a:r>
                <a:rPr lang="en-GB" sz="1600" dirty="0" err="1">
                  <a:solidFill>
                    <a:srgbClr val="9CDCFE"/>
                  </a:solidFill>
                  <a:latin typeface="Menlo" panose="020B0609030804020204" pitchFamily="49" charset="0"/>
                </a:rPr>
                <a:t>sql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).</a:t>
              </a:r>
              <a:r>
                <a:rPr lang="en-GB" sz="1600" dirty="0" err="1">
                  <a:solidFill>
                    <a:srgbClr val="DCDCAA"/>
                  </a:solidFill>
                  <a:latin typeface="Menlo" panose="020B0609030804020204" pitchFamily="49" charset="0"/>
                </a:rPr>
                <a:t>ToList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();</a:t>
              </a:r>
              <a:endPara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28DD4FD5-5950-1542-BF27-E1C6F623A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128" y="2209774"/>
              <a:ext cx="492660" cy="4926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5045D7-A0C6-724E-850F-7D472FE78268}"/>
                </a:ext>
              </a:extLst>
            </p:cNvPr>
            <p:cNvSpPr txBox="1"/>
            <p:nvPr/>
          </p:nvSpPr>
          <p:spPr>
            <a:xfrm>
              <a:off x="1430149" y="2346036"/>
              <a:ext cx="1562434" cy="369332"/>
            </a:xfrm>
            <a:prstGeom prst="rect">
              <a:avLst/>
            </a:prstGeom>
            <a:solidFill>
              <a:srgbClr val="006A7B"/>
            </a:solidFill>
            <a:ln>
              <a:solidFill>
                <a:srgbClr val="006A7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_tradnl" b="1" dirty="0">
                  <a:solidFill>
                    <a:schemeClr val="bg1"/>
                  </a:solidFill>
                </a:rPr>
                <a:t>Comando SQL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5A7813-001A-CE4A-AF14-1AE4BE3AA098}"/>
              </a:ext>
            </a:extLst>
          </p:cNvPr>
          <p:cNvGrpSpPr/>
          <p:nvPr/>
        </p:nvGrpSpPr>
        <p:grpSpPr>
          <a:xfrm>
            <a:off x="905163" y="4834045"/>
            <a:ext cx="10381671" cy="910146"/>
            <a:chOff x="905163" y="4464594"/>
            <a:chExt cx="10381671" cy="9101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81E949-4456-0745-B5DB-946C1771911D}"/>
                </a:ext>
              </a:extLst>
            </p:cNvPr>
            <p:cNvSpPr/>
            <p:nvPr/>
          </p:nvSpPr>
          <p:spPr>
            <a:xfrm>
              <a:off x="905163" y="5036186"/>
              <a:ext cx="10381671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rgbClr val="569CD6"/>
                  </a:solidFill>
                  <a:latin typeface="Menlo" panose="020B0609030804020204" pitchFamily="49" charset="0"/>
                </a:rPr>
                <a:t>var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 </a:t>
              </a:r>
              <a:r>
                <a:rPr lang="en-GB" sz="1600" dirty="0">
                  <a:solidFill>
                    <a:srgbClr val="9CDCFE"/>
                  </a:solidFill>
                  <a:latin typeface="Menlo" panose="020B0609030804020204" pitchFamily="49" charset="0"/>
                </a:rPr>
                <a:t>person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 = </a:t>
              </a:r>
              <a:r>
                <a:rPr lang="en-GB" sz="1600" dirty="0" err="1">
                  <a:solidFill>
                    <a:srgbClr val="9CDCFE"/>
                  </a:solidFill>
                  <a:latin typeface="Menlo" panose="020B0609030804020204" pitchFamily="49" charset="0"/>
                </a:rPr>
                <a:t>Person</a:t>
              </a:r>
              <a:r>
                <a:rPr lang="en-GB" sz="1600" dirty="0" err="1">
                  <a:solidFill>
                    <a:srgbClr val="D4D4D4"/>
                  </a:solidFill>
                  <a:latin typeface="Menlo" panose="020B0609030804020204" pitchFamily="49" charset="0"/>
                </a:rPr>
                <a:t>.</a:t>
              </a:r>
              <a:r>
                <a:rPr lang="en-GB" sz="1600" dirty="0" err="1">
                  <a:solidFill>
                    <a:srgbClr val="DCDCAA"/>
                  </a:solidFill>
                  <a:latin typeface="Menlo" panose="020B0609030804020204" pitchFamily="49" charset="0"/>
                </a:rPr>
                <a:t>Get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(</a:t>
              </a:r>
              <a:r>
                <a:rPr lang="en-GB" sz="1600" dirty="0">
                  <a:solidFill>
                    <a:srgbClr val="B5CEA8"/>
                  </a:solidFill>
                  <a:latin typeface="Menlo" panose="020B0609030804020204" pitchFamily="49" charset="0"/>
                </a:rPr>
                <a:t>10</a:t>
              </a:r>
              <a:r>
                <a:rPr lang="en-GB" sz="1600" dirty="0">
                  <a:solidFill>
                    <a:srgbClr val="D4D4D4"/>
                  </a:solidFill>
                  <a:latin typeface="Menlo" panose="020B0609030804020204" pitchFamily="49" charset="0"/>
                </a:rPr>
                <a:t>);</a:t>
              </a:r>
              <a:endPara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43DA16F0-FC36-E643-8B1F-144C71494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163" y="4464594"/>
              <a:ext cx="424873" cy="42487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AFD847-20DB-A043-9E6C-BEEC3F21CD64}"/>
                </a:ext>
              </a:extLst>
            </p:cNvPr>
            <p:cNvSpPr txBox="1"/>
            <p:nvPr/>
          </p:nvSpPr>
          <p:spPr>
            <a:xfrm>
              <a:off x="1430148" y="4531340"/>
              <a:ext cx="1562435" cy="369332"/>
            </a:xfrm>
            <a:prstGeom prst="rect">
              <a:avLst/>
            </a:prstGeom>
            <a:solidFill>
              <a:srgbClr val="008D54"/>
            </a:solidFill>
            <a:ln>
              <a:solidFill>
                <a:srgbClr val="008D5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_tradnl" b="1" dirty="0">
                  <a:solidFill>
                    <a:schemeClr val="bg1"/>
                  </a:solidFill>
                </a:rPr>
                <a:t>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3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Entity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Framework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63599" y="1078707"/>
            <a:ext cx="1099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Entity Framework </a:t>
            </a:r>
            <a:r>
              <a:rPr lang="en-US" dirty="0"/>
              <a:t>es el </a:t>
            </a:r>
            <a:r>
              <a:rPr lang="en-US" i="1" dirty="0"/>
              <a:t>ORM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popular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, es </a:t>
            </a:r>
            <a:r>
              <a:rPr lang="en-US" dirty="0" err="1"/>
              <a:t>ligero</a:t>
            </a:r>
            <a:r>
              <a:rPr lang="en-US" dirty="0"/>
              <a:t>, open source y </a:t>
            </a:r>
            <a:r>
              <a:rPr lang="en-US" dirty="0" err="1"/>
              <a:t>multiplataforma</a:t>
            </a:r>
            <a:r>
              <a:rPr lang="en-US" dirty="0"/>
              <a:t>,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y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i="1" dirty="0"/>
              <a:t>C#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3462E55A-531A-F54A-8C1C-A7FB6D4549C8}"/>
              </a:ext>
            </a:extLst>
          </p:cNvPr>
          <p:cNvSpPr/>
          <p:nvPr/>
        </p:nvSpPr>
        <p:spPr>
          <a:xfrm>
            <a:off x="4673600" y="5316465"/>
            <a:ext cx="3149599" cy="1324479"/>
          </a:xfrm>
          <a:prstGeom prst="can">
            <a:avLst/>
          </a:prstGeom>
          <a:solidFill>
            <a:srgbClr val="008D54"/>
          </a:solidFill>
          <a:ln>
            <a:solidFill>
              <a:srgbClr val="007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F5503-7DF7-9E49-AB58-A0D1DB27C3D8}"/>
              </a:ext>
            </a:extLst>
          </p:cNvPr>
          <p:cNvSpPr txBox="1"/>
          <p:nvPr/>
        </p:nvSpPr>
        <p:spPr>
          <a:xfrm>
            <a:off x="5568741" y="5821688"/>
            <a:ext cx="135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Base de datos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997589D-9AEE-1B40-A44B-7D44C6E9CAEA}"/>
              </a:ext>
            </a:extLst>
          </p:cNvPr>
          <p:cNvSpPr/>
          <p:nvPr/>
        </p:nvSpPr>
        <p:spPr>
          <a:xfrm>
            <a:off x="3426691" y="4100952"/>
            <a:ext cx="6206835" cy="526472"/>
          </a:xfrm>
          <a:prstGeom prst="roundRect">
            <a:avLst/>
          </a:prstGeom>
          <a:solidFill>
            <a:srgbClr val="00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ADO </a:t>
            </a:r>
            <a:r>
              <a:rPr lang="es-ES_tradnl" dirty="0" err="1"/>
              <a:t>.net</a:t>
            </a:r>
            <a:r>
              <a:rPr lang="es-ES_tradnl" dirty="0"/>
              <a:t> </a:t>
            </a:r>
            <a:r>
              <a:rPr lang="es-ES_tradnl" dirty="0" err="1"/>
              <a:t>provider</a:t>
            </a:r>
            <a:endParaRPr lang="es-ES_tradnl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1DFD8C4-F5C8-AC4D-A118-49FDDD2269FD}"/>
              </a:ext>
            </a:extLst>
          </p:cNvPr>
          <p:cNvSpPr/>
          <p:nvPr/>
        </p:nvSpPr>
        <p:spPr>
          <a:xfrm>
            <a:off x="3426691" y="3078168"/>
            <a:ext cx="6206835" cy="990451"/>
          </a:xfrm>
          <a:prstGeom prst="roundRect">
            <a:avLst/>
          </a:prstGeom>
          <a:solidFill>
            <a:srgbClr val="006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dirty="0" err="1"/>
              <a:t>Entity</a:t>
            </a:r>
            <a:r>
              <a:rPr lang="es-ES_tradnl" dirty="0"/>
              <a:t> Framework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A3EFA5-DA03-0744-9DAC-02FDAF0C2D10}"/>
              </a:ext>
            </a:extLst>
          </p:cNvPr>
          <p:cNvSpPr/>
          <p:nvPr/>
        </p:nvSpPr>
        <p:spPr>
          <a:xfrm>
            <a:off x="3426691" y="2004299"/>
            <a:ext cx="6206835" cy="413476"/>
          </a:xfrm>
          <a:prstGeom prst="roundRect">
            <a:avLst/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dirty="0"/>
              <a:t>Aplicación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6B52708-FC5E-7540-939B-586D565038C2}"/>
              </a:ext>
            </a:extLst>
          </p:cNvPr>
          <p:cNvSpPr/>
          <p:nvPr/>
        </p:nvSpPr>
        <p:spPr>
          <a:xfrm>
            <a:off x="3611418" y="3509821"/>
            <a:ext cx="5844308" cy="494145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400" dirty="0" err="1"/>
              <a:t>Entity</a:t>
            </a:r>
            <a:r>
              <a:rPr lang="es-ES_tradnl" sz="1400" dirty="0"/>
              <a:t> Data </a:t>
            </a:r>
            <a:r>
              <a:rPr lang="es-ES_tradnl" sz="1400" dirty="0" err="1"/>
              <a:t>Model</a:t>
            </a:r>
            <a:r>
              <a:rPr lang="es-ES_tradnl" sz="1400" dirty="0"/>
              <a:t> (EDM)</a:t>
            </a:r>
          </a:p>
          <a:p>
            <a:pPr algn="ctr"/>
            <a:r>
              <a:rPr lang="es-ES_tradnl" sz="1200" dirty="0"/>
              <a:t>Describe el mapeo objeto - relacional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933E285-69F5-B145-AFEC-78CCA2529715}"/>
              </a:ext>
            </a:extLst>
          </p:cNvPr>
          <p:cNvSpPr/>
          <p:nvPr/>
        </p:nvSpPr>
        <p:spPr>
          <a:xfrm rot="16200000">
            <a:off x="7490691" y="2566815"/>
            <a:ext cx="572654" cy="30520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92D1A6-6C38-0042-882D-D92603CC14FC}"/>
              </a:ext>
            </a:extLst>
          </p:cNvPr>
          <p:cNvSpPr/>
          <p:nvPr/>
        </p:nvSpPr>
        <p:spPr>
          <a:xfrm rot="5400000">
            <a:off x="4433862" y="2594522"/>
            <a:ext cx="572654" cy="30520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4B34E5D-1EE6-ED4A-B86A-A49BF11709F4}"/>
              </a:ext>
            </a:extLst>
          </p:cNvPr>
          <p:cNvSpPr/>
          <p:nvPr/>
        </p:nvSpPr>
        <p:spPr>
          <a:xfrm rot="16200000">
            <a:off x="4433862" y="4850727"/>
            <a:ext cx="572654" cy="30520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CDEE56E-9DD4-814E-9449-06E679961B24}"/>
              </a:ext>
            </a:extLst>
          </p:cNvPr>
          <p:cNvSpPr/>
          <p:nvPr/>
        </p:nvSpPr>
        <p:spPr>
          <a:xfrm rot="5400000">
            <a:off x="7490691" y="4862736"/>
            <a:ext cx="572654" cy="305206"/>
          </a:xfrm>
          <a:prstGeom prst="rightArrow">
            <a:avLst/>
          </a:prstGeom>
          <a:solidFill>
            <a:srgbClr val="1B3D2F"/>
          </a:solidFill>
          <a:ln>
            <a:solidFill>
              <a:srgbClr val="34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BC53F-F528-4A42-8F46-2A0656CBA1EB}"/>
              </a:ext>
            </a:extLst>
          </p:cNvPr>
          <p:cNvSpPr txBox="1"/>
          <p:nvPr/>
        </p:nvSpPr>
        <p:spPr>
          <a:xfrm>
            <a:off x="5006109" y="2567709"/>
            <a:ext cx="2530764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FF4484"/>
                </a:solidFill>
              </a:rPr>
              <a:t>Interfaz 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FD3FF-CC36-C84F-A5A5-78144A8F4128}"/>
              </a:ext>
            </a:extLst>
          </p:cNvPr>
          <p:cNvSpPr txBox="1"/>
          <p:nvPr/>
        </p:nvSpPr>
        <p:spPr>
          <a:xfrm>
            <a:off x="4908927" y="4818601"/>
            <a:ext cx="272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>
                <a:solidFill>
                  <a:srgbClr val="FF4484"/>
                </a:solidFill>
              </a:defRPr>
            </a:lvl1pPr>
          </a:lstStyle>
          <a:p>
            <a:r>
              <a:rPr lang="es-ES_tradnl" dirty="0"/>
              <a:t>Consultas / Actualizaciones</a:t>
            </a:r>
          </a:p>
        </p:txBody>
      </p:sp>
    </p:spTree>
    <p:extLst>
      <p:ext uri="{BB962C8B-B14F-4D97-AF65-F5344CB8AC3E}">
        <p14:creationId xmlns:p14="http://schemas.microsoft.com/office/powerpoint/2010/main" val="12603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17" grpId="0" animBg="1"/>
      <p:bldP spid="19" grpId="0" animBg="1"/>
      <p:bldP spid="20" grpId="0" animBg="1"/>
      <p:bldP spid="7" grpId="0" animBg="1"/>
      <p:bldP spid="22" grpId="0" animBg="1"/>
      <p:bldP spid="23" grpId="0" animBg="1"/>
      <p:bldP spid="24" grpId="0" animBg="1"/>
      <p:bldP spid="8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237624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Proveedores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B5B98-D9AD-3946-8E8D-51E471B3D697}"/>
              </a:ext>
            </a:extLst>
          </p:cNvPr>
          <p:cNvSpPr/>
          <p:nvPr/>
        </p:nvSpPr>
        <p:spPr>
          <a:xfrm>
            <a:off x="817419" y="1198778"/>
            <a:ext cx="1099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Hay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proveedores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a </a:t>
            </a:r>
            <a:r>
              <a:rPr lang="en-US" dirty="0" err="1"/>
              <a:t>utilizar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64505-3116-CB45-A87B-6E73231B4523}"/>
              </a:ext>
            </a:extLst>
          </p:cNvPr>
          <p:cNvGrpSpPr/>
          <p:nvPr/>
        </p:nvGrpSpPr>
        <p:grpSpPr>
          <a:xfrm>
            <a:off x="979055" y="1838036"/>
            <a:ext cx="2925724" cy="1662546"/>
            <a:chOff x="979055" y="1838036"/>
            <a:chExt cx="2925724" cy="1662546"/>
          </a:xfrm>
        </p:grpSpPr>
        <p:pic>
          <p:nvPicPr>
            <p:cNvPr id="1028" name="Picture 4" descr="sql-server-logo – ABD">
              <a:extLst>
                <a:ext uri="{FF2B5EF4-FFF2-40B4-BE49-F238E27FC236}">
                  <a16:creationId xmlns:a16="http://schemas.microsoft.com/office/drawing/2014/main" id="{811161DF-1C2B-4D4C-8491-0DA6F153B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018" y="2289122"/>
              <a:ext cx="1294505" cy="10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2558A8-62AA-BE4D-895E-509B4EF64FA1}"/>
                </a:ext>
              </a:extLst>
            </p:cNvPr>
            <p:cNvSpPr/>
            <p:nvPr/>
          </p:nvSpPr>
          <p:spPr>
            <a:xfrm>
              <a:off x="979055" y="1838036"/>
              <a:ext cx="2925724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err="1"/>
                <a:t>Microsoft.EntityFrameworkCore.</a:t>
              </a:r>
              <a:r>
                <a:rPr lang="es-ES_tradnl" sz="1200" b="1" dirty="0" err="1"/>
                <a:t>SqlServer</a:t>
              </a:r>
              <a:endParaRPr lang="es-ES_tradnl" sz="12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388193-D975-A144-BAD6-4136D7EEF8D5}"/>
                </a:ext>
              </a:extLst>
            </p:cNvPr>
            <p:cNvSpPr/>
            <p:nvPr/>
          </p:nvSpPr>
          <p:spPr>
            <a:xfrm>
              <a:off x="979055" y="2159583"/>
              <a:ext cx="2925724" cy="1340999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2988D4-1C34-504B-88CD-E6B5BF6460F4}"/>
              </a:ext>
            </a:extLst>
          </p:cNvPr>
          <p:cNvGrpSpPr/>
          <p:nvPr/>
        </p:nvGrpSpPr>
        <p:grpSpPr>
          <a:xfrm>
            <a:off x="4600812" y="1838036"/>
            <a:ext cx="2990378" cy="1674524"/>
            <a:chOff x="4241694" y="1838036"/>
            <a:chExt cx="2990378" cy="1674524"/>
          </a:xfrm>
        </p:grpSpPr>
        <p:pic>
          <p:nvPicPr>
            <p:cNvPr id="1036" name="Picture 12" descr="SQLite - Wikipedia, la enciclopedia libre">
              <a:extLst>
                <a:ext uri="{FF2B5EF4-FFF2-40B4-BE49-F238E27FC236}">
                  <a16:creationId xmlns:a16="http://schemas.microsoft.com/office/drawing/2014/main" id="{572A4F34-E90E-E84A-BE0E-C321A5CF6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709" y="2289122"/>
              <a:ext cx="2205870" cy="10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31307C-5C0E-2140-8B41-4302AB903549}"/>
                </a:ext>
              </a:extLst>
            </p:cNvPr>
            <p:cNvSpPr/>
            <p:nvPr/>
          </p:nvSpPr>
          <p:spPr>
            <a:xfrm>
              <a:off x="4241694" y="1838036"/>
              <a:ext cx="2990378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err="1"/>
                <a:t>Microsoft.EntityFrameworkCore.</a:t>
              </a:r>
              <a:r>
                <a:rPr lang="es-ES_tradnl" sz="1200" b="1" dirty="0" err="1"/>
                <a:t>SqlLite</a:t>
              </a:r>
              <a:endParaRPr lang="es-ES_tradnl" sz="12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D228F8-5101-1043-8060-9FC3383C59A6}"/>
                </a:ext>
              </a:extLst>
            </p:cNvPr>
            <p:cNvSpPr/>
            <p:nvPr/>
          </p:nvSpPr>
          <p:spPr>
            <a:xfrm>
              <a:off x="4241694" y="2171561"/>
              <a:ext cx="2990378" cy="1340999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75B20F-47FD-334B-A389-FBA57F1754A8}"/>
              </a:ext>
            </a:extLst>
          </p:cNvPr>
          <p:cNvGrpSpPr/>
          <p:nvPr/>
        </p:nvGrpSpPr>
        <p:grpSpPr>
          <a:xfrm>
            <a:off x="8287223" y="4309257"/>
            <a:ext cx="2999614" cy="1662546"/>
            <a:chOff x="8287223" y="3967516"/>
            <a:chExt cx="2999614" cy="1662546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9FE90F0-B158-3E49-8CE1-68E3CD4B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9944" y="4426136"/>
              <a:ext cx="1018309" cy="1018309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4C5459-53C4-6A4B-8ACD-18F812705C3A}"/>
                </a:ext>
              </a:extLst>
            </p:cNvPr>
            <p:cNvSpPr/>
            <p:nvPr/>
          </p:nvSpPr>
          <p:spPr>
            <a:xfrm>
              <a:off x="8287223" y="3967516"/>
              <a:ext cx="2999614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err="1"/>
                <a:t>Microsoft.EntityFrameworkCore.</a:t>
              </a:r>
              <a:r>
                <a:rPr lang="es-ES_tradnl" sz="1200" b="1" dirty="0" err="1"/>
                <a:t>InMemory</a:t>
              </a:r>
              <a:endParaRPr lang="es-ES_tradnl" sz="1200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E6B42B-9BC3-F045-A4CF-EC2406839964}"/>
                </a:ext>
              </a:extLst>
            </p:cNvPr>
            <p:cNvSpPr/>
            <p:nvPr/>
          </p:nvSpPr>
          <p:spPr>
            <a:xfrm>
              <a:off x="8287223" y="4289063"/>
              <a:ext cx="2999614" cy="1340999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211814-583A-5E45-8DA8-0625CDA4DCDB}"/>
              </a:ext>
            </a:extLst>
          </p:cNvPr>
          <p:cNvGrpSpPr/>
          <p:nvPr/>
        </p:nvGrpSpPr>
        <p:grpSpPr>
          <a:xfrm>
            <a:off x="8287223" y="1838036"/>
            <a:ext cx="2990379" cy="1662546"/>
            <a:chOff x="8287223" y="1838036"/>
            <a:chExt cx="2990379" cy="1662546"/>
          </a:xfrm>
        </p:grpSpPr>
        <p:pic>
          <p:nvPicPr>
            <p:cNvPr id="1040" name="Picture 16" descr="Logo de MySQL: la historia y el significado del logotipo, la marca y el  símbolo. | png, vector">
              <a:extLst>
                <a:ext uri="{FF2B5EF4-FFF2-40B4-BE49-F238E27FC236}">
                  <a16:creationId xmlns:a16="http://schemas.microsoft.com/office/drawing/2014/main" id="{F98E1B3A-5CA6-D741-92E6-2CADBB6B2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3536" y="2315098"/>
              <a:ext cx="1943726" cy="100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0D4F64-6637-B643-A08A-BFC1F59E01FA}"/>
                </a:ext>
              </a:extLst>
            </p:cNvPr>
            <p:cNvSpPr/>
            <p:nvPr/>
          </p:nvSpPr>
          <p:spPr>
            <a:xfrm>
              <a:off x="8287223" y="1838036"/>
              <a:ext cx="2990379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err="1"/>
                <a:t>Pomelo.EntityFrameworkCore.</a:t>
              </a:r>
              <a:r>
                <a:rPr lang="es-ES_tradnl" sz="1200" b="1" dirty="0" err="1"/>
                <a:t>MySQL</a:t>
              </a:r>
              <a:endParaRPr lang="es-ES_tradnl" sz="12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1F924A-8272-A842-AF01-EF7B8F4D591D}"/>
                </a:ext>
              </a:extLst>
            </p:cNvPr>
            <p:cNvSpPr/>
            <p:nvPr/>
          </p:nvSpPr>
          <p:spPr>
            <a:xfrm>
              <a:off x="8287224" y="2159583"/>
              <a:ext cx="2990378" cy="1340999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4EEEE4-F948-384D-8AB2-CDAAD56D4CF0}"/>
              </a:ext>
            </a:extLst>
          </p:cNvPr>
          <p:cNvGrpSpPr/>
          <p:nvPr/>
        </p:nvGrpSpPr>
        <p:grpSpPr>
          <a:xfrm>
            <a:off x="4596195" y="4309257"/>
            <a:ext cx="2999615" cy="1662546"/>
            <a:chOff x="4241693" y="3967516"/>
            <a:chExt cx="2999615" cy="1662546"/>
          </a:xfrm>
        </p:grpSpPr>
        <p:pic>
          <p:nvPicPr>
            <p:cNvPr id="1034" name="Picture 10" descr="Cifrado de base de datos de PostgreSQL | Thales">
              <a:extLst>
                <a:ext uri="{FF2B5EF4-FFF2-40B4-BE49-F238E27FC236}">
                  <a16:creationId xmlns:a16="http://schemas.microsoft.com/office/drawing/2014/main" id="{EDA9B18C-40FD-1A43-8900-8785DE32E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816" y="4407664"/>
              <a:ext cx="1207655" cy="110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0EABEF-DDC1-EA4F-BB6A-BF003C393EE9}"/>
                </a:ext>
              </a:extLst>
            </p:cNvPr>
            <p:cNvSpPr/>
            <p:nvPr/>
          </p:nvSpPr>
          <p:spPr>
            <a:xfrm>
              <a:off x="4241693" y="3967516"/>
              <a:ext cx="2999615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err="1"/>
                <a:t>Npgsql.EntityFrameworkCore.</a:t>
              </a:r>
              <a:r>
                <a:rPr lang="es-ES_tradnl" sz="1200" b="1" dirty="0" err="1"/>
                <a:t>PostGreSQL</a:t>
              </a:r>
              <a:endParaRPr lang="es-ES_tradnl" sz="12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A50A3C-B6C5-6C49-A995-787FBDDCA998}"/>
                </a:ext>
              </a:extLst>
            </p:cNvPr>
            <p:cNvSpPr/>
            <p:nvPr/>
          </p:nvSpPr>
          <p:spPr>
            <a:xfrm>
              <a:off x="4241694" y="4289063"/>
              <a:ext cx="2999614" cy="1340999"/>
            </a:xfrm>
            <a:prstGeom prst="rect">
              <a:avLst/>
            </a:prstGeom>
            <a:noFill/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D4497A-3839-4E4E-BD30-284494FD0969}"/>
              </a:ext>
            </a:extLst>
          </p:cNvPr>
          <p:cNvGrpSpPr/>
          <p:nvPr/>
        </p:nvGrpSpPr>
        <p:grpSpPr>
          <a:xfrm>
            <a:off x="979055" y="4311928"/>
            <a:ext cx="2999614" cy="1662546"/>
            <a:chOff x="979055" y="3970187"/>
            <a:chExt cx="2999614" cy="166254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B77AE7B-7D0A-604A-BB4B-131AE0407D00}"/>
                </a:ext>
              </a:extLst>
            </p:cNvPr>
            <p:cNvGrpSpPr/>
            <p:nvPr/>
          </p:nvGrpSpPr>
          <p:grpSpPr>
            <a:xfrm>
              <a:off x="979055" y="3970187"/>
              <a:ext cx="2999614" cy="1662546"/>
              <a:chOff x="979055" y="3970187"/>
              <a:chExt cx="2999614" cy="1662546"/>
            </a:xfrm>
          </p:grpSpPr>
          <p:pic>
            <p:nvPicPr>
              <p:cNvPr id="1038" name="Picture 14" descr="Azure Cosmos DB – Grow">
                <a:extLst>
                  <a:ext uri="{FF2B5EF4-FFF2-40B4-BE49-F238E27FC236}">
                    <a16:creationId xmlns:a16="http://schemas.microsoft.com/office/drawing/2014/main" id="{5D44C3E8-0E6B-B74D-A1D4-1A01016D19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8599" y="4503741"/>
                <a:ext cx="1746636" cy="916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2592C3-BFE5-B046-92B5-8C8552BEECDA}"/>
                  </a:ext>
                </a:extLst>
              </p:cNvPr>
              <p:cNvSpPr/>
              <p:nvPr/>
            </p:nvSpPr>
            <p:spPr>
              <a:xfrm>
                <a:off x="979055" y="3970187"/>
                <a:ext cx="2999614" cy="321547"/>
              </a:xfrm>
              <a:prstGeom prst="rect">
                <a:avLst/>
              </a:prstGeom>
              <a:solidFill>
                <a:srgbClr val="00A0A1"/>
              </a:solidFill>
              <a:ln w="28575">
                <a:solidFill>
                  <a:srgbClr val="00A0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dirty="0" err="1"/>
                  <a:t>Microsoft.EntityFrameworkCore.</a:t>
                </a:r>
                <a:r>
                  <a:rPr lang="es-ES_tradnl" sz="1200" b="1" dirty="0" err="1"/>
                  <a:t>Cosmos</a:t>
                </a:r>
                <a:endParaRPr lang="es-ES_tradnl" sz="1200" b="1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2981F8-CF9D-0949-989B-60C2EDF7BF55}"/>
                  </a:ext>
                </a:extLst>
              </p:cNvPr>
              <p:cNvSpPr/>
              <p:nvPr/>
            </p:nvSpPr>
            <p:spPr>
              <a:xfrm>
                <a:off x="979055" y="4291734"/>
                <a:ext cx="2999614" cy="1340999"/>
              </a:xfrm>
              <a:prstGeom prst="rect">
                <a:avLst/>
              </a:prstGeom>
              <a:noFill/>
              <a:ln w="28575">
                <a:solidFill>
                  <a:srgbClr val="00A0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pic>
          <p:nvPicPr>
            <p:cNvPr id="52" name="Picture 14" descr="Azure Cosmos DB – Grow">
              <a:extLst>
                <a:ext uri="{FF2B5EF4-FFF2-40B4-BE49-F238E27FC236}">
                  <a16:creationId xmlns:a16="http://schemas.microsoft.com/office/drawing/2014/main" id="{DA5835FD-B6E5-EF4B-9C72-4B89EB9FB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599" y="4503741"/>
              <a:ext cx="1746636" cy="916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15CA5-F5EF-2143-89FD-09FA74C169C1}"/>
                </a:ext>
              </a:extLst>
            </p:cNvPr>
            <p:cNvSpPr/>
            <p:nvPr/>
          </p:nvSpPr>
          <p:spPr>
            <a:xfrm>
              <a:off x="979055" y="3970187"/>
              <a:ext cx="2925724" cy="321547"/>
            </a:xfrm>
            <a:prstGeom prst="rect">
              <a:avLst/>
            </a:prstGeom>
            <a:solidFill>
              <a:srgbClr val="00A0A1"/>
            </a:solidFill>
            <a:ln w="28575">
              <a:solidFill>
                <a:srgbClr val="00A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err="1"/>
                <a:t>Microsoft.EntityFrameworkCore.</a:t>
              </a:r>
              <a:r>
                <a:rPr lang="es-ES_tradnl" sz="1200" b="1" dirty="0" err="1"/>
                <a:t>Cosmos</a:t>
              </a:r>
              <a:endParaRPr lang="es-ES_tradnl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8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15193</TotalTime>
  <Words>2221</Words>
  <Application>Microsoft Office PowerPoint</Application>
  <PresentationFormat>Widescreen</PresentationFormat>
  <Paragraphs>362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Menlo</vt:lpstr>
      <vt:lpstr>Montserrat SemiBold</vt:lpstr>
      <vt:lpstr>Open Sans</vt:lpstr>
      <vt:lpstr>Office Theme</vt:lpstr>
      <vt:lpstr>PowerPoint Presentation</vt:lpstr>
      <vt:lpstr>Base de datos relacionales</vt:lpstr>
      <vt:lpstr>SQL</vt:lpstr>
      <vt:lpstr>RDMBS != OOP</vt:lpstr>
      <vt:lpstr>Adaptación impedancias Objeto - Relacional</vt:lpstr>
      <vt:lpstr>ORM – Object Relational Mapping</vt:lpstr>
      <vt:lpstr>Ventajas</vt:lpstr>
      <vt:lpstr>Entity Framework</vt:lpstr>
      <vt:lpstr>Proveedores</vt:lpstr>
      <vt:lpstr>Componentes principales</vt:lpstr>
      <vt:lpstr>Estrategias de modelado</vt:lpstr>
      <vt:lpstr>Estrategias de modelado</vt:lpstr>
      <vt:lpstr>EF Core Cli</vt:lpstr>
      <vt:lpstr>Escrituras y consultas</vt:lpstr>
      <vt:lpstr>Ejecución diferida</vt:lpstr>
      <vt:lpstr>Lazy vs Eager loading</vt:lpstr>
      <vt:lpstr>Lazy loading</vt:lpstr>
      <vt:lpstr>Eager loading</vt:lpstr>
      <vt:lpstr>¿Bala de plata?</vt:lpstr>
      <vt:lpstr>Migraciones</vt:lpstr>
      <vt:lpstr>Buenas prácticas</vt:lpstr>
      <vt:lpstr>Instalación motor SQL Server</vt:lpstr>
      <vt:lpstr>Instalación GUI SQL Server</vt:lpstr>
      <vt:lpstr>¡ Muchas gracias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II Trabajando con imágenes</dc:title>
  <dc:creator>Gisela Torres Buitrago</dc:creator>
  <cp:lastModifiedBy>Diego Martín Sanz</cp:lastModifiedBy>
  <cp:revision>222</cp:revision>
  <dcterms:created xsi:type="dcterms:W3CDTF">2020-06-29T10:49:34Z</dcterms:created>
  <dcterms:modified xsi:type="dcterms:W3CDTF">2021-09-25T10:18:56Z</dcterms:modified>
</cp:coreProperties>
</file>