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2CBA00-D8D1-42E0-A0F3-8DB802851AC1}" type="datetimeFigureOut">
              <a:rPr lang="es-GT" smtClean="0"/>
              <a:t>29/05/2019</a:t>
            </a:fld>
            <a:endParaRPr lang="es-GT"/>
          </a:p>
        </p:txBody>
      </p:sp>
      <p:sp>
        <p:nvSpPr>
          <p:cNvPr id="5" name="Footer Placeholder 4"/>
          <p:cNvSpPr>
            <a:spLocks noGrp="1"/>
          </p:cNvSpPr>
          <p:nvPr>
            <p:ph type="ftr" sz="quarter" idx="11"/>
          </p:nvPr>
        </p:nvSpPr>
        <p:spPr>
          <a:xfrm>
            <a:off x="1876424" y="5410201"/>
            <a:ext cx="5124886" cy="365125"/>
          </a:xfrm>
        </p:spPr>
        <p:txBody>
          <a:bodyPr/>
          <a:lstStyle/>
          <a:p>
            <a:endParaRPr lang="es-GT"/>
          </a:p>
        </p:txBody>
      </p:sp>
      <p:sp>
        <p:nvSpPr>
          <p:cNvPr id="6" name="Slide Number Placeholder 5"/>
          <p:cNvSpPr>
            <a:spLocks noGrp="1"/>
          </p:cNvSpPr>
          <p:nvPr>
            <p:ph type="sldNum" sz="quarter" idx="12"/>
          </p:nvPr>
        </p:nvSpPr>
        <p:spPr>
          <a:xfrm>
            <a:off x="9896911" y="5410199"/>
            <a:ext cx="771089" cy="365125"/>
          </a:xfrm>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19007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95113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160739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621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713542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52CBA00-D8D1-42E0-A0F3-8DB802851AC1}" type="datetimeFigureOut">
              <a:rPr lang="es-GT" smtClean="0"/>
              <a:t>29/05/2019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26395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52CBA00-D8D1-42E0-A0F3-8DB802851AC1}" type="datetimeFigureOut">
              <a:rPr lang="es-GT" smtClean="0"/>
              <a:t>29/05/2019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556306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52CBA00-D8D1-42E0-A0F3-8DB802851AC1}"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75839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52CBA00-D8D1-42E0-A0F3-8DB802851AC1}"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71830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52CBA00-D8D1-42E0-A0F3-8DB802851AC1}"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20302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52CBA00-D8D1-42E0-A0F3-8DB802851AC1}"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163970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7169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52CBA00-D8D1-42E0-A0F3-8DB802851AC1}" type="datetimeFigureOut">
              <a:rPr lang="es-GT" smtClean="0"/>
              <a:t>29/05/2019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6199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52CBA00-D8D1-42E0-A0F3-8DB802851AC1}" type="datetimeFigureOut">
              <a:rPr lang="es-GT" smtClean="0"/>
              <a:t>29/05/2019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98953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CBA00-D8D1-42E0-A0F3-8DB802851AC1}" type="datetimeFigureOut">
              <a:rPr lang="es-GT" smtClean="0"/>
              <a:t>29/05/2019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10626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3224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52CBA00-D8D1-42E0-A0F3-8DB802851AC1}"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AC33CA2-1429-4AA1-B1CE-23A18ED44022}" type="slidenum">
              <a:rPr lang="es-GT" smtClean="0"/>
              <a:t>‹Nº›</a:t>
            </a:fld>
            <a:endParaRPr lang="es-GT"/>
          </a:p>
        </p:txBody>
      </p:sp>
    </p:spTree>
    <p:extLst>
      <p:ext uri="{BB962C8B-B14F-4D97-AF65-F5344CB8AC3E}">
        <p14:creationId xmlns:p14="http://schemas.microsoft.com/office/powerpoint/2010/main" val="4517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2CBA00-D8D1-42E0-A0F3-8DB802851AC1}" type="datetimeFigureOut">
              <a:rPr lang="es-GT" smtClean="0"/>
              <a:t>29/05/2019</a:t>
            </a:fld>
            <a:endParaRPr lang="es-G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C33CA2-1429-4AA1-B1CE-23A18ED44022}" type="slidenum">
              <a:rPr lang="es-GT" smtClean="0"/>
              <a:t>‹Nº›</a:t>
            </a:fld>
            <a:endParaRPr lang="es-GT"/>
          </a:p>
        </p:txBody>
      </p:sp>
    </p:spTree>
    <p:extLst>
      <p:ext uri="{BB962C8B-B14F-4D97-AF65-F5344CB8AC3E}">
        <p14:creationId xmlns:p14="http://schemas.microsoft.com/office/powerpoint/2010/main" val="86535784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66155" y="1574801"/>
            <a:ext cx="7023845" cy="2908300"/>
          </a:xfrm>
        </p:spPr>
        <p:txBody>
          <a:bodyPr/>
          <a:lstStyle/>
          <a:p>
            <a:r>
              <a:rPr lang="es-GT" dirty="0" smtClean="0"/>
              <a:t>Informática </a:t>
            </a:r>
            <a:endParaRPr lang="es-GT" dirty="0"/>
          </a:p>
        </p:txBody>
      </p:sp>
      <p:sp>
        <p:nvSpPr>
          <p:cNvPr id="3" name="Subtítulo 2"/>
          <p:cNvSpPr>
            <a:spLocks noGrp="1"/>
          </p:cNvSpPr>
          <p:nvPr>
            <p:ph type="subTitle" idx="1"/>
          </p:nvPr>
        </p:nvSpPr>
        <p:spPr>
          <a:xfrm>
            <a:off x="1764555" y="4483101"/>
            <a:ext cx="8141445" cy="861420"/>
          </a:xfrm>
        </p:spPr>
        <p:txBody>
          <a:bodyPr/>
          <a:lstStyle/>
          <a:p>
            <a:r>
              <a:rPr lang="es-GT" dirty="0" smtClean="0"/>
              <a:t>Programación, soporte técnico </a:t>
            </a:r>
            <a:endParaRPr lang="es-GT" dirty="0"/>
          </a:p>
        </p:txBody>
      </p:sp>
    </p:spTree>
    <p:extLst>
      <p:ext uri="{BB962C8B-B14F-4D97-AF65-F5344CB8AC3E}">
        <p14:creationId xmlns:p14="http://schemas.microsoft.com/office/powerpoint/2010/main" val="4128536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Berlin Sans FB Demi" panose="020E0802020502020306" pitchFamily="34" charset="0"/>
              </a:rPr>
              <a:t>Que es informática?</a:t>
            </a:r>
            <a:endParaRPr lang="es-GT" dirty="0">
              <a:latin typeface="Berlin Sans FB Demi" panose="020E0802020502020306" pitchFamily="34" charset="0"/>
            </a:endParaRPr>
          </a:p>
        </p:txBody>
      </p:sp>
      <p:sp>
        <p:nvSpPr>
          <p:cNvPr id="3" name="Marcador de contenido 2"/>
          <p:cNvSpPr>
            <a:spLocks noGrp="1"/>
          </p:cNvSpPr>
          <p:nvPr>
            <p:ph sz="half" idx="1"/>
          </p:nvPr>
        </p:nvSpPr>
        <p:spPr>
          <a:xfrm>
            <a:off x="965200" y="1917700"/>
            <a:ext cx="5359400" cy="3873500"/>
          </a:xfrm>
        </p:spPr>
        <p:txBody>
          <a:bodyPr>
            <a:normAutofit fontScale="92500"/>
          </a:bodyPr>
          <a:lstStyle/>
          <a:p>
            <a:pPr algn="just"/>
            <a:r>
              <a:rPr lang="es-GT" dirty="0" smtClean="0"/>
              <a:t>Se </a:t>
            </a:r>
            <a:r>
              <a:rPr lang="es-GT" dirty="0" err="1" smtClean="0"/>
              <a:t>r</a:t>
            </a:r>
            <a:r>
              <a:rPr lang="es-GT" b="1" dirty="0" err="1"/>
              <a:t>información</a:t>
            </a:r>
            <a:r>
              <a:rPr lang="es-GT" dirty="0" err="1" smtClean="0"/>
              <a:t>efiere</a:t>
            </a:r>
            <a:r>
              <a:rPr lang="es-GT" dirty="0" smtClean="0"/>
              <a:t> </a:t>
            </a:r>
            <a:r>
              <a:rPr lang="es-GT" dirty="0"/>
              <a:t>al </a:t>
            </a:r>
            <a:r>
              <a:rPr lang="es-GT" b="1" dirty="0"/>
              <a:t>procesamiento automático de </a:t>
            </a:r>
            <a:r>
              <a:rPr lang="es-GT" b="1" dirty="0" smtClean="0"/>
              <a:t>mediante</a:t>
            </a:r>
            <a:r>
              <a:rPr lang="es-GT" dirty="0"/>
              <a:t> </a:t>
            </a:r>
            <a:r>
              <a:rPr lang="es-GT" b="1" dirty="0"/>
              <a:t>dispositivos electrónicos</a:t>
            </a:r>
            <a:r>
              <a:rPr lang="es-GT" dirty="0"/>
              <a:t> y </a:t>
            </a:r>
            <a:r>
              <a:rPr lang="es-GT" b="1" dirty="0"/>
              <a:t>sistemas computacionales</a:t>
            </a:r>
            <a:r>
              <a:rPr lang="es-GT" dirty="0"/>
              <a:t>. Los sistemas informáticos deben contar con la capacidad de cumplir tres tareas básicas: </a:t>
            </a:r>
            <a:r>
              <a:rPr lang="es-GT" b="1" dirty="0"/>
              <a:t>entrada</a:t>
            </a:r>
            <a:r>
              <a:rPr lang="es-GT" dirty="0"/>
              <a:t> (captación de la información), </a:t>
            </a:r>
            <a:r>
              <a:rPr lang="es-GT" b="1" dirty="0"/>
              <a:t>procesamiento</a:t>
            </a:r>
            <a:r>
              <a:rPr lang="es-GT" dirty="0"/>
              <a:t> y </a:t>
            </a:r>
            <a:r>
              <a:rPr lang="es-GT" b="1" dirty="0"/>
              <a:t>salida</a:t>
            </a:r>
            <a:r>
              <a:rPr lang="es-GT" dirty="0"/>
              <a:t> (transmisión de los resultados). El conjunto de estas tres tareas se conoce como </a:t>
            </a:r>
            <a:r>
              <a:rPr lang="es-GT" b="1" dirty="0"/>
              <a:t>algoritmo</a:t>
            </a:r>
            <a:r>
              <a:rPr lang="es-GT" dirty="0"/>
              <a:t>.</a:t>
            </a:r>
            <a:endParaRPr lang="es-GT" dirty="0"/>
          </a:p>
        </p:txBody>
      </p:sp>
      <p:pic>
        <p:nvPicPr>
          <p:cNvPr id="1028" name="Picture 4" descr="Resultado de imagen para informatic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6220" y="1917700"/>
            <a:ext cx="4273775"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2446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sz="half" idx="1"/>
          </p:nvPr>
        </p:nvSpPr>
        <p:spPr>
          <a:xfrm>
            <a:off x="6438900" y="660400"/>
            <a:ext cx="5067300" cy="5308600"/>
          </a:xfrm>
        </p:spPr>
        <p:txBody>
          <a:bodyPr>
            <a:normAutofit fontScale="85000" lnSpcReduction="10000"/>
          </a:bodyPr>
          <a:lstStyle/>
          <a:p>
            <a:r>
              <a:rPr lang="es-GT" dirty="0"/>
              <a:t>La </a:t>
            </a:r>
            <a:r>
              <a:rPr lang="es-GT" dirty="0" smtClean="0"/>
              <a:t>informática </a:t>
            </a:r>
            <a:r>
              <a:rPr lang="es-GT" dirty="0"/>
              <a:t>es la ciencia aplicada que abarca el estudio y aplicación del tratamiento automático de la información, utilizando dispositivos electrónicos y sistemas </a:t>
            </a:r>
            <a:r>
              <a:rPr lang="es-GT" dirty="0" smtClean="0"/>
              <a:t>computacionales. También </a:t>
            </a:r>
            <a:r>
              <a:rPr lang="es-GT" dirty="0"/>
              <a:t>esta definida como el procesamiento automático de la información.</a:t>
            </a:r>
            <a:r>
              <a:rPr lang="es-GT" dirty="0"/>
              <a:t/>
            </a:r>
            <a:br>
              <a:rPr lang="es-GT" dirty="0"/>
            </a:br>
            <a:r>
              <a:rPr lang="es-GT" dirty="0"/>
              <a:t>Conforme a ello los sistemas </a:t>
            </a:r>
            <a:r>
              <a:rPr lang="es-GT" dirty="0" smtClean="0"/>
              <a:t>informáticos </a:t>
            </a:r>
            <a:r>
              <a:rPr lang="es-GT" dirty="0"/>
              <a:t>deben realizar las siguientes tres áreas básicas:</a:t>
            </a:r>
            <a:r>
              <a:rPr lang="es-GT" dirty="0"/>
              <a:t/>
            </a:r>
            <a:br>
              <a:rPr lang="es-GT" dirty="0"/>
            </a:br>
            <a:r>
              <a:rPr lang="es-GT" dirty="0"/>
              <a:t>Entrada: captación de la información </a:t>
            </a:r>
            <a:r>
              <a:rPr lang="es-GT" dirty="0" smtClean="0"/>
              <a:t>digital </a:t>
            </a:r>
            <a:r>
              <a:rPr lang="es-GT" dirty="0"/>
              <a:t>.</a:t>
            </a:r>
          </a:p>
          <a:p>
            <a:r>
              <a:rPr lang="es-GT" dirty="0" smtClean="0"/>
              <a:t>Proceso: tratamiento </a:t>
            </a:r>
            <a:r>
              <a:rPr lang="es-GT" dirty="0"/>
              <a:t>de la información .</a:t>
            </a:r>
          </a:p>
          <a:p>
            <a:r>
              <a:rPr lang="es-GT" dirty="0" smtClean="0"/>
              <a:t>Salida: trasmisión </a:t>
            </a:r>
            <a:r>
              <a:rPr lang="es-GT" dirty="0"/>
              <a:t>de resultados </a:t>
            </a:r>
            <a:r>
              <a:rPr lang="es-GT" dirty="0" smtClean="0"/>
              <a:t>binarios</a:t>
            </a:r>
            <a:endParaRPr lang="es-GT" dirty="0"/>
          </a:p>
        </p:txBody>
      </p:sp>
      <p:pic>
        <p:nvPicPr>
          <p:cNvPr id="2054" name="Picture 6" descr="Imagen relacionad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20800" y="660400"/>
            <a:ext cx="4233450" cy="21209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950" y="3117849"/>
            <a:ext cx="2788950" cy="298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5435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ppt_w</p:attrName>
                                        </p:attrNameLst>
                                      </p:cBhvr>
                                      <p:tavLst>
                                        <p:tav tm="0">
                                          <p:val>
                                            <p:fltVal val="0"/>
                                          </p:val>
                                        </p:tav>
                                        <p:tav tm="100000">
                                          <p:val>
                                            <p:strVal val="#ppt_w"/>
                                          </p:val>
                                        </p:tav>
                                      </p:tavLst>
                                    </p:anim>
                                    <p:anim calcmode="lin" valueType="num">
                                      <p:cBhvr>
                                        <p:cTn id="8" dur="1000" fill="hold"/>
                                        <p:tgtEl>
                                          <p:spTgt spid="2054"/>
                                        </p:tgtEl>
                                        <p:attrNameLst>
                                          <p:attrName>ppt_h</p:attrName>
                                        </p:attrNameLst>
                                      </p:cBhvr>
                                      <p:tavLst>
                                        <p:tav tm="0">
                                          <p:val>
                                            <p:fltVal val="0"/>
                                          </p:val>
                                        </p:tav>
                                        <p:tav tm="100000">
                                          <p:val>
                                            <p:strVal val="#ppt_h"/>
                                          </p:val>
                                        </p:tav>
                                      </p:tavLst>
                                    </p:anim>
                                    <p:anim calcmode="lin" valueType="num">
                                      <p:cBhvr>
                                        <p:cTn id="9" dur="1000" fill="hold"/>
                                        <p:tgtEl>
                                          <p:spTgt spid="2054"/>
                                        </p:tgtEl>
                                        <p:attrNameLst>
                                          <p:attrName>style.rotation</p:attrName>
                                        </p:attrNameLst>
                                      </p:cBhvr>
                                      <p:tavLst>
                                        <p:tav tm="0">
                                          <p:val>
                                            <p:fltVal val="90"/>
                                          </p:val>
                                        </p:tav>
                                        <p:tav tm="100000">
                                          <p:val>
                                            <p:fltVal val="0"/>
                                          </p:val>
                                        </p:tav>
                                      </p:tavLst>
                                    </p:anim>
                                    <p:animEffect transition="in" filter="fade">
                                      <p:cBhvr>
                                        <p:cTn id="10" dur="10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animEffect transition="in" filter="fade">
                                      <p:cBhvr>
                                        <p:cTn id="15" dur="1000"/>
                                        <p:tgtEl>
                                          <p:spTgt spid="2056"/>
                                        </p:tgtEl>
                                      </p:cBhvr>
                                    </p:animEffect>
                                    <p:anim calcmode="lin" valueType="num">
                                      <p:cBhvr>
                                        <p:cTn id="16" dur="1000" fill="hold"/>
                                        <p:tgtEl>
                                          <p:spTgt spid="2056"/>
                                        </p:tgtEl>
                                        <p:attrNameLst>
                                          <p:attrName>ppt_x</p:attrName>
                                        </p:attrNameLst>
                                      </p:cBhvr>
                                      <p:tavLst>
                                        <p:tav tm="0">
                                          <p:val>
                                            <p:strVal val="#ppt_x"/>
                                          </p:val>
                                        </p:tav>
                                        <p:tav tm="100000">
                                          <p:val>
                                            <p:strVal val="#ppt_x"/>
                                          </p:val>
                                        </p:tav>
                                      </p:tavLst>
                                    </p:anim>
                                    <p:anim calcmode="lin" valueType="num">
                                      <p:cBhvr>
                                        <p:cTn id="17"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13" y="248630"/>
            <a:ext cx="9905998" cy="1478570"/>
          </a:xfrm>
        </p:spPr>
        <p:txBody>
          <a:bodyPr/>
          <a:lstStyle/>
          <a:p>
            <a:pPr algn="ctr"/>
            <a:r>
              <a:rPr lang="es-GT" dirty="0" smtClean="0">
                <a:latin typeface="Berlin Sans FB Demi" panose="020E0802020502020306" pitchFamily="34" charset="0"/>
              </a:rPr>
              <a:t>PROGRAMACIÓN </a:t>
            </a:r>
            <a:endParaRPr lang="es-GT" dirty="0">
              <a:latin typeface="Berlin Sans FB Demi" panose="020E0802020502020306" pitchFamily="34" charset="0"/>
            </a:endParaRPr>
          </a:p>
        </p:txBody>
      </p:sp>
      <p:sp>
        <p:nvSpPr>
          <p:cNvPr id="4" name="Marcador de contenido 3"/>
          <p:cNvSpPr>
            <a:spLocks noGrp="1"/>
          </p:cNvSpPr>
          <p:nvPr>
            <p:ph sz="half" idx="2"/>
          </p:nvPr>
        </p:nvSpPr>
        <p:spPr>
          <a:xfrm>
            <a:off x="1141412" y="1727200"/>
            <a:ext cx="10098087" cy="4203700"/>
          </a:xfrm>
        </p:spPr>
        <p:txBody>
          <a:bodyPr>
            <a:normAutofit/>
          </a:bodyPr>
          <a:lstStyle/>
          <a:p>
            <a:r>
              <a:rPr lang="es-GT" dirty="0"/>
              <a:t>La programación informática es el proceso por medio del cual se diseña, codifica, limpia y protege el código fuente de programas computacionales. A través de la programación se dictan los pasos a seguir para la creación del código fuente de programas informáticos. De acuerdo con ellos el código se escribe, se prueba y se perfecciona</a:t>
            </a:r>
            <a:r>
              <a:rPr lang="es-GT" dirty="0" smtClean="0"/>
              <a:t>.</a:t>
            </a:r>
            <a:endParaRPr lang="es-GT" dirty="0"/>
          </a:p>
          <a:p>
            <a:r>
              <a:rPr lang="es-GT" dirty="0"/>
              <a:t>El objetivo de la programación es la de crear software, que después será ejecutado de manera directa por el hardware de la computadora, o a través de otro programa.</a:t>
            </a:r>
          </a:p>
        </p:txBody>
      </p:sp>
      <p:pic>
        <p:nvPicPr>
          <p:cNvPr id="3078" name="Picture 6" descr="ProgramaciÃ³n InformÃ¡t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239" y="5222385"/>
            <a:ext cx="2907761" cy="16356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002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anim calcmode="lin" valueType="num">
                                      <p:cBhvr additive="base">
                                        <p:cTn id="11" dur="500" fill="hold"/>
                                        <p:tgtEl>
                                          <p:spTgt spid="3078"/>
                                        </p:tgtEl>
                                        <p:attrNameLst>
                                          <p:attrName>ppt_x</p:attrName>
                                        </p:attrNameLst>
                                      </p:cBhvr>
                                      <p:tavLst>
                                        <p:tav tm="0">
                                          <p:val>
                                            <p:strVal val="#ppt_x"/>
                                          </p:val>
                                        </p:tav>
                                        <p:tav tm="100000">
                                          <p:val>
                                            <p:strVal val="#ppt_x"/>
                                          </p:val>
                                        </p:tav>
                                      </p:tavLst>
                                    </p:anim>
                                    <p:anim calcmode="lin" valueType="num">
                                      <p:cBhvr additive="base">
                                        <p:cTn id="12"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heel(1)">
                                      <p:cBhvr>
                                        <p:cTn id="20"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sz="half" idx="2"/>
          </p:nvPr>
        </p:nvPicPr>
        <p:blipFill>
          <a:blip r:embed="rId2"/>
          <a:stretch>
            <a:fillRect/>
          </a:stretch>
        </p:blipFill>
        <p:spPr>
          <a:xfrm>
            <a:off x="6172200" y="469900"/>
            <a:ext cx="5181600" cy="2590800"/>
          </a:xfrm>
          <a:prstGeom prst="rect">
            <a:avLst/>
          </a:prstGeom>
          <a:ln>
            <a:noFill/>
          </a:ln>
          <a:effectLst>
            <a:softEdge rad="112500"/>
          </a:effectLst>
        </p:spPr>
      </p:pic>
      <p:sp>
        <p:nvSpPr>
          <p:cNvPr id="5" name="Título 1"/>
          <p:cNvSpPr>
            <a:spLocks noGrp="1"/>
          </p:cNvSpPr>
          <p:nvPr>
            <p:ph sz="half" idx="1"/>
          </p:nvPr>
        </p:nvSpPr>
        <p:spPr>
          <a:xfrm>
            <a:off x="1141413" y="317500"/>
            <a:ext cx="5030787" cy="5803900"/>
          </a:xfrm>
        </p:spPr>
        <p:txBody>
          <a:bodyPr>
            <a:normAutofit fontScale="85000" lnSpcReduction="20000"/>
          </a:bodyPr>
          <a:lstStyle/>
          <a:p>
            <a:r>
              <a:rPr lang="es-GT" dirty="0"/>
              <a:t>En el ámbito de la informática, la programación refiere a la acción de crear programas o aplicaciones, a través del desarrollo de un código fuente, el cual se basa en el conjunto de instrucciones que sigue el ordenador para ejecutar un programa</a:t>
            </a:r>
            <a:r>
              <a:rPr lang="es-GT" dirty="0" smtClean="0"/>
              <a:t>.</a:t>
            </a:r>
            <a:endParaRPr lang="es-GT" dirty="0"/>
          </a:p>
          <a:p>
            <a:r>
              <a:rPr lang="es-GT" dirty="0"/>
              <a:t>Estas instrucciones se encuentran escritas en lenguaje de programación que luego son traducidas a un lenguaje de máquina, que puede ser interpretado y ejecutado por el hardware del equipo (parte física del equipo). Dicho código fuente es creado, diseñado, codificado, mantenido y depurado a través de la programación, donde el principal objetivo a lograr es el desarrollo de sistemas que sean eficaces, accesibles y agradables o amigables para el usuario.</a:t>
            </a:r>
          </a:p>
          <a:p>
            <a:endParaRPr lang="es-GT" dirty="0"/>
          </a:p>
          <a:p>
            <a:endParaRPr lang="es-GT" dirty="0"/>
          </a:p>
          <a:p>
            <a:endParaRPr lang="es-GT" dirty="0"/>
          </a:p>
        </p:txBody>
      </p:sp>
      <p:pic>
        <p:nvPicPr>
          <p:cNvPr id="7" name="Imagen 6"/>
          <p:cNvPicPr>
            <a:picLocks noChangeAspect="1"/>
          </p:cNvPicPr>
          <p:nvPr/>
        </p:nvPicPr>
        <p:blipFill>
          <a:blip r:embed="rId3"/>
          <a:stretch>
            <a:fillRect/>
          </a:stretch>
        </p:blipFill>
        <p:spPr>
          <a:xfrm>
            <a:off x="6311272" y="3219450"/>
            <a:ext cx="4903456" cy="2435384"/>
          </a:xfrm>
          <a:prstGeom prst="rect">
            <a:avLst/>
          </a:prstGeom>
          <a:ln>
            <a:noFill/>
          </a:ln>
          <a:effectLst>
            <a:softEdge rad="112500"/>
          </a:effectLst>
        </p:spPr>
      </p:pic>
    </p:spTree>
    <p:extLst>
      <p:ext uri="{BB962C8B-B14F-4D97-AF65-F5344CB8AC3E}">
        <p14:creationId xmlns:p14="http://schemas.microsoft.com/office/powerpoint/2010/main" val="215952768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heel(1)">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anim calcmode="lin" valueType="num">
                                      <p:cBhvr>
                                        <p:cTn id="16" dur="2000" fill="hold"/>
                                        <p:tgtEl>
                                          <p:spTgt spid="6"/>
                                        </p:tgtEl>
                                        <p:attrNameLst>
                                          <p:attrName>ppt_w</p:attrName>
                                        </p:attrNameLst>
                                      </p:cBhvr>
                                      <p:tavLst>
                                        <p:tav tm="0" fmla="#ppt_w*sin(2.5*pi*$)">
                                          <p:val>
                                            <p:fltVal val="0"/>
                                          </p:val>
                                        </p:tav>
                                        <p:tav tm="100000">
                                          <p:val>
                                            <p:fltVal val="1"/>
                                          </p:val>
                                        </p:tav>
                                      </p:tavLst>
                                    </p:anim>
                                    <p:anim calcmode="lin" valueType="num">
                                      <p:cBhvr>
                                        <p:cTn id="1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anim calcmode="lin" valueType="num">
                                      <p:cBhvr>
                                        <p:cTn id="23" dur="2000" fill="hold"/>
                                        <p:tgtEl>
                                          <p:spTgt spid="7"/>
                                        </p:tgtEl>
                                        <p:attrNameLst>
                                          <p:attrName>ppt_w</p:attrName>
                                        </p:attrNameLst>
                                      </p:cBhvr>
                                      <p:tavLst>
                                        <p:tav tm="0" fmla="#ppt_w*sin(2.5*pi*$)">
                                          <p:val>
                                            <p:fltVal val="0"/>
                                          </p:val>
                                        </p:tav>
                                        <p:tav tm="100000">
                                          <p:val>
                                            <p:fltVal val="1"/>
                                          </p:val>
                                        </p:tav>
                                      </p:tavLst>
                                    </p:anim>
                                    <p:anim calcmode="lin" valueType="num">
                                      <p:cBhvr>
                                        <p:cTn id="2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Berlin Sans FB Demi" panose="020E0802020502020306" pitchFamily="34" charset="0"/>
              </a:rPr>
              <a:t>Soporte técnico </a:t>
            </a:r>
            <a:endParaRPr lang="es-GT" dirty="0">
              <a:latin typeface="Berlin Sans FB Demi" panose="020E0802020502020306" pitchFamily="34" charset="0"/>
            </a:endParaRPr>
          </a:p>
        </p:txBody>
      </p:sp>
      <p:sp>
        <p:nvSpPr>
          <p:cNvPr id="3" name="Marcador de contenido 2"/>
          <p:cNvSpPr>
            <a:spLocks noGrp="1"/>
          </p:cNvSpPr>
          <p:nvPr>
            <p:ph sz="half" idx="1"/>
          </p:nvPr>
        </p:nvSpPr>
        <p:spPr>
          <a:xfrm>
            <a:off x="952500" y="1828800"/>
            <a:ext cx="5067299" cy="4368800"/>
          </a:xfrm>
        </p:spPr>
        <p:txBody>
          <a:bodyPr>
            <a:normAutofit fontScale="77500" lnSpcReduction="20000"/>
          </a:bodyPr>
          <a:lstStyle/>
          <a:p>
            <a:r>
              <a:rPr lang="es-GT" dirty="0"/>
              <a:t>El soporte técnico, por lo tanto, es una asistencia que brindan las empresas para que sus clientes puedan hacer uso de sus productos o servicios. La finalidad del soporte técnico es ayudar a los usuarios para que puedan resolver ciertos problemas</a:t>
            </a:r>
            <a:r>
              <a:rPr lang="es-GT" dirty="0" smtClean="0"/>
              <a:t>.</a:t>
            </a:r>
            <a:endParaRPr lang="es-GT" dirty="0"/>
          </a:p>
          <a:p>
            <a:r>
              <a:rPr lang="es-GT" dirty="0"/>
              <a:t>Por ejemplo: “No logro conectarme a Internet: voy a tener que llamar al soporte técnico para que me explique qué sucede”, “Seguí todas las instrucciones que me dio el equipo de soporte técnico pero el sistema sigue sin funcionar”, “Contratando nuestro servicio, tendrá soporte técnico ilimitado durante las 24 horas del día”.</a:t>
            </a:r>
          </a:p>
        </p:txBody>
      </p:sp>
      <p:sp>
        <p:nvSpPr>
          <p:cNvPr id="4" name="Marcador de contenido 3"/>
          <p:cNvSpPr>
            <a:spLocks noGrp="1"/>
          </p:cNvSpPr>
          <p:nvPr>
            <p:ph sz="half" idx="2"/>
          </p:nvPr>
        </p:nvSpPr>
        <p:spPr>
          <a:xfrm>
            <a:off x="6172200" y="1930400"/>
            <a:ext cx="4875211" cy="4267200"/>
          </a:xfrm>
        </p:spPr>
        <p:txBody>
          <a:bodyPr>
            <a:normAutofit fontScale="77500" lnSpcReduction="20000"/>
          </a:bodyPr>
          <a:lstStyle/>
          <a:p>
            <a:r>
              <a:rPr lang="es-GT" dirty="0"/>
              <a:t>Por lo general, las empresas de informática cuentan con soporte técnico a disposición de sus usuarios. La atención se brinda por teléfono, a través de Internet o, en algunos casos, mediante visitas del personal al domicilio del cliente. El soporte técnico puede contribuir a resolver a distancia un error de programación en un software o una instalación defectuosa de un hardware, por citar dos posibilidades.</a:t>
            </a:r>
          </a:p>
        </p:txBody>
      </p:sp>
      <p:pic>
        <p:nvPicPr>
          <p:cNvPr id="5" name="Imagen 4"/>
          <p:cNvPicPr>
            <a:picLocks noChangeAspect="1"/>
          </p:cNvPicPr>
          <p:nvPr/>
        </p:nvPicPr>
        <p:blipFill>
          <a:blip r:embed="rId2"/>
          <a:stretch>
            <a:fillRect/>
          </a:stretch>
        </p:blipFill>
        <p:spPr>
          <a:xfrm>
            <a:off x="7670005" y="4932363"/>
            <a:ext cx="1814577" cy="1417638"/>
          </a:xfrm>
          <a:prstGeom prst="rect">
            <a:avLst/>
          </a:prstGeom>
        </p:spPr>
      </p:pic>
    </p:spTree>
    <p:extLst>
      <p:ext uri="{BB962C8B-B14F-4D97-AF65-F5344CB8AC3E}">
        <p14:creationId xmlns:p14="http://schemas.microsoft.com/office/powerpoint/2010/main" val="320277754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heel(1)">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wheel(1)">
                                      <p:cBhvr>
                                        <p:cTn id="23" dur="2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collage soporte tecn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940178"/>
            <a:ext cx="5281699" cy="47367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75" y="940177"/>
            <a:ext cx="5127625" cy="473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68813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098"/>
                                        </p:tgtEl>
                                      </p:cBhvr>
                                    </p:animEffect>
                                    <p:anim calcmode="lin" valueType="num">
                                      <p:cBhvr>
                                        <p:cTn id="7" dur="2000"/>
                                        <p:tgtEl>
                                          <p:spTgt spid="409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098"/>
                                        </p:tgtEl>
                                        <p:attrNameLst>
                                          <p:attrName>ppt_h</p:attrName>
                                        </p:attrNameLst>
                                      </p:cBhvr>
                                      <p:tavLst>
                                        <p:tav tm="0">
                                          <p:val>
                                            <p:strVal val="ppt_h"/>
                                          </p:val>
                                        </p:tav>
                                        <p:tav tm="100000">
                                          <p:val>
                                            <p:strVal val="ppt_h"/>
                                          </p:val>
                                        </p:tav>
                                      </p:tavLst>
                                    </p:anim>
                                    <p:set>
                                      <p:cBhvr>
                                        <p:cTn id="9" dur="1" fill="hold">
                                          <p:stCondLst>
                                            <p:cond delay="1999"/>
                                          </p:stCondLst>
                                        </p:cTn>
                                        <p:tgtEl>
                                          <p:spTgt spid="409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wipe(down)">
                                      <p:cBhvr>
                                        <p:cTn id="14" dur="580">
                                          <p:stCondLst>
                                            <p:cond delay="0"/>
                                          </p:stCondLst>
                                        </p:cTn>
                                        <p:tgtEl>
                                          <p:spTgt spid="4100"/>
                                        </p:tgtEl>
                                      </p:cBhvr>
                                    </p:animEffect>
                                    <p:anim calcmode="lin" valueType="num">
                                      <p:cBhvr>
                                        <p:cTn id="15" dur="1822" tmFilter="0,0; 0.14,0.36; 0.43,0.73; 0.71,0.91; 1.0,1.0">
                                          <p:stCondLst>
                                            <p:cond delay="0"/>
                                          </p:stCondLst>
                                        </p:cTn>
                                        <p:tgtEl>
                                          <p:spTgt spid="410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10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10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10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100"/>
                                        </p:tgtEl>
                                        <p:attrNameLst>
                                          <p:attrName>ppt_y</p:attrName>
                                        </p:attrNameLst>
                                      </p:cBhvr>
                                      <p:tavLst>
                                        <p:tav tm="0" fmla="#ppt_y-sin(pi*$)/81">
                                          <p:val>
                                            <p:fltVal val="0"/>
                                          </p:val>
                                        </p:tav>
                                        <p:tav tm="100000">
                                          <p:val>
                                            <p:fltVal val="1"/>
                                          </p:val>
                                        </p:tav>
                                      </p:tavLst>
                                    </p:anim>
                                    <p:animScale>
                                      <p:cBhvr>
                                        <p:cTn id="20" dur="26">
                                          <p:stCondLst>
                                            <p:cond delay="650"/>
                                          </p:stCondLst>
                                        </p:cTn>
                                        <p:tgtEl>
                                          <p:spTgt spid="4100"/>
                                        </p:tgtEl>
                                      </p:cBhvr>
                                      <p:to x="100000" y="60000"/>
                                    </p:animScale>
                                    <p:animScale>
                                      <p:cBhvr>
                                        <p:cTn id="21" dur="166" decel="50000">
                                          <p:stCondLst>
                                            <p:cond delay="676"/>
                                          </p:stCondLst>
                                        </p:cTn>
                                        <p:tgtEl>
                                          <p:spTgt spid="4100"/>
                                        </p:tgtEl>
                                      </p:cBhvr>
                                      <p:to x="100000" y="100000"/>
                                    </p:animScale>
                                    <p:animScale>
                                      <p:cBhvr>
                                        <p:cTn id="22" dur="26">
                                          <p:stCondLst>
                                            <p:cond delay="1312"/>
                                          </p:stCondLst>
                                        </p:cTn>
                                        <p:tgtEl>
                                          <p:spTgt spid="4100"/>
                                        </p:tgtEl>
                                      </p:cBhvr>
                                      <p:to x="100000" y="80000"/>
                                    </p:animScale>
                                    <p:animScale>
                                      <p:cBhvr>
                                        <p:cTn id="23" dur="166" decel="50000">
                                          <p:stCondLst>
                                            <p:cond delay="1338"/>
                                          </p:stCondLst>
                                        </p:cTn>
                                        <p:tgtEl>
                                          <p:spTgt spid="4100"/>
                                        </p:tgtEl>
                                      </p:cBhvr>
                                      <p:to x="100000" y="100000"/>
                                    </p:animScale>
                                    <p:animScale>
                                      <p:cBhvr>
                                        <p:cTn id="24" dur="26">
                                          <p:stCondLst>
                                            <p:cond delay="1642"/>
                                          </p:stCondLst>
                                        </p:cTn>
                                        <p:tgtEl>
                                          <p:spTgt spid="4100"/>
                                        </p:tgtEl>
                                      </p:cBhvr>
                                      <p:to x="100000" y="90000"/>
                                    </p:animScale>
                                    <p:animScale>
                                      <p:cBhvr>
                                        <p:cTn id="25" dur="166" decel="50000">
                                          <p:stCondLst>
                                            <p:cond delay="1668"/>
                                          </p:stCondLst>
                                        </p:cTn>
                                        <p:tgtEl>
                                          <p:spTgt spid="4100"/>
                                        </p:tgtEl>
                                      </p:cBhvr>
                                      <p:to x="100000" y="100000"/>
                                    </p:animScale>
                                    <p:animScale>
                                      <p:cBhvr>
                                        <p:cTn id="26" dur="26">
                                          <p:stCondLst>
                                            <p:cond delay="1808"/>
                                          </p:stCondLst>
                                        </p:cTn>
                                        <p:tgtEl>
                                          <p:spTgt spid="4100"/>
                                        </p:tgtEl>
                                      </p:cBhvr>
                                      <p:to x="100000" y="95000"/>
                                    </p:animScale>
                                    <p:animScale>
                                      <p:cBhvr>
                                        <p:cTn id="27" dur="166" decel="50000">
                                          <p:stCondLst>
                                            <p:cond delay="1834"/>
                                          </p:stCondLst>
                                        </p:cTn>
                                        <p:tgtEl>
                                          <p:spTgt spid="41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TM03457452[[fn=Celestial]]</Template>
  <TotalTime>116</TotalTime>
  <Words>449</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Berlin Sans FB Demi</vt:lpstr>
      <vt:lpstr>Trebuchet MS</vt:lpstr>
      <vt:lpstr>Tw Cen MT</vt:lpstr>
      <vt:lpstr>Circuito</vt:lpstr>
      <vt:lpstr>Informática </vt:lpstr>
      <vt:lpstr>Que es informática?</vt:lpstr>
      <vt:lpstr>Presentación de PowerPoint</vt:lpstr>
      <vt:lpstr>PROGRAMACIÓN </vt:lpstr>
      <vt:lpstr>Presentación de PowerPoint</vt:lpstr>
      <vt:lpstr>Soporte técnico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dc:title>
  <dc:creator>Liceo Compu-Market</dc:creator>
  <cp:lastModifiedBy>Liceo Compu-Market</cp:lastModifiedBy>
  <cp:revision>6</cp:revision>
  <dcterms:created xsi:type="dcterms:W3CDTF">2019-05-29T13:45:55Z</dcterms:created>
  <dcterms:modified xsi:type="dcterms:W3CDTF">2019-05-29T15:42:24Z</dcterms:modified>
</cp:coreProperties>
</file>