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2"/>
  </p:notesMasterIdLst>
  <p:sldIdLst>
    <p:sldId id="257" r:id="rId2"/>
    <p:sldId id="260" r:id="rId3"/>
    <p:sldId id="261" r:id="rId4"/>
    <p:sldId id="258" r:id="rId5"/>
    <p:sldId id="276" r:id="rId6"/>
    <p:sldId id="263" r:id="rId7"/>
    <p:sldId id="264" r:id="rId8"/>
    <p:sldId id="271" r:id="rId9"/>
    <p:sldId id="265" r:id="rId10"/>
    <p:sldId id="274" r:id="rId11"/>
    <p:sldId id="266" r:id="rId12"/>
    <p:sldId id="277" r:id="rId13"/>
    <p:sldId id="278" r:id="rId14"/>
    <p:sldId id="281" r:id="rId15"/>
    <p:sldId id="282" r:id="rId16"/>
    <p:sldId id="272" r:id="rId17"/>
    <p:sldId id="267" r:id="rId18"/>
    <p:sldId id="268" r:id="rId19"/>
    <p:sldId id="270" r:id="rId20"/>
    <p:sldId id="269" r:id="rId21"/>
  </p:sldIdLst>
  <p:sldSz cx="12192000" cy="6858000"/>
  <p:notesSz cx="6858000" cy="9144000"/>
  <p:embeddedFontLst>
    <p:embeddedFont>
      <p:font typeface="Cambria Math" panose="02040503050406030204" pitchFamily="18" charset="0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9499"/>
    <a:srgbClr val="8DBABD"/>
    <a:srgbClr val="0070C0"/>
    <a:srgbClr val="D0CECE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8" y="52"/>
      </p:cViewPr>
      <p:guideLst>
        <p:guide orient="horz" pos="2160"/>
        <p:guide pos="37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9098" y="2447473"/>
            <a:ext cx="54938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b="1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문제해결기법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12161633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이영주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문제해결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1180" y="498947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3FF1F2-7AD9-4FDD-9C4E-352A01C7A1FD}"/>
                  </a:ext>
                </a:extLst>
              </p:cNvPr>
              <p:cNvSpPr txBox="1"/>
              <p:nvPr/>
            </p:nvSpPr>
            <p:spPr>
              <a:xfrm>
                <a:off x="431797" y="1702373"/>
                <a:ext cx="5101420" cy="3453253"/>
              </a:xfrm>
              <a:prstGeom prst="rect">
                <a:avLst/>
              </a:prstGeom>
              <a:noFill/>
              <a:ln>
                <a:solidFill>
                  <a:srgbClr val="599499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For </a:t>
                </a:r>
                <a:r>
                  <a:rPr lang="en-US" altLang="ko-KR" sz="2800" b="1" spc="-150" dirty="0" err="1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i</a:t>
                </a:r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= 0 to T do 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  </a:t>
                </a:r>
                <a:r>
                  <a:rPr lang="en-US" altLang="ko-KR" sz="2800" b="1" spc="-150" dirty="0" err="1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f_length</a:t>
                </a:r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b="1" i="1" spc="-150">
                        <a:solidFill>
                          <a:srgbClr val="8DBAB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0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  </a:t>
                </a:r>
                <a:r>
                  <a:rPr lang="en-US" altLang="ko-KR" sz="2800" b="1" spc="-150" dirty="0" err="1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s_length</a:t>
                </a:r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b="1" i="1" spc="-150">
                        <a:solidFill>
                          <a:srgbClr val="8DBAB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ko-KR" altLang="en-US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0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  </a:t>
                </a:r>
                <a:r>
                  <a:rPr lang="en-US" altLang="ko-KR" sz="2800" b="1" spc="-150" dirty="0" err="1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first_size</a:t>
                </a:r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b="1" i="1" spc="-150">
                        <a:solidFill>
                          <a:srgbClr val="8DBAB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ko-KR" altLang="en-US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  <a:r>
                  <a:rPr lang="en-US" altLang="ko-KR" sz="2800" b="1" spc="-150" dirty="0" err="1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first.length</a:t>
                </a:r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()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  </a:t>
                </a:r>
                <a:r>
                  <a:rPr lang="en-US" altLang="ko-KR" sz="2800" b="1" spc="-150" dirty="0" err="1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second_size</a:t>
                </a:r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b="1" i="1" spc="-150">
                        <a:solidFill>
                          <a:srgbClr val="8DBAB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ko-KR" altLang="en-US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  <a:r>
                  <a:rPr lang="en-US" altLang="ko-KR" sz="2800" b="1" spc="-150" dirty="0" err="1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second.length</a:t>
                </a:r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()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  answer </a:t>
                </a:r>
                <a14:m>
                  <m:oMath xmlns:m="http://schemas.openxmlformats.org/officeDocument/2006/math">
                    <m:r>
                      <a:rPr lang="en-US" altLang="ko-KR" sz="2800" b="1" i="1" spc="-150">
                        <a:solidFill>
                          <a:srgbClr val="8DBAB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ko-KR" sz="2800" b="1" i="0" spc="-150" smtClean="0">
                        <a:solidFill>
                          <a:srgbClr val="8DBAB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800" b="1" i="0" spc="-150" smtClean="0">
                        <a:solidFill>
                          <a:srgbClr val="8DBAB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ko-KR" sz="2800" b="1" spc="-150" dirty="0">
                  <a:solidFill>
                    <a:srgbClr val="8DBABD"/>
                  </a:solidFill>
                  <a:latin typeface="나눔스퀘어 ExtraBold" panose="020B0600000101010101" pitchFamily="50" charset="-127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3FF1F2-7AD9-4FDD-9C4E-352A01C7A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97" y="1702373"/>
                <a:ext cx="5101420" cy="3453253"/>
              </a:xfrm>
              <a:prstGeom prst="rect">
                <a:avLst/>
              </a:prstGeom>
              <a:blipFill>
                <a:blip r:embed="rId2"/>
                <a:stretch>
                  <a:fillRect l="-358" r="-1907" b="-1933"/>
                </a:stretch>
              </a:blipFill>
              <a:ln>
                <a:solidFill>
                  <a:srgbClr val="599499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84BFF7B-A61E-4CB4-977C-BF349B257535}"/>
              </a:ext>
            </a:extLst>
          </p:cNvPr>
          <p:cNvSpPr txBox="1"/>
          <p:nvPr/>
        </p:nvSpPr>
        <p:spPr>
          <a:xfrm>
            <a:off x="5893904" y="1702373"/>
            <a:ext cx="62980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// </a:t>
            </a:r>
            <a:r>
              <a:rPr lang="ko-KR" altLang="en-US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테스트케이스 </a:t>
            </a:r>
            <a:r>
              <a:rPr lang="en-US" altLang="ko-KR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</a:t>
            </a:r>
          </a:p>
          <a:p>
            <a:pPr>
              <a:lnSpc>
                <a:spcPct val="150000"/>
              </a:lnSpc>
            </a:pPr>
            <a:r>
              <a:rPr lang="en-US" altLang="ko-KR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//  </a:t>
            </a:r>
            <a:r>
              <a:rPr lang="ko-KR" altLang="en-US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첫 번째 문자열 길이 비교를 위한 </a:t>
            </a:r>
            <a:r>
              <a:rPr lang="en-US" altLang="ko-KR" sz="2400" b="1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f_length</a:t>
            </a:r>
            <a:endParaRPr lang="en-US" altLang="ko-KR" sz="2400" b="1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//  </a:t>
            </a:r>
            <a:r>
              <a:rPr lang="ko-KR" altLang="en-US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두 번째 문자열 길이 비교를 위한 </a:t>
            </a:r>
            <a:r>
              <a:rPr lang="en-US" altLang="ko-KR" sz="2400" b="1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s_length</a:t>
            </a:r>
            <a:endParaRPr lang="en-US" altLang="ko-KR" sz="2400" b="1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//  </a:t>
            </a:r>
            <a:r>
              <a:rPr lang="ko-KR" altLang="en-US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첫 번째 문자열의 크기를 </a:t>
            </a:r>
            <a:r>
              <a:rPr lang="en-US" altLang="ko-KR" sz="2400" b="1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first_size</a:t>
            </a:r>
            <a:r>
              <a:rPr lang="ko-KR" altLang="en-US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대입</a:t>
            </a:r>
            <a:endParaRPr lang="en-US" altLang="ko-KR" sz="2400" b="1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//  </a:t>
            </a:r>
            <a:r>
              <a:rPr lang="ko-KR" altLang="en-US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두 번째 문자열의 크기를 </a:t>
            </a:r>
            <a:r>
              <a:rPr lang="en-US" altLang="ko-KR" sz="2400" b="1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second_size</a:t>
            </a:r>
            <a:r>
              <a:rPr lang="ko-KR" altLang="en-US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대입</a:t>
            </a:r>
            <a:endParaRPr lang="en-US" altLang="ko-KR" sz="2400" b="1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// </a:t>
            </a:r>
            <a:r>
              <a:rPr lang="ko-KR" altLang="en-US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규칙 성립 여부를 알려줄 </a:t>
            </a:r>
            <a:r>
              <a:rPr lang="en-US" altLang="ko-KR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227913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0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문제해결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1180" y="498947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80E06F-EA22-4FC6-A319-C27AC17CFB4E}"/>
              </a:ext>
            </a:extLst>
          </p:cNvPr>
          <p:cNvSpPr txBox="1"/>
          <p:nvPr/>
        </p:nvSpPr>
        <p:spPr>
          <a:xfrm>
            <a:off x="327699" y="1573923"/>
            <a:ext cx="5101420" cy="4573560"/>
          </a:xfrm>
          <a:prstGeom prst="rect">
            <a:avLst/>
          </a:prstGeom>
          <a:noFill/>
          <a:ln>
            <a:solidFill>
              <a:srgbClr val="599499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8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For </a:t>
            </a:r>
            <a:r>
              <a:rPr lang="en-US" altLang="ko-KR" sz="2800" b="1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</a:t>
            </a:r>
            <a:r>
              <a:rPr lang="en-US" altLang="ko-KR" sz="28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= 0 to </a:t>
            </a:r>
            <a:r>
              <a:rPr lang="en-US" altLang="ko-KR" sz="2800" b="1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first_size</a:t>
            </a:r>
            <a:r>
              <a:rPr lang="en-US" altLang="ko-KR" sz="28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do</a:t>
            </a:r>
          </a:p>
          <a:p>
            <a:pPr>
              <a:lnSpc>
                <a:spcPct val="130000"/>
              </a:lnSpc>
            </a:pPr>
            <a:r>
              <a:rPr lang="en-US" altLang="ko-KR" sz="28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For j = 0 to </a:t>
            </a:r>
            <a:r>
              <a:rPr lang="en-US" altLang="ko-KR" sz="2800" b="1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second_size</a:t>
            </a:r>
            <a:r>
              <a:rPr lang="en-US" altLang="ko-KR" sz="28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do</a:t>
            </a:r>
          </a:p>
          <a:p>
            <a:pPr>
              <a:lnSpc>
                <a:spcPct val="130000"/>
              </a:lnSpc>
            </a:pPr>
            <a:r>
              <a:rPr lang="en-US" altLang="ko-KR" sz="28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If first[</a:t>
            </a:r>
            <a:r>
              <a:rPr lang="en-US" altLang="ko-KR" sz="2800" b="1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</a:t>
            </a:r>
            <a:r>
              <a:rPr lang="en-US" altLang="ko-KR" sz="28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 == second[j] then</a:t>
            </a:r>
          </a:p>
          <a:p>
            <a:pPr>
              <a:lnSpc>
                <a:spcPct val="130000"/>
              </a:lnSpc>
            </a:pPr>
            <a:r>
              <a:rPr lang="en-US" altLang="ko-KR" sz="28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</a:t>
            </a:r>
            <a:r>
              <a:rPr lang="en-US" altLang="ko-KR" sz="2800" b="1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s_length</a:t>
            </a:r>
            <a:r>
              <a:rPr lang="en-US" altLang="ko-KR" sz="28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++</a:t>
            </a:r>
          </a:p>
          <a:p>
            <a:pPr>
              <a:lnSpc>
                <a:spcPct val="130000"/>
              </a:lnSpc>
            </a:pPr>
            <a:r>
              <a:rPr lang="en-US" altLang="ko-KR" sz="28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For j = 0 to </a:t>
            </a:r>
            <a:r>
              <a:rPr lang="en-US" altLang="ko-KR" sz="2800" b="1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second_size</a:t>
            </a:r>
            <a:r>
              <a:rPr lang="en-US" altLang="ko-KR" sz="28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do</a:t>
            </a:r>
          </a:p>
          <a:p>
            <a:pPr>
              <a:lnSpc>
                <a:spcPct val="130000"/>
              </a:lnSpc>
            </a:pPr>
            <a:r>
              <a:rPr lang="en-US" altLang="ko-KR" sz="28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If first[</a:t>
            </a:r>
            <a:r>
              <a:rPr lang="en-US" altLang="ko-KR" sz="2800" b="1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</a:t>
            </a:r>
            <a:r>
              <a:rPr lang="en-US" altLang="ko-KR" sz="28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 == second[j] then</a:t>
            </a:r>
          </a:p>
          <a:p>
            <a:pPr>
              <a:lnSpc>
                <a:spcPct val="130000"/>
              </a:lnSpc>
            </a:pPr>
            <a:r>
              <a:rPr lang="en-US" altLang="ko-KR" sz="28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</a:t>
            </a:r>
            <a:r>
              <a:rPr lang="en-US" altLang="ko-KR" sz="2800" b="1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f_length</a:t>
            </a:r>
            <a:r>
              <a:rPr lang="en-US" altLang="ko-KR" sz="28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++</a:t>
            </a:r>
          </a:p>
          <a:p>
            <a:pPr>
              <a:lnSpc>
                <a:spcPct val="130000"/>
              </a:lnSpc>
            </a:pPr>
            <a:r>
              <a:rPr lang="en-US" altLang="ko-KR" sz="28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break</a:t>
            </a:r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0D5C0B-4A7D-46F1-BFC9-BBAC491A5B1C}"/>
              </a:ext>
            </a:extLst>
          </p:cNvPr>
          <p:cNvSpPr txBox="1"/>
          <p:nvPr/>
        </p:nvSpPr>
        <p:spPr>
          <a:xfrm>
            <a:off x="5775496" y="1573923"/>
            <a:ext cx="64165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첫 번째 문자열과 두 번째 문자열을 비교</a:t>
            </a:r>
            <a:endParaRPr lang="en-US" altLang="ko-KR" sz="2400" b="1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//  </a:t>
            </a:r>
            <a:r>
              <a:rPr lang="ko-KR" altLang="en-US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문자가 같다면 </a:t>
            </a:r>
            <a:r>
              <a:rPr lang="en-US" altLang="ko-KR" sz="2400" b="1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s_length</a:t>
            </a:r>
            <a:r>
              <a:rPr lang="ko-KR" altLang="en-US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증가</a:t>
            </a:r>
            <a:endParaRPr lang="en-US" altLang="ko-KR" sz="2400" b="1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//  </a:t>
            </a:r>
            <a:r>
              <a:rPr lang="ko-KR" altLang="en-US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문자가 같다면 </a:t>
            </a:r>
            <a:r>
              <a:rPr lang="en-US" altLang="ko-KR" sz="2400" b="1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f_length</a:t>
            </a:r>
            <a:r>
              <a:rPr lang="ko-KR" altLang="en-US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증가</a:t>
            </a:r>
            <a:endParaRPr lang="en-US" altLang="ko-KR" sz="2400" b="1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//  break</a:t>
            </a:r>
            <a:r>
              <a:rPr lang="ko-KR" altLang="en-US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사용 </a:t>
            </a:r>
            <a:r>
              <a:rPr lang="en-US" altLang="ko-KR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</a:t>
            </a:r>
            <a:r>
              <a:rPr lang="ko-KR" altLang="en-US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첫 번째 문자열이 적어도 </a:t>
            </a:r>
            <a:r>
              <a:rPr lang="en-US" altLang="ko-KR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 사용되었는지 확인</a:t>
            </a:r>
            <a:endParaRPr lang="en-US" altLang="ko-KR" sz="2400" b="1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문제해결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1180" y="498947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E05438-3BC2-4410-829B-DE04C0273FE9}"/>
              </a:ext>
            </a:extLst>
          </p:cNvPr>
          <p:cNvSpPr txBox="1"/>
          <p:nvPr/>
        </p:nvSpPr>
        <p:spPr>
          <a:xfrm>
            <a:off x="762667" y="1512367"/>
            <a:ext cx="2716000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EX) EVL LEVEL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7AB1F0-249B-4C5B-A302-43DF66DF2327}"/>
              </a:ext>
            </a:extLst>
          </p:cNvPr>
          <p:cNvSpPr txBox="1"/>
          <p:nvPr/>
        </p:nvSpPr>
        <p:spPr>
          <a:xfrm>
            <a:off x="2125774" y="2389593"/>
            <a:ext cx="7724551" cy="1701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EVL         LEVEL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095A4BF-AABA-4672-A6CA-810DE70239D9}"/>
              </a:ext>
            </a:extLst>
          </p:cNvPr>
          <p:cNvCxnSpPr/>
          <p:nvPr/>
        </p:nvCxnSpPr>
        <p:spPr>
          <a:xfrm>
            <a:off x="2186274" y="3955774"/>
            <a:ext cx="62616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6796094-A7BB-47DF-BBD4-430A9904F6A8}"/>
              </a:ext>
            </a:extLst>
          </p:cNvPr>
          <p:cNvCxnSpPr/>
          <p:nvPr/>
        </p:nvCxnSpPr>
        <p:spPr>
          <a:xfrm>
            <a:off x="2774704" y="3955774"/>
            <a:ext cx="62616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DDCA308-12BF-4664-A20F-9AFBB8AA053C}"/>
              </a:ext>
            </a:extLst>
          </p:cNvPr>
          <p:cNvCxnSpPr/>
          <p:nvPr/>
        </p:nvCxnSpPr>
        <p:spPr>
          <a:xfrm>
            <a:off x="3378341" y="3955774"/>
            <a:ext cx="62616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F6123F3-F796-4479-A68B-B7898CF79881}"/>
              </a:ext>
            </a:extLst>
          </p:cNvPr>
          <p:cNvCxnSpPr/>
          <p:nvPr/>
        </p:nvCxnSpPr>
        <p:spPr>
          <a:xfrm>
            <a:off x="6922925" y="3966272"/>
            <a:ext cx="62616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9FE01A5-AA0F-48FC-B564-9A681183B2D7}"/>
              </a:ext>
            </a:extLst>
          </p:cNvPr>
          <p:cNvCxnSpPr/>
          <p:nvPr/>
        </p:nvCxnSpPr>
        <p:spPr>
          <a:xfrm>
            <a:off x="7436633" y="3966495"/>
            <a:ext cx="62616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242B886-30D2-4CC3-B7E7-C7CBD01E30D7}"/>
              </a:ext>
            </a:extLst>
          </p:cNvPr>
          <p:cNvCxnSpPr/>
          <p:nvPr/>
        </p:nvCxnSpPr>
        <p:spPr>
          <a:xfrm>
            <a:off x="8033205" y="3966272"/>
            <a:ext cx="62616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CCD166D-5ED0-4C86-AB5F-8D46EDE0F765}"/>
              </a:ext>
            </a:extLst>
          </p:cNvPr>
          <p:cNvCxnSpPr/>
          <p:nvPr/>
        </p:nvCxnSpPr>
        <p:spPr>
          <a:xfrm>
            <a:off x="8618162" y="3966272"/>
            <a:ext cx="62616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1DB867-9C73-4467-ACD2-66F81BD90ACC}"/>
              </a:ext>
            </a:extLst>
          </p:cNvPr>
          <p:cNvCxnSpPr/>
          <p:nvPr/>
        </p:nvCxnSpPr>
        <p:spPr>
          <a:xfrm>
            <a:off x="9131869" y="3966272"/>
            <a:ext cx="62616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DD31FBC-D3D7-484B-BA4C-AF342B5800FE}"/>
              </a:ext>
            </a:extLst>
          </p:cNvPr>
          <p:cNvSpPr txBox="1"/>
          <p:nvPr/>
        </p:nvSpPr>
        <p:spPr>
          <a:xfrm>
            <a:off x="2120667" y="4478001"/>
            <a:ext cx="2045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s_length</a:t>
            </a: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=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EC601D-25DA-4DBB-94AE-1B9B9C96B8C9}"/>
              </a:ext>
            </a:extLst>
          </p:cNvPr>
          <p:cNvSpPr txBox="1"/>
          <p:nvPr/>
        </p:nvSpPr>
        <p:spPr>
          <a:xfrm>
            <a:off x="4096844" y="4493332"/>
            <a:ext cx="402674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AC27A1-2AA7-491D-BE4F-EA968DB8D861}"/>
              </a:ext>
            </a:extLst>
          </p:cNvPr>
          <p:cNvSpPr txBox="1"/>
          <p:nvPr/>
        </p:nvSpPr>
        <p:spPr>
          <a:xfrm>
            <a:off x="4079647" y="4493332"/>
            <a:ext cx="402674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528170-C8D5-4A31-AB2F-AFF745119002}"/>
              </a:ext>
            </a:extLst>
          </p:cNvPr>
          <p:cNvSpPr txBox="1"/>
          <p:nvPr/>
        </p:nvSpPr>
        <p:spPr>
          <a:xfrm>
            <a:off x="4071174" y="4487940"/>
            <a:ext cx="402674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43D659-4B77-4753-B63C-8D719BEB4BA4}"/>
              </a:ext>
            </a:extLst>
          </p:cNvPr>
          <p:cNvSpPr txBox="1"/>
          <p:nvPr/>
        </p:nvSpPr>
        <p:spPr>
          <a:xfrm>
            <a:off x="4085338" y="4487940"/>
            <a:ext cx="402674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EAD247-3531-4973-8016-498FD0B297CE}"/>
              </a:ext>
            </a:extLst>
          </p:cNvPr>
          <p:cNvSpPr txBox="1"/>
          <p:nvPr/>
        </p:nvSpPr>
        <p:spPr>
          <a:xfrm>
            <a:off x="4082555" y="4495761"/>
            <a:ext cx="402674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318E5A-1C72-4EA4-A2EF-43CB1647CA3B}"/>
              </a:ext>
            </a:extLst>
          </p:cNvPr>
          <p:cNvSpPr/>
          <p:nvPr/>
        </p:nvSpPr>
        <p:spPr>
          <a:xfrm>
            <a:off x="4085463" y="4648689"/>
            <a:ext cx="4026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endParaRPr lang="ko-KR" altLang="en-US" sz="3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6C355D-AEEA-4210-BE9C-27F229D29A79}"/>
              </a:ext>
            </a:extLst>
          </p:cNvPr>
          <p:cNvSpPr txBox="1"/>
          <p:nvPr/>
        </p:nvSpPr>
        <p:spPr>
          <a:xfrm>
            <a:off x="2120667" y="5280864"/>
            <a:ext cx="2045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f_length</a:t>
            </a: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=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B35F24-C5F9-403E-AE5A-1C64D3FA02A6}"/>
              </a:ext>
            </a:extLst>
          </p:cNvPr>
          <p:cNvSpPr txBox="1"/>
          <p:nvPr/>
        </p:nvSpPr>
        <p:spPr>
          <a:xfrm>
            <a:off x="4079647" y="5290803"/>
            <a:ext cx="402674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7D29CC-30BA-4F0F-880B-DDEF1EAC4D86}"/>
              </a:ext>
            </a:extLst>
          </p:cNvPr>
          <p:cNvSpPr/>
          <p:nvPr/>
        </p:nvSpPr>
        <p:spPr>
          <a:xfrm>
            <a:off x="5883244" y="746003"/>
            <a:ext cx="6096000" cy="1532727"/>
          </a:xfrm>
          <a:prstGeom prst="rect">
            <a:avLst/>
          </a:prstGeom>
          <a:ln>
            <a:solidFill>
              <a:srgbClr val="599499"/>
            </a:solidFill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6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If first[</a:t>
            </a:r>
            <a:r>
              <a:rPr lang="en-US" altLang="ko-KR" sz="3600" b="1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</a:t>
            </a:r>
            <a:r>
              <a:rPr lang="en-US" altLang="ko-KR" sz="36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 == second[j] then</a:t>
            </a:r>
          </a:p>
          <a:p>
            <a:pPr>
              <a:lnSpc>
                <a:spcPct val="130000"/>
              </a:lnSpc>
            </a:pPr>
            <a:r>
              <a:rPr lang="en-US" altLang="ko-KR" sz="36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</a:t>
            </a:r>
            <a:r>
              <a:rPr lang="en-US" altLang="ko-KR" sz="3600" b="1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s_length</a:t>
            </a:r>
            <a:r>
              <a:rPr lang="en-US" altLang="ko-KR" sz="36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8358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/>
      <p:bldP spid="36" grpId="1"/>
      <p:bldP spid="37" grpId="0"/>
      <p:bldP spid="37" grpId="1"/>
      <p:bldP spid="38" grpId="0"/>
      <p:bldP spid="40" grpId="0"/>
      <p:bldP spid="40" grpId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문제해결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1180" y="498947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E05438-3BC2-4410-829B-DE04C0273FE9}"/>
              </a:ext>
            </a:extLst>
          </p:cNvPr>
          <p:cNvSpPr txBox="1"/>
          <p:nvPr/>
        </p:nvSpPr>
        <p:spPr>
          <a:xfrm>
            <a:off x="762667" y="1512367"/>
            <a:ext cx="2716000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EX) EVL LEVEL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7AB1F0-249B-4C5B-A302-43DF66DF2327}"/>
              </a:ext>
            </a:extLst>
          </p:cNvPr>
          <p:cNvSpPr txBox="1"/>
          <p:nvPr/>
        </p:nvSpPr>
        <p:spPr>
          <a:xfrm>
            <a:off x="2125774" y="2389593"/>
            <a:ext cx="7724551" cy="1701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EVL         LEVEL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D31FBC-D3D7-484B-BA4C-AF342B5800FE}"/>
              </a:ext>
            </a:extLst>
          </p:cNvPr>
          <p:cNvSpPr txBox="1"/>
          <p:nvPr/>
        </p:nvSpPr>
        <p:spPr>
          <a:xfrm>
            <a:off x="2120667" y="4478001"/>
            <a:ext cx="2045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s_length</a:t>
            </a: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=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43D659-4B77-4753-B63C-8D719BEB4BA4}"/>
              </a:ext>
            </a:extLst>
          </p:cNvPr>
          <p:cNvSpPr txBox="1"/>
          <p:nvPr/>
        </p:nvSpPr>
        <p:spPr>
          <a:xfrm>
            <a:off x="4079647" y="4487940"/>
            <a:ext cx="402674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6C355D-AEEA-4210-BE9C-27F229D29A79}"/>
              </a:ext>
            </a:extLst>
          </p:cNvPr>
          <p:cNvSpPr txBox="1"/>
          <p:nvPr/>
        </p:nvSpPr>
        <p:spPr>
          <a:xfrm>
            <a:off x="2120667" y="5280864"/>
            <a:ext cx="2045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f_length</a:t>
            </a: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=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B35F24-C5F9-403E-AE5A-1C64D3FA02A6}"/>
              </a:ext>
            </a:extLst>
          </p:cNvPr>
          <p:cNvSpPr txBox="1"/>
          <p:nvPr/>
        </p:nvSpPr>
        <p:spPr>
          <a:xfrm>
            <a:off x="4079647" y="5290803"/>
            <a:ext cx="402674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10D5F48-E239-436B-B3FC-CB99E321B79D}"/>
              </a:ext>
            </a:extLst>
          </p:cNvPr>
          <p:cNvSpPr txBox="1"/>
          <p:nvPr/>
        </p:nvSpPr>
        <p:spPr>
          <a:xfrm>
            <a:off x="4079647" y="5290803"/>
            <a:ext cx="402674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B0BA66-1566-4A8D-8950-8177F9CAEEF6}"/>
              </a:ext>
            </a:extLst>
          </p:cNvPr>
          <p:cNvSpPr txBox="1"/>
          <p:nvPr/>
        </p:nvSpPr>
        <p:spPr>
          <a:xfrm>
            <a:off x="4079647" y="5299901"/>
            <a:ext cx="402674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D48B271-8C0E-4B63-A043-A0A8783AD87F}"/>
              </a:ext>
            </a:extLst>
          </p:cNvPr>
          <p:cNvSpPr txBox="1"/>
          <p:nvPr/>
        </p:nvSpPr>
        <p:spPr>
          <a:xfrm>
            <a:off x="4079647" y="5299901"/>
            <a:ext cx="402674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A879F79-791B-4D40-982B-888D0BCC028E}"/>
              </a:ext>
            </a:extLst>
          </p:cNvPr>
          <p:cNvCxnSpPr/>
          <p:nvPr/>
        </p:nvCxnSpPr>
        <p:spPr>
          <a:xfrm>
            <a:off x="2186274" y="3964740"/>
            <a:ext cx="626165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39BE2B7-A3FD-4EC7-9C00-8A4A9618F882}"/>
              </a:ext>
            </a:extLst>
          </p:cNvPr>
          <p:cNvCxnSpPr/>
          <p:nvPr/>
        </p:nvCxnSpPr>
        <p:spPr>
          <a:xfrm>
            <a:off x="2774704" y="3964740"/>
            <a:ext cx="626165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FF53039-64B2-4F04-8C7B-2769C9733C69}"/>
              </a:ext>
            </a:extLst>
          </p:cNvPr>
          <p:cNvCxnSpPr/>
          <p:nvPr/>
        </p:nvCxnSpPr>
        <p:spPr>
          <a:xfrm>
            <a:off x="3378341" y="3964740"/>
            <a:ext cx="626165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BBC015B-4677-4C17-8E86-20D6D1775B05}"/>
              </a:ext>
            </a:extLst>
          </p:cNvPr>
          <p:cNvCxnSpPr/>
          <p:nvPr/>
        </p:nvCxnSpPr>
        <p:spPr>
          <a:xfrm>
            <a:off x="6922925" y="3975759"/>
            <a:ext cx="626165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B7E8E4E-9BED-4455-B2D0-E4E3C96F3E81}"/>
              </a:ext>
            </a:extLst>
          </p:cNvPr>
          <p:cNvCxnSpPr/>
          <p:nvPr/>
        </p:nvCxnSpPr>
        <p:spPr>
          <a:xfrm>
            <a:off x="7436633" y="3975982"/>
            <a:ext cx="626165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A3C0BE8-79C0-4C9A-8FC1-C43B8FA86F03}"/>
              </a:ext>
            </a:extLst>
          </p:cNvPr>
          <p:cNvCxnSpPr/>
          <p:nvPr/>
        </p:nvCxnSpPr>
        <p:spPr>
          <a:xfrm>
            <a:off x="8033205" y="3975759"/>
            <a:ext cx="626165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26AC38F-2E56-41D2-A42C-118B1A9EBFD1}"/>
              </a:ext>
            </a:extLst>
          </p:cNvPr>
          <p:cNvSpPr/>
          <p:nvPr/>
        </p:nvSpPr>
        <p:spPr>
          <a:xfrm>
            <a:off x="6633883" y="541203"/>
            <a:ext cx="5076937" cy="2012859"/>
          </a:xfrm>
          <a:prstGeom prst="rect">
            <a:avLst/>
          </a:prstGeom>
          <a:ln>
            <a:solidFill>
              <a:srgbClr val="599499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If first[</a:t>
            </a:r>
            <a:r>
              <a:rPr lang="en-US" altLang="ko-KR" sz="3200" b="1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</a:t>
            </a: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 == second[j] then</a:t>
            </a:r>
          </a:p>
          <a:p>
            <a:pPr>
              <a:lnSpc>
                <a:spcPct val="130000"/>
              </a:lnSpc>
            </a:pP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</a:t>
            </a:r>
            <a:r>
              <a:rPr lang="en-US" altLang="ko-KR" sz="3200" b="1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f_length</a:t>
            </a: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++</a:t>
            </a:r>
          </a:p>
          <a:p>
            <a:pPr>
              <a:lnSpc>
                <a:spcPct val="130000"/>
              </a:lnSpc>
            </a:pP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break</a:t>
            </a:r>
            <a:endParaRPr lang="ko-KR" altLang="en-US" sz="3200" dirty="0"/>
          </a:p>
        </p:txBody>
      </p:sp>
      <p:sp>
        <p:nvSpPr>
          <p:cNvPr id="10" name="왼쪽 대괄호 9">
            <a:extLst>
              <a:ext uri="{FF2B5EF4-FFF2-40B4-BE49-F238E27FC236}">
                <a16:creationId xmlns:a16="http://schemas.microsoft.com/office/drawing/2014/main" id="{31500AAD-CA7D-4656-BD76-B2673FD0A91C}"/>
              </a:ext>
            </a:extLst>
          </p:cNvPr>
          <p:cNvSpPr/>
          <p:nvPr/>
        </p:nvSpPr>
        <p:spPr>
          <a:xfrm rot="5400000">
            <a:off x="4931195" y="208198"/>
            <a:ext cx="356849" cy="5280190"/>
          </a:xfrm>
          <a:prstGeom prst="leftBracket">
            <a:avLst>
              <a:gd name="adj" fmla="val 55048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DDE743-D9A9-4488-A522-46114992C56D}"/>
              </a:ext>
            </a:extLst>
          </p:cNvPr>
          <p:cNvSpPr txBox="1"/>
          <p:nvPr/>
        </p:nvSpPr>
        <p:spPr>
          <a:xfrm>
            <a:off x="4881144" y="1880288"/>
            <a:ext cx="11069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/>
              <a:t>=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48469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8" grpId="0"/>
      <p:bldP spid="59" grpId="0"/>
      <p:bldP spid="59" grpId="1"/>
      <p:bldP spid="60" grpId="0"/>
      <p:bldP spid="60" grpId="1"/>
      <p:bldP spid="61" grpId="0"/>
      <p:bldP spid="10" grpId="0" animBg="1"/>
      <p:bldP spid="10" grpId="1" animBg="1"/>
      <p:bldP spid="11" grpId="0"/>
      <p:bldP spid="1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문제해결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1180" y="498947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E05438-3BC2-4410-829B-DE04C0273FE9}"/>
              </a:ext>
            </a:extLst>
          </p:cNvPr>
          <p:cNvSpPr txBox="1"/>
          <p:nvPr/>
        </p:nvSpPr>
        <p:spPr>
          <a:xfrm>
            <a:off x="762667" y="1512367"/>
            <a:ext cx="2592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EX) EVL EVEV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7AB1F0-249B-4C5B-A302-43DF66DF2327}"/>
              </a:ext>
            </a:extLst>
          </p:cNvPr>
          <p:cNvSpPr txBox="1"/>
          <p:nvPr/>
        </p:nvSpPr>
        <p:spPr>
          <a:xfrm>
            <a:off x="2125774" y="2389593"/>
            <a:ext cx="7384394" cy="1701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EVL         EVEV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095A4BF-AABA-4672-A6CA-810DE70239D9}"/>
              </a:ext>
            </a:extLst>
          </p:cNvPr>
          <p:cNvCxnSpPr/>
          <p:nvPr/>
        </p:nvCxnSpPr>
        <p:spPr>
          <a:xfrm>
            <a:off x="2186274" y="3955774"/>
            <a:ext cx="62616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6796094-A7BB-47DF-BBD4-430A9904F6A8}"/>
              </a:ext>
            </a:extLst>
          </p:cNvPr>
          <p:cNvCxnSpPr/>
          <p:nvPr/>
        </p:nvCxnSpPr>
        <p:spPr>
          <a:xfrm>
            <a:off x="2774704" y="3955774"/>
            <a:ext cx="62616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DDCA308-12BF-4664-A20F-9AFBB8AA053C}"/>
              </a:ext>
            </a:extLst>
          </p:cNvPr>
          <p:cNvCxnSpPr/>
          <p:nvPr/>
        </p:nvCxnSpPr>
        <p:spPr>
          <a:xfrm>
            <a:off x="3378341" y="3955774"/>
            <a:ext cx="62616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F6123F3-F796-4479-A68B-B7898CF79881}"/>
              </a:ext>
            </a:extLst>
          </p:cNvPr>
          <p:cNvCxnSpPr/>
          <p:nvPr/>
        </p:nvCxnSpPr>
        <p:spPr>
          <a:xfrm>
            <a:off x="6922925" y="3966272"/>
            <a:ext cx="62616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9FE01A5-AA0F-48FC-B564-9A681183B2D7}"/>
              </a:ext>
            </a:extLst>
          </p:cNvPr>
          <p:cNvCxnSpPr/>
          <p:nvPr/>
        </p:nvCxnSpPr>
        <p:spPr>
          <a:xfrm>
            <a:off x="7486328" y="3966495"/>
            <a:ext cx="62616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242B886-30D2-4CC3-B7E7-C7CBD01E30D7}"/>
              </a:ext>
            </a:extLst>
          </p:cNvPr>
          <p:cNvCxnSpPr/>
          <p:nvPr/>
        </p:nvCxnSpPr>
        <p:spPr>
          <a:xfrm>
            <a:off x="8112717" y="3966272"/>
            <a:ext cx="62616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CCD166D-5ED0-4C86-AB5F-8D46EDE0F765}"/>
              </a:ext>
            </a:extLst>
          </p:cNvPr>
          <p:cNvCxnSpPr/>
          <p:nvPr/>
        </p:nvCxnSpPr>
        <p:spPr>
          <a:xfrm>
            <a:off x="8737438" y="3966272"/>
            <a:ext cx="62616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DD31FBC-D3D7-484B-BA4C-AF342B5800FE}"/>
              </a:ext>
            </a:extLst>
          </p:cNvPr>
          <p:cNvSpPr txBox="1"/>
          <p:nvPr/>
        </p:nvSpPr>
        <p:spPr>
          <a:xfrm>
            <a:off x="2120667" y="4478001"/>
            <a:ext cx="2045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s_length</a:t>
            </a: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=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EC601D-25DA-4DBB-94AE-1B9B9C96B8C9}"/>
              </a:ext>
            </a:extLst>
          </p:cNvPr>
          <p:cNvSpPr txBox="1"/>
          <p:nvPr/>
        </p:nvSpPr>
        <p:spPr>
          <a:xfrm>
            <a:off x="4096844" y="4493332"/>
            <a:ext cx="402674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AC27A1-2AA7-491D-BE4F-EA968DB8D861}"/>
              </a:ext>
            </a:extLst>
          </p:cNvPr>
          <p:cNvSpPr txBox="1"/>
          <p:nvPr/>
        </p:nvSpPr>
        <p:spPr>
          <a:xfrm>
            <a:off x="4079647" y="4493332"/>
            <a:ext cx="402674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EAD247-3531-4973-8016-498FD0B297CE}"/>
              </a:ext>
            </a:extLst>
          </p:cNvPr>
          <p:cNvSpPr txBox="1"/>
          <p:nvPr/>
        </p:nvSpPr>
        <p:spPr>
          <a:xfrm>
            <a:off x="4096844" y="4498151"/>
            <a:ext cx="402674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318E5A-1C72-4EA4-A2EF-43CB1647CA3B}"/>
              </a:ext>
            </a:extLst>
          </p:cNvPr>
          <p:cNvSpPr/>
          <p:nvPr/>
        </p:nvSpPr>
        <p:spPr>
          <a:xfrm>
            <a:off x="4092357" y="4654338"/>
            <a:ext cx="4026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endParaRPr lang="ko-KR" altLang="en-US" sz="3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6C355D-AEEA-4210-BE9C-27F229D29A79}"/>
              </a:ext>
            </a:extLst>
          </p:cNvPr>
          <p:cNvSpPr txBox="1"/>
          <p:nvPr/>
        </p:nvSpPr>
        <p:spPr>
          <a:xfrm>
            <a:off x="2120667" y="5280864"/>
            <a:ext cx="2045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f_length</a:t>
            </a: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=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B35F24-C5F9-403E-AE5A-1C64D3FA02A6}"/>
              </a:ext>
            </a:extLst>
          </p:cNvPr>
          <p:cNvSpPr txBox="1"/>
          <p:nvPr/>
        </p:nvSpPr>
        <p:spPr>
          <a:xfrm>
            <a:off x="4079647" y="5290803"/>
            <a:ext cx="402674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6C71C2-0F45-4DC0-90D6-71203D667696}"/>
              </a:ext>
            </a:extLst>
          </p:cNvPr>
          <p:cNvSpPr/>
          <p:nvPr/>
        </p:nvSpPr>
        <p:spPr>
          <a:xfrm>
            <a:off x="4096844" y="4646808"/>
            <a:ext cx="4026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-150" dirty="0">
                <a:solidFill>
                  <a:srgbClr val="8DBABD"/>
                </a:solidFill>
                <a:ea typeface="나눔스퀘어 ExtraBold" panose="020B0600000101010101" pitchFamily="50" charset="-127"/>
              </a:rPr>
              <a:t>4</a:t>
            </a:r>
            <a:endParaRPr lang="ko-KR" altLang="en-US" sz="3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9D10B1-193B-4739-AB33-9069AC4D8284}"/>
              </a:ext>
            </a:extLst>
          </p:cNvPr>
          <p:cNvSpPr/>
          <p:nvPr/>
        </p:nvSpPr>
        <p:spPr>
          <a:xfrm>
            <a:off x="5883244" y="746003"/>
            <a:ext cx="6096000" cy="1532727"/>
          </a:xfrm>
          <a:prstGeom prst="rect">
            <a:avLst/>
          </a:prstGeom>
          <a:ln>
            <a:solidFill>
              <a:srgbClr val="599499"/>
            </a:solidFill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6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If first[</a:t>
            </a:r>
            <a:r>
              <a:rPr lang="en-US" altLang="ko-KR" sz="3600" b="1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</a:t>
            </a:r>
            <a:r>
              <a:rPr lang="en-US" altLang="ko-KR" sz="36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 == second[j] then</a:t>
            </a:r>
          </a:p>
          <a:p>
            <a:pPr>
              <a:lnSpc>
                <a:spcPct val="130000"/>
              </a:lnSpc>
            </a:pPr>
            <a:r>
              <a:rPr lang="en-US" altLang="ko-KR" sz="36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</a:t>
            </a:r>
            <a:r>
              <a:rPr lang="en-US" altLang="ko-KR" sz="3600" b="1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s_length</a:t>
            </a:r>
            <a:r>
              <a:rPr lang="en-US" altLang="ko-KR" sz="36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410951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/>
      <p:bldP spid="36" grpId="1"/>
      <p:bldP spid="40" grpId="0"/>
      <p:bldP spid="40" grpId="1"/>
      <p:bldP spid="5" grpId="0"/>
      <p:bldP spid="2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문제해결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1180" y="498947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E05438-3BC2-4410-829B-DE04C0273FE9}"/>
              </a:ext>
            </a:extLst>
          </p:cNvPr>
          <p:cNvSpPr txBox="1"/>
          <p:nvPr/>
        </p:nvSpPr>
        <p:spPr>
          <a:xfrm>
            <a:off x="762667" y="1512367"/>
            <a:ext cx="2592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EX) EVL EVEV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7AB1F0-249B-4C5B-A302-43DF66DF2327}"/>
              </a:ext>
            </a:extLst>
          </p:cNvPr>
          <p:cNvSpPr txBox="1"/>
          <p:nvPr/>
        </p:nvSpPr>
        <p:spPr>
          <a:xfrm>
            <a:off x="2125774" y="2389593"/>
            <a:ext cx="7384394" cy="1701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EVL         EVEV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D31FBC-D3D7-484B-BA4C-AF342B5800FE}"/>
              </a:ext>
            </a:extLst>
          </p:cNvPr>
          <p:cNvSpPr txBox="1"/>
          <p:nvPr/>
        </p:nvSpPr>
        <p:spPr>
          <a:xfrm>
            <a:off x="2120667" y="4478001"/>
            <a:ext cx="2045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s_length</a:t>
            </a: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=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43D659-4B77-4753-B63C-8D719BEB4BA4}"/>
              </a:ext>
            </a:extLst>
          </p:cNvPr>
          <p:cNvSpPr txBox="1"/>
          <p:nvPr/>
        </p:nvSpPr>
        <p:spPr>
          <a:xfrm>
            <a:off x="4079647" y="4487940"/>
            <a:ext cx="402674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6C355D-AEEA-4210-BE9C-27F229D29A79}"/>
              </a:ext>
            </a:extLst>
          </p:cNvPr>
          <p:cNvSpPr txBox="1"/>
          <p:nvPr/>
        </p:nvSpPr>
        <p:spPr>
          <a:xfrm>
            <a:off x="2120667" y="5280864"/>
            <a:ext cx="2045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f_length</a:t>
            </a: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=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B35F24-C5F9-403E-AE5A-1C64D3FA02A6}"/>
              </a:ext>
            </a:extLst>
          </p:cNvPr>
          <p:cNvSpPr txBox="1"/>
          <p:nvPr/>
        </p:nvSpPr>
        <p:spPr>
          <a:xfrm>
            <a:off x="4079647" y="5290803"/>
            <a:ext cx="402674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10D5F48-E239-436B-B3FC-CB99E321B79D}"/>
              </a:ext>
            </a:extLst>
          </p:cNvPr>
          <p:cNvSpPr txBox="1"/>
          <p:nvPr/>
        </p:nvSpPr>
        <p:spPr>
          <a:xfrm>
            <a:off x="4079647" y="5290803"/>
            <a:ext cx="402674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B0BA66-1566-4A8D-8950-8177F9CAEEF6}"/>
              </a:ext>
            </a:extLst>
          </p:cNvPr>
          <p:cNvSpPr txBox="1"/>
          <p:nvPr/>
        </p:nvSpPr>
        <p:spPr>
          <a:xfrm>
            <a:off x="4079647" y="5299901"/>
            <a:ext cx="402674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A879F79-791B-4D40-982B-888D0BCC028E}"/>
              </a:ext>
            </a:extLst>
          </p:cNvPr>
          <p:cNvCxnSpPr/>
          <p:nvPr/>
        </p:nvCxnSpPr>
        <p:spPr>
          <a:xfrm>
            <a:off x="2186274" y="3964740"/>
            <a:ext cx="626165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39BE2B7-A3FD-4EC7-9C00-8A4A9618F882}"/>
              </a:ext>
            </a:extLst>
          </p:cNvPr>
          <p:cNvCxnSpPr/>
          <p:nvPr/>
        </p:nvCxnSpPr>
        <p:spPr>
          <a:xfrm>
            <a:off x="2774704" y="3964740"/>
            <a:ext cx="626165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FF53039-64B2-4F04-8C7B-2769C9733C69}"/>
              </a:ext>
            </a:extLst>
          </p:cNvPr>
          <p:cNvCxnSpPr/>
          <p:nvPr/>
        </p:nvCxnSpPr>
        <p:spPr>
          <a:xfrm>
            <a:off x="3378341" y="3964740"/>
            <a:ext cx="626165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BBC015B-4677-4C17-8E86-20D6D1775B05}"/>
              </a:ext>
            </a:extLst>
          </p:cNvPr>
          <p:cNvCxnSpPr/>
          <p:nvPr/>
        </p:nvCxnSpPr>
        <p:spPr>
          <a:xfrm>
            <a:off x="6922925" y="3975759"/>
            <a:ext cx="626165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B7E8E4E-9BED-4455-B2D0-E4E3C96F3E81}"/>
              </a:ext>
            </a:extLst>
          </p:cNvPr>
          <p:cNvCxnSpPr/>
          <p:nvPr/>
        </p:nvCxnSpPr>
        <p:spPr>
          <a:xfrm>
            <a:off x="7526084" y="3975982"/>
            <a:ext cx="626165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A3C0BE8-79C0-4C9A-8FC1-C43B8FA86F03}"/>
              </a:ext>
            </a:extLst>
          </p:cNvPr>
          <p:cNvCxnSpPr/>
          <p:nvPr/>
        </p:nvCxnSpPr>
        <p:spPr>
          <a:xfrm>
            <a:off x="8122656" y="3975759"/>
            <a:ext cx="626165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AE7BE2F-D662-4255-B31A-1CDFF76F135A}"/>
              </a:ext>
            </a:extLst>
          </p:cNvPr>
          <p:cNvCxnSpPr/>
          <p:nvPr/>
        </p:nvCxnSpPr>
        <p:spPr>
          <a:xfrm>
            <a:off x="8738879" y="3975759"/>
            <a:ext cx="626165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B4FF840-E6C4-4EE6-BBC3-DA89997F4BA5}"/>
              </a:ext>
            </a:extLst>
          </p:cNvPr>
          <p:cNvSpPr/>
          <p:nvPr/>
        </p:nvSpPr>
        <p:spPr>
          <a:xfrm>
            <a:off x="6633883" y="541203"/>
            <a:ext cx="5076937" cy="2012859"/>
          </a:xfrm>
          <a:prstGeom prst="rect">
            <a:avLst/>
          </a:prstGeom>
          <a:ln>
            <a:solidFill>
              <a:srgbClr val="599499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If first[</a:t>
            </a:r>
            <a:r>
              <a:rPr lang="en-US" altLang="ko-KR" sz="3200" b="1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</a:t>
            </a: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 == second[j] then</a:t>
            </a:r>
          </a:p>
          <a:p>
            <a:pPr>
              <a:lnSpc>
                <a:spcPct val="130000"/>
              </a:lnSpc>
            </a:pP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</a:t>
            </a:r>
            <a:r>
              <a:rPr lang="en-US" altLang="ko-KR" sz="3200" b="1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f_length</a:t>
            </a: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++</a:t>
            </a:r>
          </a:p>
          <a:p>
            <a:pPr>
              <a:lnSpc>
                <a:spcPct val="130000"/>
              </a:lnSpc>
            </a:pP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break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3103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59" grpId="1"/>
      <p:bldP spid="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문제해결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1180" y="498947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9A96D8-31B5-43E8-8B5F-C471A37EC51C}"/>
                  </a:ext>
                </a:extLst>
              </p:cNvPr>
              <p:cNvSpPr txBox="1"/>
              <p:nvPr/>
            </p:nvSpPr>
            <p:spPr>
              <a:xfrm>
                <a:off x="481180" y="1347423"/>
                <a:ext cx="5614820" cy="5133713"/>
              </a:xfrm>
              <a:prstGeom prst="rect">
                <a:avLst/>
              </a:prstGeom>
              <a:noFill/>
              <a:ln>
                <a:solidFill>
                  <a:srgbClr val="599499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    If </a:t>
                </a:r>
                <a:r>
                  <a:rPr lang="en-US" altLang="ko-KR" sz="2800" b="1" spc="-150" dirty="0" err="1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s_length</a:t>
                </a:r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== </a:t>
                </a:r>
                <a:r>
                  <a:rPr lang="en-US" altLang="ko-KR" sz="2800" b="1" spc="-150" dirty="0" err="1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second_size</a:t>
                </a:r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&amp;&amp;        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       </a:t>
                </a:r>
                <a:r>
                  <a:rPr lang="en-US" altLang="ko-KR" sz="2800" b="1" spc="-150" dirty="0" err="1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f_length</a:t>
                </a:r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== </a:t>
                </a:r>
                <a:r>
                  <a:rPr lang="en-US" altLang="ko-KR" sz="2800" b="1" spc="-150" dirty="0" err="1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first_size</a:t>
                </a:r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then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      answer </a:t>
                </a:r>
                <a14:m>
                  <m:oMath xmlns:m="http://schemas.openxmlformats.org/officeDocument/2006/math">
                    <m:r>
                      <a:rPr lang="en-US" altLang="ko-KR" sz="2800" b="1" i="1" spc="-150">
                        <a:solidFill>
                          <a:srgbClr val="8DBAB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1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    else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      answer </a:t>
                </a:r>
                <a14:m>
                  <m:oMath xmlns:m="http://schemas.openxmlformats.org/officeDocument/2006/math">
                    <m:r>
                      <a:rPr lang="en-US" altLang="ko-KR" sz="2800" b="1" i="1" spc="-150">
                        <a:solidFill>
                          <a:srgbClr val="8DBAB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0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  If answer == 1 then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    Output “YES”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  Else 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2800" b="1" spc="-150" dirty="0">
                    <a:solidFill>
                      <a:srgbClr val="8DBABD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    Output “No”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9A96D8-31B5-43E8-8B5F-C471A37EC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80" y="1347423"/>
                <a:ext cx="5614820" cy="5133713"/>
              </a:xfrm>
              <a:prstGeom prst="rect">
                <a:avLst/>
              </a:prstGeom>
              <a:blipFill>
                <a:blip r:embed="rId2"/>
                <a:stretch>
                  <a:fillRect r="-13218" b="-1066"/>
                </a:stretch>
              </a:blipFill>
              <a:ln>
                <a:solidFill>
                  <a:srgbClr val="599499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62D9E55-90EC-4DCE-B969-21B3E84A14E6}"/>
              </a:ext>
            </a:extLst>
          </p:cNvPr>
          <p:cNvSpPr txBox="1"/>
          <p:nvPr/>
        </p:nvSpPr>
        <p:spPr>
          <a:xfrm>
            <a:off x="6332087" y="1347423"/>
            <a:ext cx="58599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//  </a:t>
            </a:r>
            <a:r>
              <a:rPr lang="en-US" altLang="ko-KR" sz="2400" b="1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s_length</a:t>
            </a:r>
            <a:r>
              <a:rPr lang="ko-KR" altLang="en-US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두 번째 문자열의 크기</a:t>
            </a:r>
            <a:r>
              <a:rPr lang="en-US" altLang="ko-KR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en-US" altLang="ko-KR" sz="2400" b="1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f_length</a:t>
            </a:r>
            <a:r>
              <a:rPr lang="ko-KR" altLang="en-US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첫 번째 문자열의 크기가 같다면</a:t>
            </a:r>
            <a:endParaRPr lang="en-US" altLang="ko-KR" sz="2400" b="1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answer</a:t>
            </a:r>
            <a:r>
              <a:rPr lang="ko-KR" altLang="en-US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</a:t>
            </a:r>
            <a:r>
              <a:rPr lang="en-US" altLang="ko-KR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대입</a:t>
            </a:r>
            <a:r>
              <a:rPr lang="en-US" altLang="ko-KR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아니면 </a:t>
            </a:r>
            <a:r>
              <a:rPr lang="en-US" altLang="ko-KR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r>
              <a:rPr lang="ko-KR" altLang="en-US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대입</a:t>
            </a:r>
            <a:endParaRPr lang="en-US" altLang="ko-KR" sz="2400" b="1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//  answer</a:t>
            </a:r>
            <a:r>
              <a:rPr lang="ko-KR" altLang="en-US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</a:t>
            </a:r>
            <a:r>
              <a:rPr lang="en-US" altLang="ko-KR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이면 </a:t>
            </a:r>
            <a:r>
              <a:rPr lang="en-US" altLang="ko-KR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“YES” </a:t>
            </a:r>
            <a:r>
              <a:rPr lang="ko-KR" altLang="en-US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출력</a:t>
            </a:r>
            <a:endParaRPr lang="en-US" altLang="ko-KR" sz="2400" b="1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// </a:t>
            </a:r>
            <a:r>
              <a:rPr lang="ko-KR" altLang="en-US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아니면</a:t>
            </a:r>
            <a:r>
              <a:rPr lang="en-US" altLang="ko-KR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(0</a:t>
            </a:r>
            <a:r>
              <a:rPr lang="ko-KR" altLang="en-US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이라면</a:t>
            </a:r>
            <a:r>
              <a:rPr lang="en-US" altLang="ko-KR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“NO” </a:t>
            </a:r>
            <a:r>
              <a:rPr lang="ko-KR" altLang="en-US" sz="24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출력</a:t>
            </a:r>
            <a:endParaRPr lang="en-US" altLang="ko-KR" sz="2400" b="1" spc="-150" dirty="0">
              <a:solidFill>
                <a:schemeClr val="tx1">
                  <a:lumMod val="50000"/>
                  <a:lumOff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277D6F-67E2-4DBF-B462-A7FE992DF719}"/>
              </a:ext>
            </a:extLst>
          </p:cNvPr>
          <p:cNvSpPr txBox="1"/>
          <p:nvPr/>
        </p:nvSpPr>
        <p:spPr>
          <a:xfrm>
            <a:off x="6202879" y="5635075"/>
            <a:ext cx="5614821" cy="7325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시간 복잡도 </a:t>
            </a: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O(T*first*second)</a:t>
            </a:r>
            <a:endParaRPr lang="ko-KR" altLang="en-US" sz="3200" b="1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84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DBABD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617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b="1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성능 분석</a:t>
            </a: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10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성능분석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1180" y="498947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A46CD5-5162-43B1-AAB3-A5F3D7E76B89}"/>
              </a:ext>
            </a:extLst>
          </p:cNvPr>
          <p:cNvSpPr txBox="1"/>
          <p:nvPr/>
        </p:nvSpPr>
        <p:spPr>
          <a:xfrm>
            <a:off x="2425145" y="2459504"/>
            <a:ext cx="71258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사용한 언어 </a:t>
            </a:r>
            <a:r>
              <a:rPr lang="en-US" altLang="ko-KR" sz="40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C++</a:t>
            </a:r>
          </a:p>
          <a:p>
            <a:r>
              <a:rPr lang="ko-KR" altLang="en-US" sz="40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소요 시간 </a:t>
            </a:r>
            <a:r>
              <a:rPr lang="en-US" altLang="ko-KR" sz="40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0.36s</a:t>
            </a:r>
          </a:p>
          <a:p>
            <a:r>
              <a:rPr lang="ko-KR" altLang="en-US" sz="40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메모리 사용량 </a:t>
            </a:r>
            <a:r>
              <a:rPr lang="en-US" altLang="ko-KR" sz="40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131072 bytes</a:t>
            </a:r>
            <a:endParaRPr lang="ko-KR" altLang="en-US" sz="4000" b="1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155693-BDFB-4AD2-B021-559675598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507" y="1646782"/>
            <a:ext cx="8284985" cy="39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617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  <a:endParaRPr lang="ko-KR" altLang="en-US" sz="4400" b="1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 &amp; A</a:t>
            </a:r>
            <a:endParaRPr lang="ko-KR" altLang="en-US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052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ABA8C12-692C-4D27-9109-43D4EE2049AB}"/>
              </a:ext>
            </a:extLst>
          </p:cNvPr>
          <p:cNvGrpSpPr/>
          <p:nvPr/>
        </p:nvGrpSpPr>
        <p:grpSpPr>
          <a:xfrm>
            <a:off x="137464" y="2497976"/>
            <a:ext cx="2201573" cy="1862048"/>
            <a:chOff x="270814" y="2497976"/>
            <a:chExt cx="2201573" cy="1862048"/>
          </a:xfrm>
        </p:grpSpPr>
        <p:sp>
          <p:nvSpPr>
            <p:cNvPr id="4" name="TextBox 3"/>
            <p:cNvSpPr txBox="1"/>
            <p:nvPr/>
          </p:nvSpPr>
          <p:spPr>
            <a:xfrm>
              <a:off x="365556" y="2497976"/>
              <a:ext cx="201208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</a:t>
              </a:r>
              <a:endParaRPr lang="ko-KR" altLang="en-US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70814" y="3194050"/>
              <a:ext cx="2201573" cy="4699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분석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5536182-6963-4CDA-A800-C1E08F45B07E}"/>
              </a:ext>
            </a:extLst>
          </p:cNvPr>
          <p:cNvGrpSpPr/>
          <p:nvPr/>
        </p:nvGrpSpPr>
        <p:grpSpPr>
          <a:xfrm>
            <a:off x="2582214" y="2497976"/>
            <a:ext cx="2201573" cy="1862048"/>
            <a:chOff x="3420414" y="2497976"/>
            <a:chExt cx="2201573" cy="1862048"/>
          </a:xfrm>
        </p:grpSpPr>
        <p:sp>
          <p:nvSpPr>
            <p:cNvPr id="6" name="TextBox 5"/>
            <p:cNvSpPr txBox="1"/>
            <p:nvPr/>
          </p:nvSpPr>
          <p:spPr>
            <a:xfrm>
              <a:off x="3515156" y="2497976"/>
              <a:ext cx="201208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420414" y="3194050"/>
              <a:ext cx="2201573" cy="4699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접근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DB6BEE5-2BEC-4F39-84E3-9CF3C7BAD18B}"/>
              </a:ext>
            </a:extLst>
          </p:cNvPr>
          <p:cNvGrpSpPr/>
          <p:nvPr/>
        </p:nvGrpSpPr>
        <p:grpSpPr>
          <a:xfrm>
            <a:off x="5112689" y="2497976"/>
            <a:ext cx="2201573" cy="1862048"/>
            <a:chOff x="6570014" y="2497976"/>
            <a:chExt cx="2201573" cy="1862048"/>
          </a:xfrm>
        </p:grpSpPr>
        <p:sp>
          <p:nvSpPr>
            <p:cNvPr id="8" name="TextBox 7"/>
            <p:cNvSpPr txBox="1"/>
            <p:nvPr/>
          </p:nvSpPr>
          <p:spPr>
            <a:xfrm>
              <a:off x="6664756" y="2497976"/>
              <a:ext cx="201208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</a:t>
              </a:r>
              <a:endParaRPr lang="ko-KR" altLang="en-US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570014" y="3194050"/>
              <a:ext cx="2201573" cy="4699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해결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93D112F-329D-4D3F-A1BE-10A5FB0A76D8}"/>
              </a:ext>
            </a:extLst>
          </p:cNvPr>
          <p:cNvGrpSpPr/>
          <p:nvPr/>
        </p:nvGrpSpPr>
        <p:grpSpPr>
          <a:xfrm>
            <a:off x="7624114" y="2497976"/>
            <a:ext cx="2201573" cy="1862048"/>
            <a:chOff x="9719614" y="2497976"/>
            <a:chExt cx="2201573" cy="1862048"/>
          </a:xfrm>
        </p:grpSpPr>
        <p:sp>
          <p:nvSpPr>
            <p:cNvPr id="10" name="TextBox 9"/>
            <p:cNvSpPr txBox="1"/>
            <p:nvPr/>
          </p:nvSpPr>
          <p:spPr>
            <a:xfrm>
              <a:off x="9814356" y="2497976"/>
              <a:ext cx="201208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04</a:t>
              </a:r>
              <a:endParaRPr lang="ko-KR" altLang="en-US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9719614" y="3194050"/>
              <a:ext cx="2201573" cy="4699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성능 분석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612535" y="627893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D9C0A09-46CF-4444-A271-36395D01751A}"/>
              </a:ext>
            </a:extLst>
          </p:cNvPr>
          <p:cNvSpPr txBox="1"/>
          <p:nvPr/>
        </p:nvSpPr>
        <p:spPr>
          <a:xfrm>
            <a:off x="10042447" y="2497976"/>
            <a:ext cx="18934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3819E2-5F8C-4051-AC45-86545BDF2016}"/>
              </a:ext>
            </a:extLst>
          </p:cNvPr>
          <p:cNvSpPr/>
          <p:nvPr/>
        </p:nvSpPr>
        <p:spPr>
          <a:xfrm>
            <a:off x="9888393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 &amp; A</a:t>
            </a:r>
            <a:endParaRPr lang="ko-KR" altLang="en-US" sz="20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617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b="1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분석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33309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문제분석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1180" y="498947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1059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1036" y="1287696"/>
            <a:ext cx="11442556" cy="493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spc="-150" dirty="0">
                <a:solidFill>
                  <a:srgbClr val="5994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단어 게임</a:t>
            </a:r>
            <a:endParaRPr lang="en-US" altLang="ko-KR" sz="3200" b="1" spc="-150" dirty="0">
              <a:solidFill>
                <a:srgbClr val="59949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대문자 알파벳으로 구성된 두 문자열 </a:t>
            </a: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공백으로 구분되어 주어짐</a:t>
            </a:r>
            <a:endParaRPr lang="en-US" altLang="ko-KR" sz="3200" b="1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두 번째 문자열은 </a:t>
            </a:r>
            <a:r>
              <a:rPr lang="ko-KR" altLang="en-US" sz="3200" b="1" spc="-15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첫 번째 문자열의 문자만</a:t>
            </a:r>
            <a:r>
              <a:rPr lang="ko-KR" altLang="en-US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구성</a:t>
            </a:r>
            <a:endParaRPr lang="en-US" altLang="ko-KR" sz="3200" b="1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두 번째 문자열을 구성할 때</a:t>
            </a: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첫 번째 문자열의 모든 문자 </a:t>
            </a:r>
            <a:endParaRPr lang="en-US" altLang="ko-KR" sz="3200" b="1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</a:t>
            </a:r>
            <a:r>
              <a:rPr lang="ko-KR" altLang="en-US" sz="3200" b="1" spc="-15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최소 </a:t>
            </a:r>
            <a:r>
              <a:rPr lang="en-US" altLang="ko-KR" sz="3200" b="1" spc="-15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3200" b="1" spc="-15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 </a:t>
            </a:r>
            <a:r>
              <a:rPr lang="ko-KR" altLang="en-US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</a:t>
            </a:r>
            <a:endParaRPr lang="en-US" altLang="ko-KR" sz="3200" b="1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규칙 만족 </a:t>
            </a: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“YES” / </a:t>
            </a:r>
            <a:r>
              <a:rPr lang="ko-KR" altLang="en-US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만족 </a:t>
            </a: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 -&gt; “NO”</a:t>
            </a: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26271" y="2068732"/>
            <a:ext cx="30283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EVL LEVEL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EVL EV</a:t>
            </a:r>
            <a:r>
              <a:rPr lang="en-US" altLang="ko-KR" sz="3200" b="1" spc="-15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</a:t>
            </a: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</a:t>
            </a:r>
            <a:r>
              <a:rPr lang="en-US" altLang="ko-KR" sz="3200" b="1" spc="-15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</a:t>
            </a: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AB BARR  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33309" y="437393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문제분석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1180" y="498947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3ED92C-D196-46A8-9C55-30C3463127FA}"/>
              </a:ext>
            </a:extLst>
          </p:cNvPr>
          <p:cNvSpPr txBox="1"/>
          <p:nvPr/>
        </p:nvSpPr>
        <p:spPr>
          <a:xfrm>
            <a:off x="7404565" y="2068732"/>
            <a:ext cx="32063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YES</a:t>
            </a:r>
          </a:p>
          <a:p>
            <a:pPr>
              <a:lnSpc>
                <a:spcPct val="150000"/>
              </a:lnSpc>
            </a:pP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 (</a:t>
            </a:r>
            <a:r>
              <a:rPr lang="ko-KR" altLang="en-US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규칙 </a:t>
            </a: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</a:t>
            </a:r>
            <a:r>
              <a:rPr lang="ko-KR" altLang="en-US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위배</a:t>
            </a: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 (</a:t>
            </a:r>
            <a:r>
              <a:rPr lang="ko-KR" altLang="en-US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규칙 </a:t>
            </a: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</a:t>
            </a:r>
            <a:r>
              <a:rPr lang="ko-KR" altLang="en-US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위배</a:t>
            </a: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632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617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b="1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접근</a:t>
            </a: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62667" y="1805798"/>
            <a:ext cx="1037655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첫 번째 문자열과 두 번째 문자열 내 존재하는 문자 일치</a:t>
            </a:r>
            <a:endParaRPr lang="en-US" altLang="ko-KR" sz="3200" b="1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sz="3200" b="1" spc="-150" dirty="0">
                <a:solidFill>
                  <a:srgbClr val="5994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첫 번째 문자열 길이를 확인하는 변수 </a:t>
            </a: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</a:t>
            </a:r>
          </a:p>
          <a:p>
            <a:pPr>
              <a:lnSpc>
                <a:spcPct val="150000"/>
              </a:lnSpc>
            </a:pP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</a:t>
            </a:r>
            <a:r>
              <a:rPr lang="ko-KR" altLang="en-US" sz="3200" b="1" spc="-150" dirty="0">
                <a:solidFill>
                  <a:srgbClr val="59949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두 번째 문자열 길이를 확인하는 변수</a:t>
            </a:r>
            <a:r>
              <a:rPr lang="ko-KR" altLang="en-US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크기 각각 증가</a:t>
            </a:r>
            <a:endParaRPr lang="en-US" altLang="ko-KR" sz="3200" b="1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3200" b="1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문자열과 길이 확인 변수가 같다면 </a:t>
            </a: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“YES” </a:t>
            </a:r>
            <a:r>
              <a:rPr lang="ko-KR" altLang="en-US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아니면 </a:t>
            </a:r>
            <a:r>
              <a:rPr lang="en-US" altLang="ko-KR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“NO”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2635" y="437393"/>
            <a:ext cx="2470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문제접근 </a:t>
            </a:r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1/2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1180" y="498947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010766" y="2941809"/>
            <a:ext cx="8311891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문자열의 </a:t>
            </a:r>
            <a:r>
              <a:rPr lang="ko-KR" altLang="en-US" sz="3200" b="1" spc="-15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길이</a:t>
            </a:r>
            <a:r>
              <a:rPr lang="ko-KR" altLang="en-US" sz="32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확인해주는 변수가 핵심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2635" y="437393"/>
            <a:ext cx="2470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문제접근 </a:t>
            </a:r>
            <a:r>
              <a:rPr lang="en-US" altLang="ko-KR" sz="32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2/2</a:t>
            </a:r>
            <a:endParaRPr lang="ko-KR" altLang="en-US" sz="32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1180" y="498947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325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617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b="1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해결</a:t>
            </a: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654</Words>
  <Application>Microsoft Office PowerPoint</Application>
  <PresentationFormat>와이드스크린</PresentationFormat>
  <Paragraphs>163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Cambria Math</vt:lpstr>
      <vt:lpstr>맑은 고딕</vt:lpstr>
      <vt:lpstr>Arial</vt:lpstr>
      <vt:lpstr>나눔스퀘어 ExtraBold</vt:lpstr>
      <vt:lpstr>나눔스퀘어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이영주</cp:lastModifiedBy>
  <cp:revision>51</cp:revision>
  <dcterms:created xsi:type="dcterms:W3CDTF">2017-05-29T09:12:16Z</dcterms:created>
  <dcterms:modified xsi:type="dcterms:W3CDTF">2018-03-22T07:48:12Z</dcterms:modified>
</cp:coreProperties>
</file>