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57" r:id="rId2"/>
    <p:sldId id="260" r:id="rId3"/>
    <p:sldId id="261" r:id="rId4"/>
    <p:sldId id="258" r:id="rId5"/>
    <p:sldId id="263" r:id="rId6"/>
    <p:sldId id="264" r:id="rId7"/>
    <p:sldId id="271" r:id="rId8"/>
    <p:sldId id="275" r:id="rId9"/>
    <p:sldId id="265" r:id="rId10"/>
    <p:sldId id="274" r:id="rId11"/>
    <p:sldId id="266" r:id="rId12"/>
    <p:sldId id="272" r:id="rId13"/>
    <p:sldId id="267" r:id="rId14"/>
    <p:sldId id="268" r:id="rId15"/>
    <p:sldId id="270" r:id="rId16"/>
    <p:sldId id="269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Cambria Math" panose="02040503050406030204" pitchFamily="18" charset="0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599499"/>
    <a:srgbClr val="0070C0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52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9098" y="2447473"/>
            <a:ext cx="5493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문제해결기법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12161633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이영주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3FF1F2-7AD9-4FDD-9C4E-352A01C7A1FD}"/>
                  </a:ext>
                </a:extLst>
              </p:cNvPr>
              <p:cNvSpPr txBox="1"/>
              <p:nvPr/>
            </p:nvSpPr>
            <p:spPr>
              <a:xfrm>
                <a:off x="1044155" y="1093995"/>
                <a:ext cx="4571106" cy="5693866"/>
              </a:xfrm>
              <a:prstGeom prst="rect">
                <a:avLst/>
              </a:prstGeom>
              <a:noFill/>
              <a:ln>
                <a:solidFill>
                  <a:srgbClr val="5994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If 1</a:t>
                </a:r>
                <a14:m>
                  <m:oMath xmlns:m="http://schemas.openxmlformats.org/officeDocument/2006/math">
                    <m:r>
                      <a:rPr lang="en-US" altLang="ko-KR" sz="2800" b="1" i="0" spc="-150" smtClean="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1000 then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For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= 0 to T do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result </a:t>
                </a:r>
                <a14:m>
                  <m:oMath xmlns:m="http://schemas.openxmlformats.org/officeDocument/2006/math">
                    <m:r>
                      <a:rPr lang="en-US" altLang="ko-KR" sz="2800" b="1" i="1" spc="-150" smtClean="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800001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price[100][101]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price_min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[100][101]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</a:t>
                </a:r>
              </a:p>
              <a:p>
                <a:pPr>
                  <a:lnSpc>
                    <a:spcPct val="130000"/>
                  </a:lnSpc>
                </a:pPr>
                <a:endParaRPr lang="en-US" altLang="ko-KR" sz="2800" b="1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For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= 0 to N do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For j = 1 to M do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 Input price[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][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price_min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[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][j]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800001</a:t>
                </a:r>
                <a:endParaRPr lang="ko-KR" altLang="en-US" sz="2800" b="1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3FF1F2-7AD9-4FDD-9C4E-352A01C7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55" y="1093995"/>
                <a:ext cx="4571106" cy="5693866"/>
              </a:xfrm>
              <a:prstGeom prst="rect">
                <a:avLst/>
              </a:prstGeom>
              <a:blipFill>
                <a:blip r:embed="rId2"/>
                <a:stretch>
                  <a:fillRect l="-2527" r="-1596" b="-855"/>
                </a:stretch>
              </a:blipFill>
              <a:ln>
                <a:solidFill>
                  <a:srgbClr val="59949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D9F9291-5011-4BDD-8251-35438D8D01C8}"/>
              </a:ext>
            </a:extLst>
          </p:cNvPr>
          <p:cNvSpPr txBox="1"/>
          <p:nvPr/>
        </p:nvSpPr>
        <p:spPr>
          <a:xfrm>
            <a:off x="5988050" y="1049854"/>
            <a:ext cx="60855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테스트케이스 </a:t>
            </a:r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 비용을 나타낼 </a:t>
            </a:r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최소비용으로 나올 수 있는 최대값에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+1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대입</a:t>
            </a: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N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식당에 대한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동안의 점심값을 모두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초기화</a:t>
            </a: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최솟값을 저장할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 배열을 모두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초기화</a:t>
            </a: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최솟값이 저장되는 배열을 최소비용으로 나올 수 있는 최대값에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+1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대입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1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979C8-7FFA-4079-B2D5-37BD737A7D94}"/>
              </a:ext>
            </a:extLst>
          </p:cNvPr>
          <p:cNvSpPr txBox="1"/>
          <p:nvPr/>
        </p:nvSpPr>
        <p:spPr>
          <a:xfrm>
            <a:off x="481180" y="1295292"/>
            <a:ext cx="5091850" cy="4573560"/>
          </a:xfrm>
          <a:prstGeom prst="rect">
            <a:avLst/>
          </a:prstGeom>
          <a:noFill/>
          <a:ln>
            <a:solidFill>
              <a:srgbClr val="59949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For j= 1 to M do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For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0 to N do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For k = 0 to N do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If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!= k then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price_min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][j] = 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min(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price_min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[k][j-1],                        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price_min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][j])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price_min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][j] += price[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][j]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EDA49-CBC3-48E5-BA03-753D741AB179}"/>
              </a:ext>
            </a:extLst>
          </p:cNvPr>
          <p:cNvSpPr txBox="1"/>
          <p:nvPr/>
        </p:nvSpPr>
        <p:spPr>
          <a:xfrm>
            <a:off x="5988050" y="1384744"/>
            <a:ext cx="60855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일수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k :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식당 개수</a:t>
            </a: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전날 갔던 식당을 제외한 나머지 식당의 누적 최솟값을 비교하여 가장 작은 값을 </a:t>
            </a:r>
            <a:r>
              <a:rPr lang="en-US" altLang="ko-KR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price_min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저장 </a:t>
            </a: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비교가 끝나면 현재 저장되어 있던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price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</a:t>
            </a:r>
            <a:r>
              <a:rPr lang="en-US" altLang="ko-KR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price_min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더하여 현재 최솟값을 얻음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47F904-3CDA-4ABC-81BC-49A08279775C}"/>
                  </a:ext>
                </a:extLst>
              </p:cNvPr>
              <p:cNvSpPr txBox="1"/>
              <p:nvPr/>
            </p:nvSpPr>
            <p:spPr>
              <a:xfrm>
                <a:off x="481180" y="2135085"/>
                <a:ext cx="5091850" cy="2332946"/>
              </a:xfrm>
              <a:prstGeom prst="rect">
                <a:avLst/>
              </a:prstGeom>
              <a:noFill/>
              <a:ln>
                <a:solidFill>
                  <a:srgbClr val="5994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For i = 0 to N do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 result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min(result,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                 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price_min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[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][M])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output result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47F904-3CDA-4ABC-81BC-49A08279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80" y="2135085"/>
                <a:ext cx="5091850" cy="2332946"/>
              </a:xfrm>
              <a:prstGeom prst="rect">
                <a:avLst/>
              </a:prstGeom>
              <a:blipFill>
                <a:blip r:embed="rId2"/>
                <a:stretch>
                  <a:fillRect r="-1075" b="-3377"/>
                </a:stretch>
              </a:blipFill>
              <a:ln>
                <a:solidFill>
                  <a:srgbClr val="59949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8D5052-0FE2-4086-8C4B-54D168F1F367}"/>
                  </a:ext>
                </a:extLst>
              </p:cNvPr>
              <p:cNvSpPr txBox="1"/>
              <p:nvPr/>
            </p:nvSpPr>
            <p:spPr>
              <a:xfrm>
                <a:off x="3933028" y="5257387"/>
                <a:ext cx="6925431" cy="674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32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시간 복잡도 </a:t>
                </a:r>
                <a:r>
                  <a:rPr lang="en-US" altLang="ko-KR" sz="32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</a:t>
                </a:r>
                <a:r>
                  <a:rPr lang="en-US" altLang="ko-KR" sz="3200" b="1" spc="-150" dirty="0">
                    <a:solidFill>
                      <a:srgbClr val="8DBABD"/>
                    </a:solidFill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𝑶</m:t>
                    </m:r>
                    <m:r>
                      <a:rPr lang="en-US" altLang="ko-KR" sz="32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(</m:t>
                    </m:r>
                    <m:r>
                      <a:rPr lang="en-US" altLang="ko-KR" sz="32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𝑻</m:t>
                    </m:r>
                    <m:sSup>
                      <m:sSupPr>
                        <m:ctrlPr>
                          <a:rPr lang="en-US" altLang="ko-KR" sz="3200" b="1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3200" b="1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𝑵</m:t>
                        </m:r>
                      </m:e>
                      <m:sup>
                        <m:r>
                          <a:rPr lang="en-US" altLang="ko-KR" sz="3200" b="1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32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𝑴</m:t>
                    </m:r>
                    <m:r>
                      <a:rPr lang="en-US" altLang="ko-KR" sz="32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)</m:t>
                    </m:r>
                  </m:oMath>
                </a14:m>
                <a:endParaRPr lang="ko-KR" altLang="en-US" sz="3200" b="1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8D5052-0FE2-4086-8C4B-54D168F1F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28" y="5257387"/>
                <a:ext cx="6925431" cy="674544"/>
              </a:xfrm>
              <a:prstGeom prst="rect">
                <a:avLst/>
              </a:prstGeom>
              <a:blipFill>
                <a:blip r:embed="rId3"/>
                <a:stretch>
                  <a:fillRect l="-2201" b="-279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1250652-548F-419B-A510-531924136DFA}"/>
              </a:ext>
            </a:extLst>
          </p:cNvPr>
          <p:cNvSpPr txBox="1"/>
          <p:nvPr/>
        </p:nvSpPr>
        <p:spPr>
          <a:xfrm>
            <a:off x="5908537" y="1995418"/>
            <a:ext cx="6085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M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일일 때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식당의 최소 비용들을 비교하여 가장 적은 값을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저장</a:t>
            </a: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테스트케이스마다 저장된 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출력</a:t>
            </a:r>
            <a:endParaRPr lang="en-US" altLang="ko-KR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8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분석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06522" y="2002304"/>
            <a:ext cx="7125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언어 </a:t>
            </a:r>
            <a:r>
              <a:rPr lang="en-US" altLang="ko-KR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C++</a:t>
            </a:r>
          </a:p>
          <a:p>
            <a:r>
              <a:rPr lang="ko-KR" altLang="en-US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소요 시간 </a:t>
            </a:r>
            <a:r>
              <a:rPr lang="en-US" altLang="ko-KR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1.06s</a:t>
            </a:r>
          </a:p>
          <a:p>
            <a:r>
              <a:rPr lang="ko-KR" altLang="en-US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메모리 사용량 </a:t>
            </a:r>
            <a:r>
              <a:rPr lang="en-US" altLang="ko-KR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262144 bytes</a:t>
            </a:r>
            <a:endParaRPr lang="ko-KR" altLang="en-US" sz="40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375E38-68E5-4B3A-96D3-17BF5EDB3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76" y="1412375"/>
            <a:ext cx="7911548" cy="41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52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BA8C12-692C-4D27-9109-43D4EE2049AB}"/>
              </a:ext>
            </a:extLst>
          </p:cNvPr>
          <p:cNvGrpSpPr/>
          <p:nvPr/>
        </p:nvGrpSpPr>
        <p:grpSpPr>
          <a:xfrm>
            <a:off x="137464" y="2497976"/>
            <a:ext cx="2201573" cy="1862048"/>
            <a:chOff x="270814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536182-6963-4CDA-A800-C1E08F45B07E}"/>
              </a:ext>
            </a:extLst>
          </p:cNvPr>
          <p:cNvGrpSpPr/>
          <p:nvPr/>
        </p:nvGrpSpPr>
        <p:grpSpPr>
          <a:xfrm>
            <a:off x="2582214" y="2497976"/>
            <a:ext cx="2201573" cy="1862048"/>
            <a:chOff x="3420414" y="2497976"/>
            <a:chExt cx="2201573" cy="1862048"/>
          </a:xfrm>
        </p:grpSpPr>
        <p:sp>
          <p:nvSpPr>
            <p:cNvPr id="6" name="TextBox 5"/>
            <p:cNvSpPr txBox="1"/>
            <p:nvPr/>
          </p:nvSpPr>
          <p:spPr>
            <a:xfrm>
              <a:off x="35151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204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접근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B6BEE5-2BEC-4F39-84E3-9CF3C7BAD18B}"/>
              </a:ext>
            </a:extLst>
          </p:cNvPr>
          <p:cNvGrpSpPr/>
          <p:nvPr/>
        </p:nvGrpSpPr>
        <p:grpSpPr>
          <a:xfrm>
            <a:off x="5112689" y="2497976"/>
            <a:ext cx="2201573" cy="1862048"/>
            <a:chOff x="6570014" y="2497976"/>
            <a:chExt cx="2201573" cy="1862048"/>
          </a:xfrm>
        </p:grpSpPr>
        <p:sp>
          <p:nvSpPr>
            <p:cNvPr id="8" name="TextBox 7"/>
            <p:cNvSpPr txBox="1"/>
            <p:nvPr/>
          </p:nvSpPr>
          <p:spPr>
            <a:xfrm>
              <a:off x="66647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700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93D112F-329D-4D3F-A1BE-10A5FB0A76D8}"/>
              </a:ext>
            </a:extLst>
          </p:cNvPr>
          <p:cNvGrpSpPr/>
          <p:nvPr/>
        </p:nvGrpSpPr>
        <p:grpSpPr>
          <a:xfrm>
            <a:off x="7624114" y="2497976"/>
            <a:ext cx="2201573" cy="1862048"/>
            <a:chOff x="9719614" y="2497976"/>
            <a:chExt cx="220157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98143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196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성능 분석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12535" y="6278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9C0A09-46CF-4444-A271-36395D01751A}"/>
              </a:ext>
            </a:extLst>
          </p:cNvPr>
          <p:cNvSpPr txBox="1"/>
          <p:nvPr/>
        </p:nvSpPr>
        <p:spPr>
          <a:xfrm>
            <a:off x="10042447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3819E2-5F8C-4051-AC45-86545BDF2016}"/>
              </a:ext>
            </a:extLst>
          </p:cNvPr>
          <p:cNvSpPr/>
          <p:nvPr/>
        </p:nvSpPr>
        <p:spPr>
          <a:xfrm>
            <a:off x="9888393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&amp; A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분석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1059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20392" y="1703671"/>
            <a:ext cx="103284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대학 내에는 </a:t>
            </a:r>
            <a:r>
              <a:rPr lang="en-US" altLang="ko-KR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식당이 존재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학생에게 </a:t>
            </a:r>
            <a:r>
              <a:rPr lang="en-US" altLang="ko-KR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식당에 대해 </a:t>
            </a:r>
            <a:r>
              <a:rPr lang="en-US" altLang="ko-KR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간의 스케줄이 주어짐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간의 식사에 필요한 </a:t>
            </a:r>
            <a:r>
              <a:rPr lang="ko-KR" altLang="en-US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 비용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얻고자 함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식당에서 연이어 식사 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97062" y="1661227"/>
            <a:ext cx="9796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동적프로그래밍 사용</a:t>
            </a:r>
            <a:endParaRPr lang="en-US" altLang="ko-KR" sz="3200" b="1" spc="-150" dirty="0">
              <a:solidFill>
                <a:srgbClr val="59949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이전까지 사용되었던 값을 저장하여 현재의 값 도출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ko-KR" altLang="en-US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동안의 점심 식사에 필요한 최소비용 </a:t>
            </a:r>
            <a:endParaRPr lang="en-US" altLang="ko-KR" sz="3200" b="1" spc="-150" dirty="0">
              <a:solidFill>
                <a:srgbClr val="59949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M-1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동안의 누적 최솟값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M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일의 최솟값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635" y="437393"/>
            <a:ext cx="247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문제접근 </a:t>
            </a:r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1/3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2403" y="2476235"/>
            <a:ext cx="101633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제한조건 </a:t>
            </a:r>
            <a:r>
              <a:rPr lang="en-US" altLang="ko-KR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이틀 연속 같은 식당</a:t>
            </a:r>
            <a:r>
              <a:rPr lang="en-US" altLang="ko-KR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3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문을 사용하여 전날 갔던 식당을 제외한 나머지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식당의 최솟값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635" y="437393"/>
            <a:ext cx="247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문제접근 </a:t>
            </a:r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2/3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31144" y="1173897"/>
            <a:ext cx="3227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Ex) N = 3, M = 5</a:t>
            </a:r>
            <a:endParaRPr lang="ko-KR" altLang="en-US" sz="3200" b="1" spc="-150" dirty="0">
              <a:solidFill>
                <a:srgbClr val="59949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635" y="437393"/>
            <a:ext cx="247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문제접근 </a:t>
            </a:r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3/3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77C928-C7AE-444B-A217-F4C2ADD6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03199"/>
              </p:ext>
            </p:extLst>
          </p:nvPr>
        </p:nvGraphicFramePr>
        <p:xfrm>
          <a:off x="843169" y="2293414"/>
          <a:ext cx="10505661" cy="354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267">
                  <a:extLst>
                    <a:ext uri="{9D8B030D-6E8A-4147-A177-3AD203B41FA5}">
                      <a16:colId xmlns:a16="http://schemas.microsoft.com/office/drawing/2014/main" val="3652676989"/>
                    </a:ext>
                  </a:extLst>
                </a:gridCol>
                <a:gridCol w="1497267">
                  <a:extLst>
                    <a:ext uri="{9D8B030D-6E8A-4147-A177-3AD203B41FA5}">
                      <a16:colId xmlns:a16="http://schemas.microsoft.com/office/drawing/2014/main" val="1032500846"/>
                    </a:ext>
                  </a:extLst>
                </a:gridCol>
                <a:gridCol w="1497267">
                  <a:extLst>
                    <a:ext uri="{9D8B030D-6E8A-4147-A177-3AD203B41FA5}">
                      <a16:colId xmlns:a16="http://schemas.microsoft.com/office/drawing/2014/main" val="3952107703"/>
                    </a:ext>
                  </a:extLst>
                </a:gridCol>
                <a:gridCol w="1497267">
                  <a:extLst>
                    <a:ext uri="{9D8B030D-6E8A-4147-A177-3AD203B41FA5}">
                      <a16:colId xmlns:a16="http://schemas.microsoft.com/office/drawing/2014/main" val="3266761243"/>
                    </a:ext>
                  </a:extLst>
                </a:gridCol>
                <a:gridCol w="1497267">
                  <a:extLst>
                    <a:ext uri="{9D8B030D-6E8A-4147-A177-3AD203B41FA5}">
                      <a16:colId xmlns:a16="http://schemas.microsoft.com/office/drawing/2014/main" val="3462604111"/>
                    </a:ext>
                  </a:extLst>
                </a:gridCol>
                <a:gridCol w="1497267">
                  <a:extLst>
                    <a:ext uri="{9D8B030D-6E8A-4147-A177-3AD203B41FA5}">
                      <a16:colId xmlns:a16="http://schemas.microsoft.com/office/drawing/2014/main" val="2889717006"/>
                    </a:ext>
                  </a:extLst>
                </a:gridCol>
                <a:gridCol w="1522059">
                  <a:extLst>
                    <a:ext uri="{9D8B030D-6E8A-4147-A177-3AD203B41FA5}">
                      <a16:colId xmlns:a16="http://schemas.microsoft.com/office/drawing/2014/main" val="1675765056"/>
                    </a:ext>
                  </a:extLst>
                </a:gridCol>
              </a:tblGrid>
              <a:tr h="97818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94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4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45186"/>
                  </a:ext>
                </a:extLst>
              </a:tr>
              <a:tr h="854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식당</a:t>
                      </a:r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4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3500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4000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3800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897"/>
                  </a:ext>
                </a:extLst>
              </a:tr>
              <a:tr h="854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식당</a:t>
                      </a:r>
                      <a:r>
                        <a:rPr lang="en-US" altLang="ko-KR" sz="2400" b="1" dirty="0"/>
                        <a:t>2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4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4500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4000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3200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3800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46403"/>
                  </a:ext>
                </a:extLst>
              </a:tr>
              <a:tr h="854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식당</a:t>
                      </a:r>
                      <a:r>
                        <a:rPr lang="en-US" altLang="ko-KR" sz="2400" b="1" dirty="0"/>
                        <a:t>3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4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5000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4200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3100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3900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4000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79214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0FD66F6-6FEF-4531-9C38-2D9D255A751A}"/>
              </a:ext>
            </a:extLst>
          </p:cNvPr>
          <p:cNvSpPr/>
          <p:nvPr/>
        </p:nvSpPr>
        <p:spPr>
          <a:xfrm>
            <a:off x="2340228" y="4099034"/>
            <a:ext cx="1492469" cy="176981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1590DE-C42B-4F42-9C74-D94BF58284AC}"/>
              </a:ext>
            </a:extLst>
          </p:cNvPr>
          <p:cNvCxnSpPr>
            <a:cxnSpLocks/>
          </p:cNvCxnSpPr>
          <p:nvPr/>
        </p:nvCxnSpPr>
        <p:spPr>
          <a:xfrm flipV="1">
            <a:off x="2438286" y="3773214"/>
            <a:ext cx="1618707" cy="32582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D39062-E9FC-45A4-9D27-FDDA09901164}"/>
              </a:ext>
            </a:extLst>
          </p:cNvPr>
          <p:cNvSpPr/>
          <p:nvPr/>
        </p:nvSpPr>
        <p:spPr>
          <a:xfrm>
            <a:off x="2340228" y="3304192"/>
            <a:ext cx="1492469" cy="822334"/>
          </a:xfrm>
          <a:prstGeom prst="rect">
            <a:avLst/>
          </a:prstGeom>
          <a:noFill/>
          <a:ln w="666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590654-AC36-4388-9A41-7919387EA1F9}"/>
              </a:ext>
            </a:extLst>
          </p:cNvPr>
          <p:cNvSpPr/>
          <p:nvPr/>
        </p:nvSpPr>
        <p:spPr>
          <a:xfrm>
            <a:off x="2340227" y="5014494"/>
            <a:ext cx="1492469" cy="822334"/>
          </a:xfrm>
          <a:prstGeom prst="rect">
            <a:avLst/>
          </a:prstGeom>
          <a:noFill/>
          <a:ln w="666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F46CC5-6DA3-4249-8F1F-468616CF4B60}"/>
              </a:ext>
            </a:extLst>
          </p:cNvPr>
          <p:cNvCxnSpPr>
            <a:cxnSpLocks/>
          </p:cNvCxnSpPr>
          <p:nvPr/>
        </p:nvCxnSpPr>
        <p:spPr>
          <a:xfrm>
            <a:off x="3832696" y="3715359"/>
            <a:ext cx="487056" cy="678495"/>
          </a:xfrm>
          <a:prstGeom prst="straightConnector1">
            <a:avLst/>
          </a:prstGeom>
          <a:ln w="857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F4B66-6B21-488D-B3F4-6F8656B7944A}"/>
              </a:ext>
            </a:extLst>
          </p:cNvPr>
          <p:cNvSpPr/>
          <p:nvPr/>
        </p:nvSpPr>
        <p:spPr>
          <a:xfrm>
            <a:off x="2324576" y="3287737"/>
            <a:ext cx="1492469" cy="1693295"/>
          </a:xfrm>
          <a:prstGeom prst="rect">
            <a:avLst/>
          </a:prstGeom>
          <a:noFill/>
          <a:ln w="66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D312E6-289C-4A17-AAAD-CC84476AC6CA}"/>
              </a:ext>
            </a:extLst>
          </p:cNvPr>
          <p:cNvCxnSpPr>
            <a:cxnSpLocks/>
          </p:cNvCxnSpPr>
          <p:nvPr/>
        </p:nvCxnSpPr>
        <p:spPr>
          <a:xfrm>
            <a:off x="3848348" y="4235543"/>
            <a:ext cx="397831" cy="95315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DCE048-E738-442A-B2E3-C436008D7307}"/>
              </a:ext>
            </a:extLst>
          </p:cNvPr>
          <p:cNvSpPr/>
          <p:nvPr/>
        </p:nvSpPr>
        <p:spPr>
          <a:xfrm>
            <a:off x="3832695" y="4114925"/>
            <a:ext cx="1492469" cy="176981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BC83A61-B343-4718-A66E-B67973B83D60}"/>
              </a:ext>
            </a:extLst>
          </p:cNvPr>
          <p:cNvCxnSpPr>
            <a:cxnSpLocks/>
          </p:cNvCxnSpPr>
          <p:nvPr/>
        </p:nvCxnSpPr>
        <p:spPr>
          <a:xfrm flipV="1">
            <a:off x="3930753" y="3789105"/>
            <a:ext cx="1618707" cy="32582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70BABA-DD80-4840-8BDF-8306880C0E20}"/>
              </a:ext>
            </a:extLst>
          </p:cNvPr>
          <p:cNvSpPr/>
          <p:nvPr/>
        </p:nvSpPr>
        <p:spPr>
          <a:xfrm>
            <a:off x="3832695" y="3296309"/>
            <a:ext cx="1492469" cy="822334"/>
          </a:xfrm>
          <a:prstGeom prst="rect">
            <a:avLst/>
          </a:prstGeom>
          <a:noFill/>
          <a:ln w="666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44572-2467-4D1E-8B93-2721FA50AE74}"/>
              </a:ext>
            </a:extLst>
          </p:cNvPr>
          <p:cNvSpPr/>
          <p:nvPr/>
        </p:nvSpPr>
        <p:spPr>
          <a:xfrm>
            <a:off x="3832694" y="5006611"/>
            <a:ext cx="1492469" cy="822334"/>
          </a:xfrm>
          <a:prstGeom prst="rect">
            <a:avLst/>
          </a:prstGeom>
          <a:noFill/>
          <a:ln w="666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5A5AAF-BA58-489D-80AD-EECC3A17663A}"/>
              </a:ext>
            </a:extLst>
          </p:cNvPr>
          <p:cNvCxnSpPr>
            <a:cxnSpLocks/>
          </p:cNvCxnSpPr>
          <p:nvPr/>
        </p:nvCxnSpPr>
        <p:spPr>
          <a:xfrm>
            <a:off x="5325163" y="3707476"/>
            <a:ext cx="487056" cy="678495"/>
          </a:xfrm>
          <a:prstGeom prst="straightConnector1">
            <a:avLst/>
          </a:prstGeom>
          <a:ln w="857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11057A6-9AC1-4805-8A76-55B562A6C6C9}"/>
              </a:ext>
            </a:extLst>
          </p:cNvPr>
          <p:cNvCxnSpPr/>
          <p:nvPr/>
        </p:nvCxnSpPr>
        <p:spPr>
          <a:xfrm flipV="1">
            <a:off x="6421821" y="1597572"/>
            <a:ext cx="409903" cy="1923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0E421C-E3D7-4E51-96A3-3FD197133702}"/>
              </a:ext>
            </a:extLst>
          </p:cNvPr>
          <p:cNvSpPr txBox="1"/>
          <p:nvPr/>
        </p:nvSpPr>
        <p:spPr>
          <a:xfrm>
            <a:off x="6385730" y="840784"/>
            <a:ext cx="422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Min(4500,5000)</a:t>
            </a:r>
            <a:r>
              <a:rPr lang="ko-KR" altLang="en-US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3500 = 8000</a:t>
            </a:r>
            <a:endParaRPr lang="ko-KR" altLang="en-US" sz="2400" b="1" spc="-150" dirty="0">
              <a:solidFill>
                <a:srgbClr val="59949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5DBD5-C482-4AB8-A17F-6FC402E834B4}"/>
              </a:ext>
            </a:extLst>
          </p:cNvPr>
          <p:cNvCxnSpPr/>
          <p:nvPr/>
        </p:nvCxnSpPr>
        <p:spPr>
          <a:xfrm flipV="1">
            <a:off x="4822458" y="1505606"/>
            <a:ext cx="409903" cy="1923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A92344-6FBF-4E8E-ADEC-969FB30C0B43}"/>
              </a:ext>
            </a:extLst>
          </p:cNvPr>
          <p:cNvSpPr txBox="1"/>
          <p:nvPr/>
        </p:nvSpPr>
        <p:spPr>
          <a:xfrm>
            <a:off x="3930753" y="834448"/>
            <a:ext cx="422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Min(0,0)</a:t>
            </a:r>
            <a:r>
              <a:rPr lang="ko-KR" altLang="en-US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3000 = 3000</a:t>
            </a:r>
            <a:endParaRPr lang="ko-KR" altLang="en-US" sz="2400" b="1" spc="-150" dirty="0">
              <a:solidFill>
                <a:srgbClr val="59949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534427-454B-4324-AC59-9B703E3229AA}"/>
              </a:ext>
            </a:extLst>
          </p:cNvPr>
          <p:cNvSpPr txBox="1"/>
          <p:nvPr/>
        </p:nvSpPr>
        <p:spPr>
          <a:xfrm>
            <a:off x="5644051" y="3478926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0000"/>
                </a:highlight>
              </a:rPr>
              <a:t>8000</a:t>
            </a:r>
            <a:endParaRPr lang="ko-KR" altLang="en-US" sz="2400" b="1" dirty="0">
              <a:highlight>
                <a:srgbClr val="FF0000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FF5C92-8B3D-4C7F-9AED-3956CC112EAD}"/>
              </a:ext>
            </a:extLst>
          </p:cNvPr>
          <p:cNvSpPr txBox="1"/>
          <p:nvPr/>
        </p:nvSpPr>
        <p:spPr>
          <a:xfrm>
            <a:off x="5654564" y="4383688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7000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9102DF-DCA6-4237-B4E3-3701B26CFC18}"/>
              </a:ext>
            </a:extLst>
          </p:cNvPr>
          <p:cNvSpPr txBox="1"/>
          <p:nvPr/>
        </p:nvSpPr>
        <p:spPr>
          <a:xfrm>
            <a:off x="5644051" y="5184364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0070C0"/>
                </a:highlight>
              </a:rPr>
              <a:t>7200</a:t>
            </a:r>
            <a:endParaRPr lang="ko-KR" altLang="en-US" sz="2400" b="1" dirty="0">
              <a:highlight>
                <a:srgbClr val="0070C0"/>
              </a:highlight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BB3A68-82F6-4C6D-848C-4F723939C49A}"/>
              </a:ext>
            </a:extLst>
          </p:cNvPr>
          <p:cNvSpPr/>
          <p:nvPr/>
        </p:nvSpPr>
        <p:spPr>
          <a:xfrm>
            <a:off x="3862275" y="3294871"/>
            <a:ext cx="1492469" cy="1693295"/>
          </a:xfrm>
          <a:prstGeom prst="rect">
            <a:avLst/>
          </a:prstGeom>
          <a:noFill/>
          <a:ln w="66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0724A63-BEA0-4178-82D6-74CDE884518D}"/>
              </a:ext>
            </a:extLst>
          </p:cNvPr>
          <p:cNvCxnSpPr>
            <a:cxnSpLocks/>
          </p:cNvCxnSpPr>
          <p:nvPr/>
        </p:nvCxnSpPr>
        <p:spPr>
          <a:xfrm>
            <a:off x="5386047" y="4242677"/>
            <a:ext cx="397831" cy="95315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2ED2F4-7128-4AF7-B219-1C16AF0237C6}"/>
              </a:ext>
            </a:extLst>
          </p:cNvPr>
          <p:cNvSpPr txBox="1"/>
          <p:nvPr/>
        </p:nvSpPr>
        <p:spPr>
          <a:xfrm>
            <a:off x="7082353" y="3484525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0000"/>
                </a:highlight>
              </a:rPr>
              <a:t>10000</a:t>
            </a:r>
            <a:endParaRPr lang="ko-KR" altLang="en-US" sz="2400" b="1" dirty="0">
              <a:highlight>
                <a:srgbClr val="FF00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A5A34C-3DF6-4852-B046-BC847CE11535}"/>
              </a:ext>
            </a:extLst>
          </p:cNvPr>
          <p:cNvSpPr txBox="1"/>
          <p:nvPr/>
        </p:nvSpPr>
        <p:spPr>
          <a:xfrm>
            <a:off x="8574820" y="3484526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0000"/>
                </a:highlight>
              </a:rPr>
              <a:t>14100</a:t>
            </a:r>
            <a:endParaRPr lang="ko-KR" altLang="en-US" sz="2400" b="1" dirty="0">
              <a:highlight>
                <a:srgbClr val="FF0000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5A3E2E-1614-40D6-A388-981724F0F5C1}"/>
              </a:ext>
            </a:extLst>
          </p:cNvPr>
          <p:cNvSpPr txBox="1"/>
          <p:nvPr/>
        </p:nvSpPr>
        <p:spPr>
          <a:xfrm>
            <a:off x="10044820" y="3469551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0000"/>
                </a:highlight>
              </a:rPr>
              <a:t>17600</a:t>
            </a:r>
            <a:endParaRPr lang="ko-KR" altLang="en-US" sz="2400" b="1" dirty="0">
              <a:highlight>
                <a:srgbClr val="FF0000"/>
              </a:highligh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14A69E-53AA-4BC8-B5C9-07F6182CE30C}"/>
              </a:ext>
            </a:extLst>
          </p:cNvPr>
          <p:cNvSpPr txBox="1"/>
          <p:nvPr/>
        </p:nvSpPr>
        <p:spPr>
          <a:xfrm>
            <a:off x="7044138" y="4392959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10400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21978B-3810-497A-8707-F286F95A3AB2}"/>
              </a:ext>
            </a:extLst>
          </p:cNvPr>
          <p:cNvSpPr txBox="1"/>
          <p:nvPr/>
        </p:nvSpPr>
        <p:spPr>
          <a:xfrm>
            <a:off x="8559337" y="4392958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13800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F7058-0DBD-476E-953F-B4548F790265}"/>
              </a:ext>
            </a:extLst>
          </p:cNvPr>
          <p:cNvSpPr txBox="1"/>
          <p:nvPr/>
        </p:nvSpPr>
        <p:spPr>
          <a:xfrm>
            <a:off x="10044820" y="4383322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16900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2F6B99-4D26-4A49-8994-80A89D5CFB04}"/>
              </a:ext>
            </a:extLst>
          </p:cNvPr>
          <p:cNvSpPr txBox="1"/>
          <p:nvPr/>
        </p:nvSpPr>
        <p:spPr>
          <a:xfrm>
            <a:off x="7076089" y="5181905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0070C0"/>
                </a:highlight>
              </a:rPr>
              <a:t>10100</a:t>
            </a:r>
            <a:endParaRPr lang="ko-KR" altLang="en-US" sz="2400" b="1" dirty="0">
              <a:highlight>
                <a:srgbClr val="0070C0"/>
              </a:highligh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67FE4D-3D12-492C-911D-966C6250CB97}"/>
              </a:ext>
            </a:extLst>
          </p:cNvPr>
          <p:cNvSpPr txBox="1"/>
          <p:nvPr/>
        </p:nvSpPr>
        <p:spPr>
          <a:xfrm>
            <a:off x="8559337" y="5180766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0070C0"/>
                </a:highlight>
              </a:rPr>
              <a:t>13900</a:t>
            </a:r>
            <a:endParaRPr lang="ko-KR" altLang="en-US" sz="2400" b="1" dirty="0">
              <a:highlight>
                <a:srgbClr val="0070C0"/>
              </a:highligh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09AAB2-FD04-46A3-AB19-6ABC12B80BBD}"/>
              </a:ext>
            </a:extLst>
          </p:cNvPr>
          <p:cNvSpPr txBox="1"/>
          <p:nvPr/>
        </p:nvSpPr>
        <p:spPr>
          <a:xfrm>
            <a:off x="10064351" y="5177245"/>
            <a:ext cx="10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0070C0"/>
                </a:highlight>
              </a:rPr>
              <a:t>17800</a:t>
            </a:r>
            <a:endParaRPr lang="ko-KR" altLang="en-US" sz="2400" b="1" dirty="0">
              <a:highlight>
                <a:srgbClr val="0070C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4A6026-CE30-4932-8D77-F8C0B94D4DFF}"/>
              </a:ext>
            </a:extLst>
          </p:cNvPr>
          <p:cNvSpPr/>
          <p:nvPr/>
        </p:nvSpPr>
        <p:spPr>
          <a:xfrm>
            <a:off x="9844589" y="2299750"/>
            <a:ext cx="1519030" cy="35419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9290BC-EF37-42E9-9AD6-0BB3AA154237}"/>
              </a:ext>
            </a:extLst>
          </p:cNvPr>
          <p:cNvSpPr txBox="1"/>
          <p:nvPr/>
        </p:nvSpPr>
        <p:spPr>
          <a:xfrm>
            <a:off x="2311247" y="3654948"/>
            <a:ext cx="8851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bg1"/>
                </a:solidFill>
                <a:highlight>
                  <a:srgbClr val="000000"/>
                </a:highlight>
                <a:latin typeface="나눔스퀘어 Bold"/>
              </a:rPr>
              <a:t>최솟값 </a:t>
            </a:r>
            <a:r>
              <a:rPr lang="en-US" altLang="ko-KR" sz="9600" b="1" dirty="0">
                <a:solidFill>
                  <a:schemeClr val="bg1"/>
                </a:solidFill>
                <a:highlight>
                  <a:srgbClr val="000000"/>
                </a:highlight>
                <a:latin typeface="나눔스퀘어 Bold"/>
              </a:rPr>
              <a:t>: 16900</a:t>
            </a:r>
            <a:endParaRPr lang="ko-KR" altLang="en-US" sz="9600" b="1" dirty="0">
              <a:solidFill>
                <a:schemeClr val="bg1"/>
              </a:solidFill>
              <a:highlight>
                <a:srgbClr val="000000"/>
              </a:highlight>
              <a:latin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4852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1" grpId="0" animBg="1"/>
      <p:bldP spid="31" grpId="0" animBg="1"/>
      <p:bldP spid="36" grpId="0" animBg="1"/>
      <p:bldP spid="37" grpId="0" animBg="1"/>
      <p:bldP spid="41" grpId="0"/>
      <p:bldP spid="43" grpId="0"/>
      <p:bldP spid="46" grpId="0"/>
      <p:bldP spid="47" grpId="0"/>
      <p:bldP spid="48" grpId="0"/>
      <p:bldP spid="51" grpId="0" animBg="1"/>
      <p:bldP spid="53" grpId="0"/>
      <p:bldP spid="54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2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543</Words>
  <Application>Microsoft Office PowerPoint</Application>
  <PresentationFormat>와이드스크린</PresentationFormat>
  <Paragraphs>142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Cambria Math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이영주</cp:lastModifiedBy>
  <cp:revision>45</cp:revision>
  <dcterms:created xsi:type="dcterms:W3CDTF">2017-05-29T09:12:16Z</dcterms:created>
  <dcterms:modified xsi:type="dcterms:W3CDTF">2018-03-22T07:40:53Z</dcterms:modified>
</cp:coreProperties>
</file>