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57" r:id="rId6"/>
    <p:sldId id="292" r:id="rId7"/>
    <p:sldId id="285" r:id="rId8"/>
    <p:sldId id="293" r:id="rId9"/>
    <p:sldId id="294" r:id="rId10"/>
    <p:sldId id="280" r:id="rId11"/>
    <p:sldId id="281" r:id="rId12"/>
    <p:sldId id="297" r:id="rId13"/>
    <p:sldId id="298" r:id="rId14"/>
    <p:sldId id="283" r:id="rId15"/>
    <p:sldId id="284" r:id="rId16"/>
    <p:sldId id="282" r:id="rId17"/>
    <p:sldId id="291" r:id="rId18"/>
    <p:sldId id="287" r:id="rId19"/>
    <p:sldId id="300" r:id="rId20"/>
    <p:sldId id="301" r:id="rId21"/>
    <p:sldId id="302" r:id="rId22"/>
    <p:sldId id="299" r:id="rId23"/>
    <p:sldId id="286" r:id="rId24"/>
    <p:sldId id="289" r:id="rId25"/>
    <p:sldId id="288" r:id="rId26"/>
    <p:sldId id="290" r:id="rId27"/>
    <p:sldId id="303" r:id="rId28"/>
    <p:sldId id="304" r:id="rId29"/>
    <p:sldId id="305" r:id="rId30"/>
    <p:sldId id="306" r:id="rId31"/>
    <p:sldId id="278" r:id="rId32"/>
    <p:sldId id="275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3EE"/>
    <a:srgbClr val="DBCCC7"/>
    <a:srgbClr val="EBE3E0"/>
    <a:srgbClr val="C8C2C3"/>
    <a:srgbClr val="A18460"/>
    <a:srgbClr val="A79E9F"/>
    <a:srgbClr val="D6CEB8"/>
    <a:srgbClr val="D0CACB"/>
    <a:srgbClr val="E0D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6674" autoAdjust="0"/>
  </p:normalViewPr>
  <p:slideViewPr>
    <p:cSldViewPr snapToGrid="0">
      <p:cViewPr varScale="1">
        <p:scale>
          <a:sx n="124" d="100"/>
          <a:sy n="124" d="100"/>
        </p:scale>
        <p:origin x="156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C51346D-29F5-7DFE-BEB6-7043822CD7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152A2E-D8A4-CF35-EDF3-FFF0EB2A77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821A9-E056-4925-B2BD-B03595D48AFB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2203DC-C98A-EF6A-72E7-F7C920EE19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622474-DCE7-2437-4BB9-66FAEDD62A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EBE0E-D9AB-4DE0-BF09-0A8C3EA4D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6752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D8BA9-41C9-483D-936B-48319C922185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F2A53-2456-45F6-B962-46B7C7448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0637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215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평균이 </a:t>
            </a:r>
            <a:r>
              <a:rPr lang="en-US" altLang="ko-KR" dirty="0"/>
              <a:t>0, </a:t>
            </a:r>
            <a:r>
              <a:rPr lang="ko-KR" altLang="en-US" dirty="0"/>
              <a:t>표준편차가 </a:t>
            </a:r>
            <a:r>
              <a:rPr lang="en-US" altLang="ko-KR" dirty="0"/>
              <a:t>1</a:t>
            </a:r>
            <a:r>
              <a:rPr lang="ko-KR" altLang="en-US" dirty="0"/>
              <a:t>이 되도록 스케일링</a:t>
            </a:r>
            <a:endParaRPr lang="en-US" altLang="ko-KR" dirty="0"/>
          </a:p>
          <a:p>
            <a:r>
              <a:rPr lang="ko-KR" altLang="en-US" dirty="0"/>
              <a:t>이상치에 효과적이지 않음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981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-apple-system"/>
              </a:rPr>
              <a:t>데이터의 중앙값 </a:t>
            </a:r>
            <a:r>
              <a:rPr lang="en-US" altLang="ko-KR" b="0" i="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-apple-system"/>
              </a:rPr>
              <a:t>= 0, IQE = 1</a:t>
            </a:r>
            <a:r>
              <a:rPr lang="ko-KR" altLang="en-US" b="0" i="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-apple-system"/>
              </a:rPr>
              <a:t>이 되도록 스케일링</a:t>
            </a:r>
            <a:endParaRPr lang="en-US" altLang="ko-KR" b="0" i="0" dirty="0">
              <a:solidFill>
                <a:srgbClr val="3D4144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이상치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(outlier)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영향 최소화</a:t>
            </a:r>
            <a:endParaRPr lang="en-US" altLang="ko-KR" b="0" i="0" dirty="0">
              <a:solidFill>
                <a:srgbClr val="3D4144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33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슬라이딩 윈도우 기법을 통해서 시퀀스 생성</a:t>
            </a:r>
            <a:endParaRPr lang="en-US" altLang="ko-KR" dirty="0"/>
          </a:p>
          <a:p>
            <a:r>
              <a:rPr lang="ko-KR" altLang="en-US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시퀀스가 분할되어도 모델이 문맥을 이해할 수 있도록 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449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-apple-system"/>
              </a:rPr>
              <a:t>이 문제는 </a:t>
            </a:r>
            <a:r>
              <a:rPr lang="ko-KR" altLang="en-US" b="0" i="0" dirty="0" err="1">
                <a:solidFill>
                  <a:srgbClr val="3D4144"/>
                </a:solidFill>
                <a:effectLst/>
                <a:highlight>
                  <a:srgbClr val="FFFFFF"/>
                </a:highlight>
                <a:latin typeface="-apple-system"/>
              </a:rPr>
              <a:t>학습률</a:t>
            </a:r>
            <a:r>
              <a:rPr lang="ko-KR" altLang="en-US" b="0" i="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-apple-system"/>
              </a:rPr>
              <a:t> 조정에 중점을 둔 </a:t>
            </a:r>
            <a:r>
              <a:rPr lang="ko-KR" altLang="en-US" b="0" i="0" dirty="0" err="1">
                <a:solidFill>
                  <a:srgbClr val="3D4144"/>
                </a:solidFill>
                <a:effectLst/>
                <a:highlight>
                  <a:srgbClr val="FFFFFF"/>
                </a:highlight>
                <a:latin typeface="-apple-system"/>
              </a:rPr>
              <a:t>옵티마이저가</a:t>
            </a:r>
            <a:r>
              <a:rPr lang="ko-KR" altLang="en-US" b="0" i="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-apple-system"/>
              </a:rPr>
              <a:t> 효과가 좋음</a:t>
            </a:r>
            <a:endParaRPr lang="en-US" altLang="ko-KR" b="0" i="0" dirty="0">
              <a:solidFill>
                <a:srgbClr val="3D4144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44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-apple-system"/>
              </a:rPr>
              <a:t>이 문제는 </a:t>
            </a:r>
            <a:r>
              <a:rPr lang="ko-KR" altLang="en-US" b="0" i="0" dirty="0" err="1">
                <a:solidFill>
                  <a:srgbClr val="3D4144"/>
                </a:solidFill>
                <a:effectLst/>
                <a:highlight>
                  <a:srgbClr val="FFFFFF"/>
                </a:highlight>
                <a:latin typeface="-apple-system"/>
              </a:rPr>
              <a:t>학습률</a:t>
            </a:r>
            <a:r>
              <a:rPr lang="ko-KR" altLang="en-US" b="0" i="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-apple-system"/>
              </a:rPr>
              <a:t> 조정에 중점을 둔 </a:t>
            </a:r>
            <a:r>
              <a:rPr lang="ko-KR" altLang="en-US" b="0" i="0" dirty="0" err="1">
                <a:solidFill>
                  <a:srgbClr val="3D4144"/>
                </a:solidFill>
                <a:effectLst/>
                <a:highlight>
                  <a:srgbClr val="FFFFFF"/>
                </a:highlight>
                <a:latin typeface="-apple-system"/>
              </a:rPr>
              <a:t>옵티마이저가</a:t>
            </a:r>
            <a:r>
              <a:rPr lang="ko-KR" altLang="en-US" b="0" i="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-apple-system"/>
              </a:rPr>
              <a:t> 효과가 좋음</a:t>
            </a:r>
            <a:endParaRPr lang="en-US" altLang="ko-KR" b="0" i="0" dirty="0">
              <a:solidFill>
                <a:srgbClr val="3D4144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04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-apple-system"/>
              </a:rPr>
              <a:t>이 문제는 </a:t>
            </a:r>
            <a:r>
              <a:rPr lang="ko-KR" altLang="en-US" b="0" i="0" dirty="0" err="1">
                <a:solidFill>
                  <a:srgbClr val="3D4144"/>
                </a:solidFill>
                <a:effectLst/>
                <a:highlight>
                  <a:srgbClr val="FFFFFF"/>
                </a:highlight>
                <a:latin typeface="-apple-system"/>
              </a:rPr>
              <a:t>학습률</a:t>
            </a:r>
            <a:r>
              <a:rPr lang="ko-KR" altLang="en-US" b="0" i="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-apple-system"/>
              </a:rPr>
              <a:t> 조정에 중점을 둔 </a:t>
            </a:r>
            <a:r>
              <a:rPr lang="ko-KR" altLang="en-US" b="0" i="0" dirty="0" err="1">
                <a:solidFill>
                  <a:srgbClr val="3D4144"/>
                </a:solidFill>
                <a:effectLst/>
                <a:highlight>
                  <a:srgbClr val="FFFFFF"/>
                </a:highlight>
                <a:latin typeface="-apple-system"/>
              </a:rPr>
              <a:t>옵티마이저가</a:t>
            </a:r>
            <a:r>
              <a:rPr lang="ko-KR" altLang="en-US" b="0" i="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-apple-system"/>
              </a:rPr>
              <a:t> 효과가 좋음</a:t>
            </a:r>
            <a:endParaRPr lang="en-US" altLang="ko-KR" b="0" i="0" dirty="0">
              <a:solidFill>
                <a:srgbClr val="3D4144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716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-apple-system"/>
              </a:rPr>
              <a:t>이 문제는 </a:t>
            </a:r>
            <a:r>
              <a:rPr lang="ko-KR" altLang="en-US" b="0" i="0" dirty="0" err="1">
                <a:solidFill>
                  <a:srgbClr val="3D4144"/>
                </a:solidFill>
                <a:effectLst/>
                <a:highlight>
                  <a:srgbClr val="FFFFFF"/>
                </a:highlight>
                <a:latin typeface="-apple-system"/>
              </a:rPr>
              <a:t>학습률</a:t>
            </a:r>
            <a:r>
              <a:rPr lang="ko-KR" altLang="en-US" b="0" i="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-apple-system"/>
              </a:rPr>
              <a:t> 조정에 중점을 둔 </a:t>
            </a:r>
            <a:r>
              <a:rPr lang="ko-KR" altLang="en-US" b="0" i="0" dirty="0" err="1">
                <a:solidFill>
                  <a:srgbClr val="3D4144"/>
                </a:solidFill>
                <a:effectLst/>
                <a:highlight>
                  <a:srgbClr val="FFFFFF"/>
                </a:highlight>
                <a:latin typeface="-apple-system"/>
              </a:rPr>
              <a:t>옵티마이저가</a:t>
            </a:r>
            <a:r>
              <a:rPr lang="ko-KR" altLang="en-US" b="0" i="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-apple-system"/>
              </a:rPr>
              <a:t> 효과가 좋음</a:t>
            </a:r>
            <a:endParaRPr lang="en-US" altLang="ko-KR" b="0" i="0" dirty="0">
              <a:solidFill>
                <a:srgbClr val="3D4144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252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-apple-system"/>
              </a:rPr>
              <a:t>이 문제는 </a:t>
            </a:r>
            <a:r>
              <a:rPr lang="ko-KR" altLang="en-US" b="0" i="0" dirty="0" err="1">
                <a:solidFill>
                  <a:srgbClr val="3D4144"/>
                </a:solidFill>
                <a:effectLst/>
                <a:highlight>
                  <a:srgbClr val="FFFFFF"/>
                </a:highlight>
                <a:latin typeface="-apple-system"/>
              </a:rPr>
              <a:t>학습률</a:t>
            </a:r>
            <a:r>
              <a:rPr lang="ko-KR" altLang="en-US" b="0" i="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-apple-system"/>
              </a:rPr>
              <a:t> 조정에 중점을 둔 </a:t>
            </a:r>
            <a:r>
              <a:rPr lang="ko-KR" altLang="en-US" b="0" i="0" dirty="0" err="1">
                <a:solidFill>
                  <a:srgbClr val="3D4144"/>
                </a:solidFill>
                <a:effectLst/>
                <a:highlight>
                  <a:srgbClr val="FFFFFF"/>
                </a:highlight>
                <a:latin typeface="-apple-system"/>
              </a:rPr>
              <a:t>옵티마이저가</a:t>
            </a:r>
            <a:r>
              <a:rPr lang="ko-KR" altLang="en-US" b="0" i="0" dirty="0">
                <a:solidFill>
                  <a:srgbClr val="3D4144"/>
                </a:solidFill>
                <a:effectLst/>
                <a:highlight>
                  <a:srgbClr val="FFFFFF"/>
                </a:highlight>
                <a:latin typeface="-apple-system"/>
              </a:rPr>
              <a:t> 효과가 좋음</a:t>
            </a:r>
            <a:endParaRPr lang="en-US" altLang="ko-KR" b="0" i="0" dirty="0">
              <a:solidFill>
                <a:srgbClr val="3D4144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912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3D4144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102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3D4144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85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시간에 따른 차이가 없을 뿐더러 마모여부와 관련이 없는 데이터 제거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7695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3D4144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818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3D4144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9211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3D4144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6186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3D4144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5562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3D4144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4729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3D4144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204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입력 데이터가 어떤 종류인지 예측하는 것이 분류</a:t>
            </a:r>
            <a:endParaRPr lang="en-US" altLang="ko-KR" dirty="0"/>
          </a:p>
          <a:p>
            <a:r>
              <a:rPr lang="ko-KR" altLang="en-US" dirty="0"/>
              <a:t>입력 데이터를 통해서 다음 데이터가 어떤 값이 나올 지 예측하는 것이 회귀</a:t>
            </a:r>
            <a:endParaRPr lang="en-US" altLang="ko-KR" dirty="0"/>
          </a:p>
          <a:p>
            <a:r>
              <a:rPr lang="ko-KR" altLang="en-US" dirty="0"/>
              <a:t>그러면 다중 회귀가 뭐냐 입력 데이터가 여러 개인 것인 다중 회귀다 여러 개를 통해서 다음이 </a:t>
            </a:r>
            <a:r>
              <a:rPr lang="ko-KR" altLang="en-US" dirty="0" err="1"/>
              <a:t>출력값이</a:t>
            </a:r>
            <a:r>
              <a:rPr lang="ko-KR" altLang="en-US" dirty="0"/>
              <a:t> 어떤 값이 나올 지 예측하는 것이 다중 회귀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로지스틱 회귀는 결과값이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함수를 통해서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 사이의 </a:t>
            </a:r>
            <a:r>
              <a:rPr lang="ko-KR" altLang="en-US" dirty="0" err="1"/>
              <a:t>확률값으로</a:t>
            </a:r>
            <a:r>
              <a:rPr lang="ko-KR" altLang="en-US" dirty="0"/>
              <a:t> 출력됨</a:t>
            </a:r>
            <a:endParaRPr lang="en-US" altLang="ko-KR" dirty="0"/>
          </a:p>
          <a:p>
            <a:r>
              <a:rPr lang="ko-KR" altLang="en-US" dirty="0"/>
              <a:t>이를 통해서 딱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분류하는 게 아닌 </a:t>
            </a:r>
            <a:r>
              <a:rPr lang="en-US" altLang="ko-KR" dirty="0"/>
              <a:t>1</a:t>
            </a:r>
            <a:r>
              <a:rPr lang="ko-KR" altLang="en-US" dirty="0"/>
              <a:t>일 확률이 </a:t>
            </a:r>
            <a:r>
              <a:rPr lang="ko-KR" altLang="en-US" dirty="0" err="1"/>
              <a:t>몇퍼센트</a:t>
            </a:r>
            <a:r>
              <a:rPr lang="en-US" altLang="ko-KR" dirty="0"/>
              <a:t> </a:t>
            </a:r>
            <a:r>
              <a:rPr lang="ko-KR" altLang="en-US" dirty="0" err="1"/>
              <a:t>이런식으로</a:t>
            </a:r>
            <a:r>
              <a:rPr lang="ko-KR" altLang="en-US" dirty="0"/>
              <a:t> 분류 문제에서 활용할 수 있는 거임</a:t>
            </a:r>
            <a:endParaRPr lang="en-US" altLang="ko-KR" dirty="0"/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"/>
              </a:rPr>
              <a:t>로지스틱 회귀로 분류를 한다는 것은 다중 회귀로 얻은 연속적인 결과를 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"/>
              </a:rPr>
              <a:t>시그모이드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"/>
              </a:rPr>
              <a:t> 함수로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"/>
              </a:rPr>
              <a:t>표준화시켜서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"/>
              </a:rPr>
              <a:t>특정값을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"/>
              </a:rPr>
              <a:t> 기준으로 나누어서 “분류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"/>
              </a:rPr>
              <a:t>"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"/>
              </a:rPr>
              <a:t>하는 것</a:t>
            </a:r>
            <a:endParaRPr lang="en-US" altLang="ko-KR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"/>
              </a:rPr>
              <a:t>만약 근데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"/>
              </a:rPr>
              <a:t>분류해야될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"/>
              </a:rPr>
              <a:t> 클래스가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"/>
              </a:rPr>
              <a:t>3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"/>
              </a:rPr>
              <a:t>개 이상이다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"/>
              </a:rPr>
              <a:t>.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"/>
              </a:rPr>
              <a:t>그러면 이제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"/>
              </a:rPr>
              <a:t>시그모이드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"/>
              </a:rPr>
              <a:t> 함수를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"/>
              </a:rPr>
              <a:t>K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"/>
              </a:rPr>
              <a:t>개의 클래스로 일반화한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"/>
              </a:rPr>
              <a:t>소프트맥스를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"/>
              </a:rPr>
              <a:t> 대신 출력층의 활성화 함수로 설정한다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"/>
              </a:rPr>
              <a:t>.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"/>
              </a:rPr>
              <a:t>소프트맥스의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"/>
              </a:rPr>
              <a:t> 특징은 모든 추출되는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"/>
              </a:rPr>
              <a:t>출력값의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"/>
              </a:rPr>
              <a:t> 합이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"/>
              </a:rPr>
              <a:t>이 되는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"/>
              </a:rPr>
              <a:t>.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r>
              <a:rPr lang="ko-KR" altLang="en-US" b="0" dirty="0"/>
              <a:t>출력층의 활성화 함수가 </a:t>
            </a:r>
            <a:r>
              <a:rPr lang="ko-KR" altLang="en-US" b="0" dirty="0" err="1"/>
              <a:t>항등</a:t>
            </a:r>
            <a:r>
              <a:rPr lang="ko-KR" altLang="en-US" b="0" dirty="0"/>
              <a:t> 함수가 설정된 것은 회귀 모델에서 사용이 된다</a:t>
            </a:r>
            <a:r>
              <a:rPr lang="en-US" altLang="ko-KR" b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문제는 이진 분류 문제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활성화 함수가</a:t>
            </a:r>
            <a:r>
              <a:rPr lang="en-US" altLang="ko-KR" dirty="0"/>
              <a:t> </a:t>
            </a:r>
            <a:r>
              <a:rPr lang="ko-KR" altLang="en-US" dirty="0"/>
              <a:t>필요한 이유 </a:t>
            </a:r>
            <a:endParaRPr lang="en-US" altLang="ko-KR" dirty="0"/>
          </a:p>
          <a:p>
            <a:r>
              <a:rPr lang="ko-KR" altLang="en-US" dirty="0"/>
              <a:t>선형적인 </a:t>
            </a:r>
            <a:r>
              <a:rPr lang="ko-KR" altLang="en-US" dirty="0" err="1"/>
              <a:t>입력값을</a:t>
            </a:r>
            <a:r>
              <a:rPr lang="ko-KR" altLang="en-US" dirty="0"/>
              <a:t> 비선형적으로 출력해주기 위해서 필요하다</a:t>
            </a:r>
            <a:r>
              <a:rPr lang="en-US" altLang="ko-KR" dirty="0"/>
              <a:t>? </a:t>
            </a:r>
            <a:r>
              <a:rPr lang="ko-KR" altLang="en-US" dirty="0" err="1"/>
              <a:t>비선형적인</a:t>
            </a:r>
            <a:r>
              <a:rPr lang="ko-KR" altLang="en-US" dirty="0"/>
              <a:t> 문제를 풀기 위해서? 비선형성을 도입하면서 신경망이 복잡한 패턴과 데이터를 학습할 수 있도록 함 활성화 함수가 없으면 각 층은 단순한 선형 변환만 수행하며 층을 </a:t>
            </a:r>
            <a:r>
              <a:rPr lang="ko-KR" altLang="en-US" dirty="0" err="1"/>
              <a:t>깊게하는</a:t>
            </a:r>
            <a:r>
              <a:rPr lang="ko-KR" altLang="en-US" dirty="0"/>
              <a:t> 의미가 없어짐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왜 선형변환만 하면 복잡한 걸 풀 수 없냐</a:t>
            </a:r>
            <a:endParaRPr lang="en-US" altLang="ko-KR" dirty="0"/>
          </a:p>
          <a:p>
            <a:r>
              <a:rPr lang="ko-KR" altLang="en-US" dirty="0"/>
              <a:t>신경망이 단순히 입력과 출력 사이의 직선 관계만 학습할 수 있다면 이는 직선 형태의 데이터만 예측하는 선형 회귀 문제만 해결할 수 있음</a:t>
            </a:r>
            <a:endParaRPr lang="en-US" altLang="ko-KR" dirty="0"/>
          </a:p>
          <a:p>
            <a:r>
              <a:rPr lang="ko-KR" altLang="en-US" dirty="0"/>
              <a:t>비선형을 도입하면서 곡선 형태의 데이터를 예측하거나 더 복잡한 패턴을 학습할 수 있는 거임 따라서 활성화 함수에 비선형 함수를 도입하면서 신경망의 표현력이 더 좋아짐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활성화값이</a:t>
            </a:r>
            <a:r>
              <a:rPr lang="ko-KR" altLang="en-US" dirty="0"/>
              <a:t> 너무 작으면 안 되는 이유</a:t>
            </a:r>
            <a:endParaRPr lang="en-US" altLang="ko-KR" dirty="0"/>
          </a:p>
          <a:p>
            <a:r>
              <a:rPr lang="ko-KR" altLang="en-US" dirty="0"/>
              <a:t>오차역전파에서 기울기가 소실되는 문제가 발생하기 때문에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왜 </a:t>
            </a:r>
            <a:r>
              <a:rPr lang="ko-KR" altLang="en-US" dirty="0" err="1"/>
              <a:t>활성화값이</a:t>
            </a:r>
            <a:r>
              <a:rPr lang="ko-KR" altLang="en-US" dirty="0"/>
              <a:t> 너무 작으면 기울기 소실이 발생하냐</a:t>
            </a:r>
            <a:endParaRPr lang="en-US" altLang="ko-KR" dirty="0"/>
          </a:p>
          <a:p>
            <a:r>
              <a:rPr lang="ko-KR" altLang="en-US" dirty="0"/>
              <a:t>아마도 </a:t>
            </a:r>
            <a:r>
              <a:rPr lang="ko-KR" altLang="en-US" dirty="0" err="1"/>
              <a:t>곱셉노드의</a:t>
            </a:r>
            <a:r>
              <a:rPr lang="ko-KR" altLang="en-US" dirty="0"/>
              <a:t> 성질 때문일 것 같음 </a:t>
            </a:r>
            <a:r>
              <a:rPr lang="ko-KR" altLang="en-US" dirty="0" err="1"/>
              <a:t>곱셈노드의</a:t>
            </a:r>
            <a:r>
              <a:rPr lang="ko-KR" altLang="en-US" dirty="0"/>
              <a:t> 역전파는 </a:t>
            </a:r>
            <a:r>
              <a:rPr lang="ko-KR" altLang="en-US" dirty="0" err="1"/>
              <a:t>입력값을</a:t>
            </a:r>
            <a:r>
              <a:rPr lang="ko-KR" altLang="en-US" dirty="0"/>
              <a:t> 역전파에 곱하니까 </a:t>
            </a:r>
            <a:r>
              <a:rPr lang="ko-KR" altLang="en-US" dirty="0" err="1"/>
              <a:t>입력값이</a:t>
            </a:r>
            <a:r>
              <a:rPr lang="ko-KR" altLang="en-US" dirty="0"/>
              <a:t> 너무 작아버리면 소실이 될 것 같음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활성화값이</a:t>
            </a:r>
            <a:r>
              <a:rPr lang="ko-KR" altLang="en-US" dirty="0"/>
              <a:t> 왜 골고루 </a:t>
            </a:r>
            <a:r>
              <a:rPr lang="ko-KR" altLang="en-US" dirty="0" err="1"/>
              <a:t>퍼져있어야되냐</a:t>
            </a:r>
            <a:endParaRPr lang="en-US" altLang="ko-KR" dirty="0"/>
          </a:p>
          <a:p>
            <a:r>
              <a:rPr lang="ko-KR" altLang="en-US" dirty="0"/>
              <a:t>너무 한쪽으로 쏠리면 노드를 여러 개를 두는 의미가 없어지기 때문 모두가 거의 같은 값을 출력하고 있으니 여러 개를 두는 의미가 없어서 신경만의 표현력이 제한 됨 고르게 함으로써 학습을 잘 할 수 있고 기울기 소실을 막을 수가 있음</a:t>
            </a:r>
            <a:r>
              <a:rPr lang="en-US" altLang="ko-KR" dirty="0"/>
              <a:t> </a:t>
            </a:r>
            <a:r>
              <a:rPr lang="ko-KR" altLang="en-US" dirty="0"/>
              <a:t>활성화 값들이 골고루 퍼지기 위해서는 가중치 값이 골고루 퍼져 </a:t>
            </a:r>
            <a:r>
              <a:rPr lang="ko-KR" altLang="en-US" dirty="0" err="1"/>
              <a:t>있어야함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활성화함수로 </a:t>
            </a:r>
            <a:r>
              <a:rPr lang="en-US" altLang="ko-KR" dirty="0" err="1"/>
              <a:t>ReLU</a:t>
            </a:r>
            <a:r>
              <a:rPr lang="ko-KR" altLang="en-US" dirty="0"/>
              <a:t>를 사용하는 이유</a:t>
            </a:r>
            <a:endParaRPr lang="en-US" altLang="ko-KR" dirty="0"/>
          </a:p>
          <a:p>
            <a:r>
              <a:rPr lang="ko-KR" altLang="en-US" dirty="0"/>
              <a:t>계산이 빨라 학습 시간을 단축하면서 비선형성을 도입하기 때문에</a:t>
            </a:r>
            <a:endParaRPr lang="en-US" altLang="ko-KR" dirty="0"/>
          </a:p>
          <a:p>
            <a:r>
              <a:rPr lang="ko-KR" altLang="en-US" dirty="0" err="1"/>
              <a:t>딥러닝에서</a:t>
            </a:r>
            <a:r>
              <a:rPr lang="ko-KR" altLang="en-US" dirty="0"/>
              <a:t> 어떤 활성화 </a:t>
            </a:r>
            <a:r>
              <a:rPr lang="ko-KR" altLang="en-US" dirty="0" err="1"/>
              <a:t>함수냐는</a:t>
            </a:r>
            <a:r>
              <a:rPr lang="ko-KR" altLang="en-US" dirty="0"/>
              <a:t> 학습에서 그렇게 유의미하지는 않다</a:t>
            </a:r>
            <a:r>
              <a:rPr lang="en-US" altLang="ko-KR" dirty="0"/>
              <a:t> </a:t>
            </a:r>
            <a:r>
              <a:rPr lang="ko-KR" altLang="en-US" dirty="0"/>
              <a:t>단지 비선형성의 도입 유무와 숫자의 범위를 제한하는 용도이다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물론 적절한 활성화 함수를 선택하는 것은 당연히 중요하다 그건 학습 시간 및 계산 효율 때문이지 활성화 함수가 좀더 고차원적인 계산을 수행하거나 데이터와 관계가 있어서 결정을 하는 것은 아니다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예들들어</a:t>
            </a:r>
            <a:r>
              <a:rPr lang="ko-KR" altLang="en-US" dirty="0"/>
              <a:t> 활성화 함수로 </a:t>
            </a:r>
            <a:r>
              <a:rPr lang="ko-KR" altLang="en-US" dirty="0" err="1"/>
              <a:t>시그모이드</a:t>
            </a:r>
            <a:r>
              <a:rPr lang="ko-KR" altLang="en-US" dirty="0"/>
              <a:t> 대신 </a:t>
            </a:r>
            <a:r>
              <a:rPr lang="ko-KR" altLang="en-US" dirty="0" err="1"/>
              <a:t>렐루를</a:t>
            </a:r>
            <a:r>
              <a:rPr lang="ko-KR" altLang="en-US" dirty="0"/>
              <a:t> 많이 사용하는 이유는 </a:t>
            </a:r>
            <a:r>
              <a:rPr lang="ko-KR" altLang="en-US" dirty="0" err="1"/>
              <a:t>시그모이드가</a:t>
            </a:r>
            <a:r>
              <a:rPr lang="ko-KR" altLang="en-US" dirty="0"/>
              <a:t> 단지 기울기 소실이라는 문제가 크기 때문에 계산을 똑바로 할 수 없어서 요즘에는 </a:t>
            </a:r>
            <a:r>
              <a:rPr lang="en-US" altLang="ko-KR" dirty="0" err="1"/>
              <a:t>ReLU</a:t>
            </a:r>
            <a:r>
              <a:rPr lang="ko-KR" altLang="en-US" dirty="0"/>
              <a:t>를 많이 사용하는 것이지</a:t>
            </a:r>
            <a:r>
              <a:rPr lang="en-US" altLang="ko-KR" dirty="0"/>
              <a:t> </a:t>
            </a:r>
            <a:r>
              <a:rPr lang="ko-KR" altLang="en-US" dirty="0"/>
              <a:t>데이터가 특별해서 </a:t>
            </a:r>
            <a:r>
              <a:rPr lang="en-US" altLang="ko-KR" dirty="0" err="1"/>
              <a:t>ReLU</a:t>
            </a:r>
            <a:r>
              <a:rPr lang="ko-KR" altLang="en-US" dirty="0"/>
              <a:t>를 사용하는 것은 아니다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활성화 함수를 한 종류만 사용하는 이유도 오히려 여러 개 </a:t>
            </a:r>
            <a:r>
              <a:rPr lang="ko-KR" altLang="en-US" dirty="0" err="1"/>
              <a:t>써봤자</a:t>
            </a:r>
            <a:r>
              <a:rPr lang="ko-KR" altLang="en-US" dirty="0"/>
              <a:t> 계산만 복잡해지고 숫자 값들만 계속 바뀌니까 비효율적이기 때문에 하나만 사용하는 것일까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출력층의 활성화 함수를 </a:t>
            </a:r>
            <a:r>
              <a:rPr lang="ko-KR" altLang="en-US" dirty="0" err="1"/>
              <a:t>시그모이드를</a:t>
            </a:r>
            <a:r>
              <a:rPr lang="ko-KR" altLang="en-US" dirty="0"/>
              <a:t> 사용하는 이유</a:t>
            </a:r>
            <a:endParaRPr lang="en-US" altLang="ko-KR" dirty="0"/>
          </a:p>
          <a:p>
            <a:r>
              <a:rPr lang="ko-KR" altLang="en-US" dirty="0"/>
              <a:t>출력층의 활성화 함수를 해당하는 문제에 맞게 설정을 해야 함</a:t>
            </a:r>
            <a:r>
              <a:rPr lang="en-US" altLang="ko-KR" dirty="0"/>
              <a:t> </a:t>
            </a:r>
            <a:r>
              <a:rPr lang="ko-KR" altLang="en-US" dirty="0"/>
              <a:t>이 문제는 </a:t>
            </a:r>
            <a:r>
              <a:rPr lang="en-US" altLang="ko-KR" dirty="0"/>
              <a:t>2</a:t>
            </a:r>
            <a:r>
              <a:rPr lang="ko-KR" altLang="en-US" dirty="0"/>
              <a:t>진 분류 문제니까 로지스틱 회귀 방식으로 출력층의 활성화 함수를 </a:t>
            </a:r>
            <a:r>
              <a:rPr lang="ko-KR" altLang="en-US" dirty="0" err="1"/>
              <a:t>시그모이드로</a:t>
            </a:r>
            <a:r>
              <a:rPr lang="ko-KR" altLang="en-US" dirty="0"/>
              <a:t> 설정함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624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434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이상치란</a:t>
            </a:r>
            <a:r>
              <a:rPr lang="ko-KR" altLang="en-US" dirty="0"/>
              <a:t> 데이터에서 다른 </a:t>
            </a:r>
            <a:r>
              <a:rPr lang="ko-KR" altLang="en-US" dirty="0" err="1"/>
              <a:t>관찰값들과</a:t>
            </a:r>
            <a:r>
              <a:rPr lang="ko-KR" altLang="en-US" dirty="0"/>
              <a:t> 크게 다른 값을 가진 관찰 결과를 말한다</a:t>
            </a:r>
            <a:endParaRPr lang="en-US" altLang="ko-KR" dirty="0"/>
          </a:p>
          <a:p>
            <a:r>
              <a:rPr lang="ko-KR" altLang="en-US" b="0" i="0" dirty="0">
                <a:solidFill>
                  <a:srgbClr val="E8E8E8"/>
                </a:solidFill>
                <a:effectLst/>
                <a:highlight>
                  <a:srgbClr val="1F1F1F"/>
                </a:highlight>
                <a:latin typeface="Arial" panose="020B0604020202020204" pitchFamily="34" charset="0"/>
              </a:rPr>
              <a:t>사분위수는 </a:t>
            </a:r>
            <a:r>
              <a:rPr lang="ko-KR" alt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데이터 표본을 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ko-KR" alt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개의 동일한 부분으로 나눈 값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E8E8E8"/>
                </a:solidFill>
                <a:effectLst/>
                <a:highlight>
                  <a:srgbClr val="1F1F1F"/>
                </a:highlight>
                <a:latin typeface="Arial" panose="020B0604020202020204" pitchFamily="34" charset="0"/>
              </a:rPr>
              <a:t>IQR</a:t>
            </a:r>
            <a:r>
              <a:rPr lang="ko-KR" altLang="en-US" b="0" i="0" dirty="0">
                <a:solidFill>
                  <a:srgbClr val="E8E8E8"/>
                </a:solidFill>
                <a:effectLst/>
                <a:highlight>
                  <a:srgbClr val="1F1F1F"/>
                </a:highlight>
                <a:latin typeface="Arial" panose="020B0604020202020204" pitchFamily="34" charset="0"/>
              </a:rPr>
              <a:t>은 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Q3-Q1</a:t>
            </a:r>
            <a:r>
              <a:rPr lang="ko-KR" altLang="en-US" b="0" i="0" dirty="0">
                <a:solidFill>
                  <a:srgbClr val="E8E8E8"/>
                </a:solidFill>
                <a:effectLst/>
                <a:highlight>
                  <a:srgbClr val="1F1F1F"/>
                </a:highlight>
                <a:latin typeface="Arial" panose="020B0604020202020204" pitchFamily="34" charset="0"/>
              </a:rPr>
              <a:t>로 정의되며</a:t>
            </a:r>
            <a:r>
              <a:rPr lang="en-US" altLang="ko-KR" b="0" i="0" dirty="0">
                <a:solidFill>
                  <a:srgbClr val="E8E8E8"/>
                </a:solidFill>
                <a:effectLst/>
                <a:highlight>
                  <a:srgbClr val="1F1F1F"/>
                </a:highlight>
                <a:latin typeface="Arial" panose="020B0604020202020204" pitchFamily="34" charset="0"/>
              </a:rPr>
              <a:t>, Q3+1.5*IQR </a:t>
            </a:r>
            <a:r>
              <a:rPr lang="ko-KR" altLang="en-US" b="0" i="0" dirty="0">
                <a:solidFill>
                  <a:srgbClr val="E8E8E8"/>
                </a:solidFill>
                <a:effectLst/>
                <a:highlight>
                  <a:srgbClr val="1F1F1F"/>
                </a:highlight>
                <a:latin typeface="Arial" panose="020B0604020202020204" pitchFamily="34" charset="0"/>
              </a:rPr>
              <a:t>또는 </a:t>
            </a:r>
            <a:r>
              <a:rPr lang="en-US" altLang="ko-KR" b="0" i="0" dirty="0">
                <a:solidFill>
                  <a:srgbClr val="E8E8E8"/>
                </a:solidFill>
                <a:effectLst/>
                <a:highlight>
                  <a:srgbClr val="1F1F1F"/>
                </a:highlight>
                <a:latin typeface="Arial" panose="020B0604020202020204" pitchFamily="34" charset="0"/>
              </a:rPr>
              <a:t>Q1-1.5*IQR </a:t>
            </a:r>
            <a:r>
              <a:rPr lang="ko-KR" altLang="en-US" b="0" i="0" dirty="0">
                <a:solidFill>
                  <a:srgbClr val="E8E8E8"/>
                </a:solidFill>
                <a:effectLst/>
                <a:highlight>
                  <a:srgbClr val="1F1F1F"/>
                </a:highlight>
                <a:latin typeface="Arial" panose="020B0604020202020204" pitchFamily="34" charset="0"/>
              </a:rPr>
              <a:t>이외의 모든 데이터는 이상치로 </a:t>
            </a:r>
            <a:r>
              <a:rPr lang="ko-KR" altLang="en-US" b="0" i="0" dirty="0" err="1">
                <a:solidFill>
                  <a:srgbClr val="E8E8E8"/>
                </a:solidFill>
                <a:effectLst/>
                <a:highlight>
                  <a:srgbClr val="1F1F1F"/>
                </a:highlight>
                <a:latin typeface="Arial" panose="020B0604020202020204" pitchFamily="34" charset="0"/>
              </a:rPr>
              <a:t>간주됩</a:t>
            </a:r>
            <a:endParaRPr lang="en-US" altLang="ko-KR" b="0" i="0" dirty="0">
              <a:solidFill>
                <a:srgbClr val="E8E8E8"/>
              </a:solidFill>
              <a:effectLst/>
              <a:highlight>
                <a:srgbClr val="1F1F1F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E8E8E8"/>
              </a:solidFill>
              <a:effectLst/>
              <a:highlight>
                <a:srgbClr val="1F1F1F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E8E8E8"/>
                </a:solidFill>
                <a:effectLst/>
                <a:highlight>
                  <a:srgbClr val="1F1F1F"/>
                </a:highlight>
                <a:latin typeface="Arial" panose="020B0604020202020204" pitchFamily="34" charset="0"/>
              </a:rPr>
              <a:t>이상치 데이터 때문에 일반적인 패턴을 학습하지 못할 수 있다</a:t>
            </a:r>
            <a:r>
              <a:rPr lang="en-US" altLang="ko-KR" b="0" i="0" dirty="0">
                <a:solidFill>
                  <a:srgbClr val="E8E8E8"/>
                </a:solidFill>
                <a:effectLst/>
                <a:highlight>
                  <a:srgbClr val="1F1F1F"/>
                </a:highlight>
                <a:latin typeface="Arial" panose="020B0604020202020204" pitchFamily="34" charset="0"/>
              </a:rPr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076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불균형 데이터는 데이터가 균일하게 분포되어 있지 않은 경우를 말함 학습 시</a:t>
            </a:r>
            <a:r>
              <a:rPr lang="en-US" altLang="ko-KR" dirty="0"/>
              <a:t> </a:t>
            </a:r>
            <a:r>
              <a:rPr lang="ko-KR" altLang="en-US" dirty="0"/>
              <a:t>이 범주에만 중심적으로 학습될 가능성이 큼</a:t>
            </a:r>
            <a:endParaRPr lang="en-US" altLang="ko-KR" dirty="0"/>
          </a:p>
          <a:p>
            <a:r>
              <a:rPr lang="ko-KR" altLang="en-US" dirty="0" err="1"/>
              <a:t>언더</a:t>
            </a:r>
            <a:r>
              <a:rPr lang="ko-KR" altLang="en-US" dirty="0"/>
              <a:t> 샘플링 방식이랑 </a:t>
            </a:r>
            <a:r>
              <a:rPr lang="ko-KR" altLang="en-US" dirty="0" err="1"/>
              <a:t>오버샘플링</a:t>
            </a:r>
            <a:r>
              <a:rPr lang="ko-KR" altLang="en-US" dirty="0"/>
              <a:t> 방법 등이 있음 적용해보진 않았고 불균형 데이터에 대한 처리는 더 </a:t>
            </a:r>
            <a:r>
              <a:rPr lang="ko-KR" altLang="en-US" dirty="0" err="1"/>
              <a:t>공부해야될</a:t>
            </a:r>
            <a:r>
              <a:rPr lang="ko-KR" altLang="en-US" dirty="0"/>
              <a:t> 것 같음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 클래스에만 몰릴 수록 이상치는 줄겠지만 여러 클래스로 몰리면 이상치 비율이 커질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근데 </a:t>
            </a:r>
            <a:r>
              <a:rPr lang="ko-KR" altLang="en-US" dirty="0" err="1"/>
              <a:t>이상한게</a:t>
            </a:r>
            <a:r>
              <a:rPr lang="ko-KR" altLang="en-US" dirty="0"/>
              <a:t> 그러면 데이터의 분포가 몰릴수록 그 문제에 대한 일반적인 패턴을 반영한다고 볼 수 있지 않을까</a:t>
            </a:r>
            <a:endParaRPr lang="en-US" altLang="ko-KR" dirty="0"/>
          </a:p>
          <a:p>
            <a:r>
              <a:rPr lang="ko-KR" altLang="en-US" dirty="0"/>
              <a:t>무조건 나쁘다고 할 수는 없을 것 같다</a:t>
            </a:r>
            <a:endParaRPr lang="en-US" altLang="ko-KR" dirty="0"/>
          </a:p>
          <a:p>
            <a:r>
              <a:rPr lang="ko-KR" altLang="en-US" dirty="0"/>
              <a:t>근데 문제가 이러한 범주에만 학습을 해버리면 다른 값이 왔을 때 예측을 못하니까 문제가 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결국은 이 </a:t>
            </a:r>
            <a:r>
              <a:rPr lang="en-US" altLang="ko-KR" dirty="0"/>
              <a:t>IQR</a:t>
            </a:r>
            <a:r>
              <a:rPr lang="ko-KR" altLang="en-US" dirty="0"/>
              <a:t>범위 안에서 데이터가 골고루 </a:t>
            </a:r>
            <a:r>
              <a:rPr lang="ko-KR" altLang="en-US" dirty="0" err="1"/>
              <a:t>분포하는게</a:t>
            </a:r>
            <a:r>
              <a:rPr lang="ko-KR" altLang="en-US" dirty="0"/>
              <a:t> 제일 학습하기 좋은 데이터인 것 같다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58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698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290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385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이상치에 취약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60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E812-8005-467F-BC4C-5D79641BA1DE}" type="datetime1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54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8EF6-9793-4950-B442-EB0F87DC5FCB}" type="datetime1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12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1205-31C5-4689-BB0B-2ADE0FD7EE11}" type="datetime1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66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874-7574-4B74-BCDD-5FCB5C54A68D}" type="datetime1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43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F670-79FF-4BB7-8FC5-C4F42B0C006F}" type="datetime1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71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798F-11FB-47E9-80FB-9E9523929225}" type="datetime1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00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9985-889B-4574-9D16-F2A298B9E971}" type="datetime1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26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E9B7-F920-4CAB-8286-991FD3CB34A0}" type="datetime1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25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5D4D-27C0-49AB-B93B-895C9160DE4B}" type="datetime1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7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2CDF-C452-46F3-92FE-21874EA904DC}" type="datetime1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78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E64E-E0A3-44B4-B480-E23C26DE5A2C}" type="datetime1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68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5BFB7-A4B4-4AB2-8547-DCD6703AD7DB}" type="datetime1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8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0487" y="2118359"/>
            <a:ext cx="8751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Arial" panose="020B0604020202020204" pitchFamily="34" charset="0"/>
                <a:cs typeface="Arial" panose="020B0604020202020204" pitchFamily="34" charset="0"/>
              </a:rPr>
              <a:t>CNC </a:t>
            </a:r>
            <a:r>
              <a:rPr lang="ko-KR" alt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공구 마모 예측 분류 모델</a:t>
            </a:r>
            <a:endParaRPr lang="en-US" altLang="ko-KR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7353" y="4965233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20203128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김재영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0C1829-E105-1249-3AB4-8E55A3E2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21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62FF351-8B8C-E906-D10E-8D515C50446D}"/>
              </a:ext>
            </a:extLst>
          </p:cNvPr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768050-6355-37FB-C1FE-EA47F1A6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3346-82E4-C520-641E-709B3BBC72FD}"/>
              </a:ext>
            </a:extLst>
          </p:cNvPr>
          <p:cNvSpPr txBox="1"/>
          <p:nvPr/>
        </p:nvSpPr>
        <p:spPr>
          <a:xfrm>
            <a:off x="629919" y="370265"/>
            <a:ext cx="362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데이터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7B64A3-B3A8-BFD5-7BE4-6BC2DCE91D43}"/>
              </a:ext>
            </a:extLst>
          </p:cNvPr>
          <p:cNvSpPr/>
          <p:nvPr/>
        </p:nvSpPr>
        <p:spPr>
          <a:xfrm>
            <a:off x="629920" y="1084235"/>
            <a:ext cx="5201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unworn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7B5415-8FF0-6FF4-762E-FA6BF1760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924" y="280428"/>
            <a:ext cx="6442909" cy="629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77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62FF351-8B8C-E906-D10E-8D515C50446D}"/>
              </a:ext>
            </a:extLst>
          </p:cNvPr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768050-6355-37FB-C1FE-EA47F1A6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92B08387-52D9-0C41-89C8-C11667FFE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048" y="3498143"/>
            <a:ext cx="4286312" cy="312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56F05E-551B-6964-D553-AD3D92A3FB4E}"/>
              </a:ext>
            </a:extLst>
          </p:cNvPr>
          <p:cNvSpPr txBox="1"/>
          <p:nvPr/>
        </p:nvSpPr>
        <p:spPr>
          <a:xfrm>
            <a:off x="629919" y="370265"/>
            <a:ext cx="362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데이터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91BD49-F7B4-AD27-D1A4-E93261199783}"/>
              </a:ext>
            </a:extLst>
          </p:cNvPr>
          <p:cNvSpPr/>
          <p:nvPr/>
        </p:nvSpPr>
        <p:spPr>
          <a:xfrm>
            <a:off x="629920" y="1084235"/>
            <a:ext cx="37397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데이터 스케일링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MinMaxScaling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사이의 값으로 정규화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이상치 데이터에 취약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음의 데이터 소실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19065DA-4724-347F-94A4-530F54119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796" y="3498143"/>
            <a:ext cx="4238252" cy="312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>
            <a:extLst>
              <a:ext uri="{FF2B5EF4-FFF2-40B4-BE49-F238E27FC236}">
                <a16:creationId xmlns:a16="http://schemas.microsoft.com/office/drawing/2014/main" id="{9F91B7D7-096E-0671-87A8-FBDF08A6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048" y="306872"/>
            <a:ext cx="4286312" cy="312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899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62FF351-8B8C-E906-D10E-8D515C50446D}"/>
              </a:ext>
            </a:extLst>
          </p:cNvPr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768050-6355-37FB-C1FE-EA47F1A6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3AAF471-8B32-621D-64B2-A68466E63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79" y="3512251"/>
            <a:ext cx="4346043" cy="323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>
            <a:extLst>
              <a:ext uri="{FF2B5EF4-FFF2-40B4-BE49-F238E27FC236}">
                <a16:creationId xmlns:a16="http://schemas.microsoft.com/office/drawing/2014/main" id="{B5A549EE-70EF-5DC1-8319-DB54220C6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922" y="279785"/>
            <a:ext cx="4437792" cy="323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A4C20AA0-68C5-A699-6849-4F362D66A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922" y="3512251"/>
            <a:ext cx="4437792" cy="323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3A6EE1-8A1A-8C50-2AFD-CFD81BEC5A01}"/>
              </a:ext>
            </a:extLst>
          </p:cNvPr>
          <p:cNvSpPr txBox="1"/>
          <p:nvPr/>
        </p:nvSpPr>
        <p:spPr>
          <a:xfrm>
            <a:off x="629919" y="370265"/>
            <a:ext cx="362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데이터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CB7DEE-897A-8FA2-8230-E7B9019B694E}"/>
              </a:ext>
            </a:extLst>
          </p:cNvPr>
          <p:cNvSpPr/>
          <p:nvPr/>
        </p:nvSpPr>
        <p:spPr>
          <a:xfrm>
            <a:off x="629919" y="1084235"/>
            <a:ext cx="50138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데이터 스케일링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StandardScaling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평균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표준편차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되도록 표준화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이상치 데이터에 비효과적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9043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62FF351-8B8C-E906-D10E-8D515C50446D}"/>
              </a:ext>
            </a:extLst>
          </p:cNvPr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768050-6355-37FB-C1FE-EA47F1A6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093741D-020B-5610-214C-FC1FBCE51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497" y="182562"/>
            <a:ext cx="4590605" cy="324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A08CA80B-0725-ACA9-BEB9-7C529F408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824" y="3429000"/>
            <a:ext cx="4417671" cy="324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707AE00E-869B-EFEB-B038-C2B0A9880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496" y="3429000"/>
            <a:ext cx="4590605" cy="334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7">
            <a:extLst>
              <a:ext uri="{FF2B5EF4-FFF2-40B4-BE49-F238E27FC236}">
                <a16:creationId xmlns:a16="http://schemas.microsoft.com/office/drawing/2014/main" id="{91F066A1-2FD1-2904-40BA-1472029CA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0104" y="4927303"/>
            <a:ext cx="1479080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t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rain_loss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: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0.012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BF15DE4-658F-1559-A00A-DC6E53C46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5274" y="1495503"/>
            <a:ext cx="1291936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train_ppl</a:t>
            </a:r>
            <a:r>
              <a:rPr lang="en-US" altLang="ko-KR" sz="14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: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1.039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1E7F68-AAB8-B864-F8B7-E73B54876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5274" y="4823888"/>
            <a:ext cx="1418229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train_acc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: 0.9827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val_acc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: 0.9820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CA3F7A-A61F-04B7-C44D-5427C73F326E}"/>
              </a:ext>
            </a:extLst>
          </p:cNvPr>
          <p:cNvSpPr txBox="1"/>
          <p:nvPr/>
        </p:nvSpPr>
        <p:spPr>
          <a:xfrm>
            <a:off x="629919" y="370265"/>
            <a:ext cx="362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데이터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DB1403-4108-9577-66F3-C1A89236DA82}"/>
              </a:ext>
            </a:extLst>
          </p:cNvPr>
          <p:cNvSpPr/>
          <p:nvPr/>
        </p:nvSpPr>
        <p:spPr>
          <a:xfrm>
            <a:off x="629919" y="1084235"/>
            <a:ext cx="5931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데이터 스케일링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RobustScaling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중앙값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0, IQR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되도록 표준화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이상치 데이터에 대한 영향 최소화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4293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62FF351-8B8C-E906-D10E-8D515C50446D}"/>
              </a:ext>
            </a:extLst>
          </p:cNvPr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768050-6355-37FB-C1FE-EA47F1A6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6386" name="Picture 2" descr="모델 예측력을 높이는 슬라이딩 윈도우 데이터 가공 : 네이버 블로그">
            <a:extLst>
              <a:ext uri="{FF2B5EF4-FFF2-40B4-BE49-F238E27FC236}">
                <a16:creationId xmlns:a16="http://schemas.microsoft.com/office/drawing/2014/main" id="{0A4DCD88-ECD2-EBE5-F07B-CF986BDA6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934910"/>
            <a:ext cx="76200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D01853E-B75B-65F2-D609-038A9D118132}"/>
              </a:ext>
            </a:extLst>
          </p:cNvPr>
          <p:cNvSpPr/>
          <p:nvPr/>
        </p:nvSpPr>
        <p:spPr>
          <a:xfrm>
            <a:off x="629919" y="1084235"/>
            <a:ext cx="84167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시퀀스 나누기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계산 효율성을 위해 시퀀스 나누기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슬라이딩 윈도우 기법 사용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시퀀스가 분할되어도 모델이 문맥을 이해할 수 있도록 하는 효과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나눠진 시퀀스를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셔플링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후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20%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검증 데이터로 생성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0EF2C-5608-2CD7-7607-2D4A4CC8F6FF}"/>
              </a:ext>
            </a:extLst>
          </p:cNvPr>
          <p:cNvSpPr txBox="1"/>
          <p:nvPr/>
        </p:nvSpPr>
        <p:spPr>
          <a:xfrm>
            <a:off x="629919" y="370265"/>
            <a:ext cx="362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데이터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567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9919" y="370265"/>
            <a:ext cx="362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모델 구현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2FF351-8B8C-E906-D10E-8D515C50446D}"/>
              </a:ext>
            </a:extLst>
          </p:cNvPr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768050-6355-37FB-C1FE-EA47F1A6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CB765B-24D7-7017-1108-F73FD426B9E0}"/>
              </a:ext>
            </a:extLst>
          </p:cNvPr>
          <p:cNvSpPr/>
          <p:nvPr/>
        </p:nvSpPr>
        <p:spPr>
          <a:xfrm>
            <a:off x="629919" y="1084235"/>
            <a:ext cx="86990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RNN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__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init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__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200150" lvl="2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데이터의 벡터의 차원 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은닉 상태 벡터의 차원 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RNN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계층의 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RNN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계층의 활성화 함수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드롭아웃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비율을 입력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forward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200150" lvl="2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초기 은닉 상태는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초기화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200150" lvl="2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시퀀스의 마지막 입력에 대한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출력값을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반환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A33D9CD-C387-D56B-09BA-FE0BDADB5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272" y="3032908"/>
            <a:ext cx="7849456" cy="377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77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9919" y="370265"/>
            <a:ext cx="362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모델 구현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2FF351-8B8C-E906-D10E-8D515C50446D}"/>
              </a:ext>
            </a:extLst>
          </p:cNvPr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768050-6355-37FB-C1FE-EA47F1A6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CB765B-24D7-7017-1108-F73FD426B9E0}"/>
              </a:ext>
            </a:extLst>
          </p:cNvPr>
          <p:cNvSpPr/>
          <p:nvPr/>
        </p:nvSpPr>
        <p:spPr>
          <a:xfrm>
            <a:off x="629919" y="1084235"/>
            <a:ext cx="86373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LSTM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__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init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__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200150" lvl="2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데이터의 벡터의 차원 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은닉 상태 벡터의 차원 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RNN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계층의 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드롭아웃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비율을 입력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forward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200150" lvl="2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초기 은닉 상태와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기억 셀은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초기화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200150" lvl="2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시퀀스의 마지막 입력에 대한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출력값을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반환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79ECCC-C5A3-FB76-B99F-86AF10C85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121" y="3027549"/>
            <a:ext cx="6235757" cy="38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25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9919" y="370265"/>
            <a:ext cx="362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모델 구현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2FF351-8B8C-E906-D10E-8D515C50446D}"/>
              </a:ext>
            </a:extLst>
          </p:cNvPr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768050-6355-37FB-C1FE-EA47F1A6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CB765B-24D7-7017-1108-F73FD426B9E0}"/>
              </a:ext>
            </a:extLst>
          </p:cNvPr>
          <p:cNvSpPr/>
          <p:nvPr/>
        </p:nvSpPr>
        <p:spPr>
          <a:xfrm>
            <a:off x="629919" y="1084235"/>
            <a:ext cx="8637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모델 학습 코드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D63381-C335-AD56-BB67-6327BAFEC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204" y="-75495"/>
            <a:ext cx="4780665" cy="700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42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9919" y="370265"/>
            <a:ext cx="362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모델 최적화 과정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2FF351-8B8C-E906-D10E-8D515C50446D}"/>
              </a:ext>
            </a:extLst>
          </p:cNvPr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768050-6355-37FB-C1FE-EA47F1A6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F317FA-C1D5-EAE1-0881-A5A97B4D1839}"/>
              </a:ext>
            </a:extLst>
          </p:cNvPr>
          <p:cNvSpPr/>
          <p:nvPr/>
        </p:nvSpPr>
        <p:spPr>
          <a:xfrm>
            <a:off x="629919" y="1084235"/>
            <a:ext cx="8637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하이퍼파라미터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초깃값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0095441-DF6E-942C-5BE7-F487D1BB8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238381"/>
              </p:ext>
            </p:extLst>
          </p:nvPr>
        </p:nvGraphicFramePr>
        <p:xfrm>
          <a:off x="4022047" y="1987823"/>
          <a:ext cx="4147906" cy="3708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73953">
                  <a:extLst>
                    <a:ext uri="{9D8B030D-6E8A-4147-A177-3AD203B41FA5}">
                      <a16:colId xmlns:a16="http://schemas.microsoft.com/office/drawing/2014/main" val="2776521152"/>
                    </a:ext>
                  </a:extLst>
                </a:gridCol>
                <a:gridCol w="2073953">
                  <a:extLst>
                    <a:ext uri="{9D8B030D-6E8A-4147-A177-3AD203B41FA5}">
                      <a16:colId xmlns:a16="http://schemas.microsoft.com/office/drawing/2014/main" val="2006414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/>
                        <a:t>input_size</a:t>
                      </a:r>
                      <a:r>
                        <a:rPr lang="ko-KR" altLang="en-US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39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148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/>
                        <a:t>hidden_size</a:t>
                      </a:r>
                      <a:r>
                        <a:rPr lang="ko-KR" altLang="en-US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73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/>
                        <a:t>num_layers</a:t>
                      </a:r>
                      <a:r>
                        <a:rPr lang="ko-KR" altLang="en-US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89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/>
                        <a:t>dropout_prob</a:t>
                      </a:r>
                      <a:r>
                        <a:rPr lang="ko-KR" altLang="en-US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0.5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54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/>
                        <a:t>sequence_length</a:t>
                      </a:r>
                      <a:r>
                        <a:rPr lang="ko-KR" altLang="en-US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676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/>
                        <a:t>batch_size</a:t>
                      </a:r>
                      <a:r>
                        <a:rPr lang="ko-KR" altLang="en-US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854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learning </a:t>
                      </a:r>
                      <a:r>
                        <a:rPr lang="ko-KR" altLang="en-US" b="1" dirty="0" err="1"/>
                        <a:t>r</a:t>
                      </a:r>
                      <a:r>
                        <a:rPr lang="en-US" altLang="ko-KR" b="1" dirty="0"/>
                        <a:t>ate</a:t>
                      </a:r>
                      <a:r>
                        <a:rPr lang="ko-KR" altLang="en-US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0.01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/>
                        <a:t>weight_decay</a:t>
                      </a:r>
                      <a:r>
                        <a:rPr lang="ko-KR" altLang="en-US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164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/>
                        <a:t>num_epochs</a:t>
                      </a:r>
                      <a:r>
                        <a:rPr lang="ko-KR" altLang="en-US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100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13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/>
                        <a:t>oprimizer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Adam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87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145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9919" y="370265"/>
            <a:ext cx="362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모델 최적화 과정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2FF351-8B8C-E906-D10E-8D515C50446D}"/>
              </a:ext>
            </a:extLst>
          </p:cNvPr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873CF4-810C-6F2A-D2D5-26764E8EF0BA}"/>
              </a:ext>
            </a:extLst>
          </p:cNvPr>
          <p:cNvSpPr/>
          <p:nvPr/>
        </p:nvSpPr>
        <p:spPr>
          <a:xfrm>
            <a:off x="629919" y="1084235"/>
            <a:ext cx="84167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옵티마이저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Adagrad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200150" lvl="2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train_loss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0.0003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train_ppl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1.006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train_acc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0.9999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val_acc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0.9979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768050-6355-37FB-C1FE-EA47F1A6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6EF09D3-ED4C-F70C-03EF-5A5A34423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104" y="3429000"/>
            <a:ext cx="4437304" cy="326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>
            <a:extLst>
              <a:ext uri="{FF2B5EF4-FFF2-40B4-BE49-F238E27FC236}">
                <a16:creationId xmlns:a16="http://schemas.microsoft.com/office/drawing/2014/main" id="{D09BD415-0872-3EB3-2867-B66892420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08" y="220494"/>
            <a:ext cx="4476784" cy="316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B5D2DBF5-FCC1-96F0-562F-54F95A33D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08" y="3429000"/>
            <a:ext cx="4476784" cy="326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43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7163" y="108423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개요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전처리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 구현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 최적화 과정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최종 학습 및 평가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9920" y="1182544"/>
            <a:ext cx="188962" cy="188962"/>
          </a:xfrm>
          <a:prstGeom prst="rect">
            <a:avLst/>
          </a:prstGeom>
          <a:solidFill>
            <a:srgbClr val="A79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9920" y="1990513"/>
            <a:ext cx="188962" cy="188962"/>
          </a:xfrm>
          <a:prstGeom prst="rect">
            <a:avLst/>
          </a:prstGeom>
          <a:solidFill>
            <a:srgbClr val="A79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9920" y="2813220"/>
            <a:ext cx="188962" cy="188962"/>
          </a:xfrm>
          <a:prstGeom prst="rect">
            <a:avLst/>
          </a:prstGeom>
          <a:solidFill>
            <a:srgbClr val="A79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9920" y="3632131"/>
            <a:ext cx="188962" cy="188962"/>
          </a:xfrm>
          <a:prstGeom prst="rect">
            <a:avLst/>
          </a:prstGeom>
          <a:solidFill>
            <a:srgbClr val="A79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7AFDF31-C5DD-CC4C-CE0D-70C0E8FA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A3CECF-634B-985B-548C-F115A385D5D7}"/>
              </a:ext>
            </a:extLst>
          </p:cNvPr>
          <p:cNvSpPr/>
          <p:nvPr/>
        </p:nvSpPr>
        <p:spPr>
          <a:xfrm>
            <a:off x="629920" y="4451042"/>
            <a:ext cx="188962" cy="188962"/>
          </a:xfrm>
          <a:prstGeom prst="rect">
            <a:avLst/>
          </a:prstGeom>
          <a:solidFill>
            <a:srgbClr val="A79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48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62FF351-8B8C-E906-D10E-8D515C50446D}"/>
              </a:ext>
            </a:extLst>
          </p:cNvPr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768050-6355-37FB-C1FE-EA47F1A6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E1CD17D-FBDF-9953-28F4-BB2CD74E4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684" y="3325745"/>
            <a:ext cx="4122108" cy="302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>
            <a:extLst>
              <a:ext uri="{FF2B5EF4-FFF2-40B4-BE49-F238E27FC236}">
                <a16:creationId xmlns:a16="http://schemas.microsoft.com/office/drawing/2014/main" id="{2360B9D6-F888-F336-EE14-B39CA47A9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792" y="307254"/>
            <a:ext cx="4287163" cy="303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9713B842-3C52-FAF9-0738-AD171C604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792" y="3339101"/>
            <a:ext cx="4122108" cy="300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A60B22-CC04-9961-65A8-23762B1BF3E6}"/>
              </a:ext>
            </a:extLst>
          </p:cNvPr>
          <p:cNvSpPr txBox="1"/>
          <p:nvPr/>
        </p:nvSpPr>
        <p:spPr>
          <a:xfrm>
            <a:off x="629919" y="370265"/>
            <a:ext cx="362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모델 최적화 과정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2195B1-0C4C-11F9-69CB-FC27E1CDEA0C}"/>
              </a:ext>
            </a:extLst>
          </p:cNvPr>
          <p:cNvSpPr/>
          <p:nvPr/>
        </p:nvSpPr>
        <p:spPr>
          <a:xfrm>
            <a:off x="629919" y="1084235"/>
            <a:ext cx="84167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옵티마이저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RMSprop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train_loss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7.30e-6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train_ppl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1.025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train_acc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0.9908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val_acc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0.9892</a:t>
            </a:r>
          </a:p>
        </p:txBody>
      </p:sp>
    </p:spTree>
    <p:extLst>
      <p:ext uri="{BB962C8B-B14F-4D97-AF65-F5344CB8AC3E}">
        <p14:creationId xmlns:p14="http://schemas.microsoft.com/office/powerpoint/2010/main" val="2137898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62FF351-8B8C-E906-D10E-8D515C50446D}"/>
              </a:ext>
            </a:extLst>
          </p:cNvPr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768050-6355-37FB-C1FE-EA47F1A6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8A809302-9ED0-6990-A02A-57AD3115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667" y="3600714"/>
            <a:ext cx="4363901" cy="320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1" name="Picture 5">
            <a:extLst>
              <a:ext uri="{FF2B5EF4-FFF2-40B4-BE49-F238E27FC236}">
                <a16:creationId xmlns:a16="http://schemas.microsoft.com/office/drawing/2014/main" id="{176D4BD0-6C92-C98F-5E4A-B9A183EC3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568" y="365125"/>
            <a:ext cx="4403904" cy="320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>
            <a:extLst>
              <a:ext uri="{FF2B5EF4-FFF2-40B4-BE49-F238E27FC236}">
                <a16:creationId xmlns:a16="http://schemas.microsoft.com/office/drawing/2014/main" id="{D23425F2-CAA9-D0EA-AC3F-656241A40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568" y="3600714"/>
            <a:ext cx="4403904" cy="320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1FB8A6-B26E-1E4F-59C9-E710E298379D}"/>
              </a:ext>
            </a:extLst>
          </p:cNvPr>
          <p:cNvSpPr txBox="1"/>
          <p:nvPr/>
        </p:nvSpPr>
        <p:spPr>
          <a:xfrm>
            <a:off x="629919" y="370265"/>
            <a:ext cx="362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모델 최적화 과정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870795-677F-AC7C-4E99-F290D65AC25B}"/>
              </a:ext>
            </a:extLst>
          </p:cNvPr>
          <p:cNvSpPr/>
          <p:nvPr/>
        </p:nvSpPr>
        <p:spPr>
          <a:xfrm>
            <a:off x="629919" y="1084235"/>
            <a:ext cx="84167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옵티마이저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Adadelta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200150" lvl="2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train_loss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0.008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train_ppl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1.019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train_acc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0.9973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val_acc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0.9944</a:t>
            </a:r>
          </a:p>
        </p:txBody>
      </p:sp>
    </p:spTree>
    <p:extLst>
      <p:ext uri="{BB962C8B-B14F-4D97-AF65-F5344CB8AC3E}">
        <p14:creationId xmlns:p14="http://schemas.microsoft.com/office/powerpoint/2010/main" val="1442568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62FF351-8B8C-E906-D10E-8D515C50446D}"/>
              </a:ext>
            </a:extLst>
          </p:cNvPr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768050-6355-37FB-C1FE-EA47F1A6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407776C4-2F9B-DF13-FA93-76D584DC4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349" y="3668115"/>
            <a:ext cx="4280293" cy="314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>
            <a:extLst>
              <a:ext uri="{FF2B5EF4-FFF2-40B4-BE49-F238E27FC236}">
                <a16:creationId xmlns:a16="http://schemas.microsoft.com/office/drawing/2014/main" id="{4D641956-9FA9-0E35-52FD-EA9A0DF33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143" y="598438"/>
            <a:ext cx="4340657" cy="306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>
            <a:extLst>
              <a:ext uri="{FF2B5EF4-FFF2-40B4-BE49-F238E27FC236}">
                <a16:creationId xmlns:a16="http://schemas.microsoft.com/office/drawing/2014/main" id="{5B25E05D-FA6C-2A3C-49A5-E7C651868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142" y="3668115"/>
            <a:ext cx="4280293" cy="306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1A5ED5-58A2-3E47-9438-3F698CB60C2C}"/>
              </a:ext>
            </a:extLst>
          </p:cNvPr>
          <p:cNvSpPr txBox="1"/>
          <p:nvPr/>
        </p:nvSpPr>
        <p:spPr>
          <a:xfrm>
            <a:off x="629919" y="370265"/>
            <a:ext cx="362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모델 최적화 과정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44CD9C-EC8D-53D5-25A7-3FAA683FCA61}"/>
              </a:ext>
            </a:extLst>
          </p:cNvPr>
          <p:cNvSpPr/>
          <p:nvPr/>
        </p:nvSpPr>
        <p:spPr>
          <a:xfrm>
            <a:off x="629919" y="1084235"/>
            <a:ext cx="84167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옵티마이저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Momentum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train_loss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0.33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train_ppl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1.47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train_acc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0.7829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val_acc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0.7637</a:t>
            </a:r>
          </a:p>
        </p:txBody>
      </p:sp>
    </p:spTree>
    <p:extLst>
      <p:ext uri="{BB962C8B-B14F-4D97-AF65-F5344CB8AC3E}">
        <p14:creationId xmlns:p14="http://schemas.microsoft.com/office/powerpoint/2010/main" val="3194049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62FF351-8B8C-E906-D10E-8D515C50446D}"/>
              </a:ext>
            </a:extLst>
          </p:cNvPr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768050-6355-37FB-C1FE-EA47F1A6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974507FA-8E1E-D977-4D76-21929A1A6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806" y="3428681"/>
            <a:ext cx="4162684" cy="305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5">
            <a:extLst>
              <a:ext uri="{FF2B5EF4-FFF2-40B4-BE49-F238E27FC236}">
                <a16:creationId xmlns:a16="http://schemas.microsoft.com/office/drawing/2014/main" id="{3E2779FC-E7AE-B6A7-954A-31A83EA99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490" y="369944"/>
            <a:ext cx="4325637" cy="305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>
            <a:extLst>
              <a:ext uri="{FF2B5EF4-FFF2-40B4-BE49-F238E27FC236}">
                <a16:creationId xmlns:a16="http://schemas.microsoft.com/office/drawing/2014/main" id="{0B20F882-9D3E-82E7-F4B7-4F0DE20BC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490" y="3429001"/>
            <a:ext cx="4199720" cy="305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79CC13-D0D1-265B-40C1-934DDC9F80FB}"/>
              </a:ext>
            </a:extLst>
          </p:cNvPr>
          <p:cNvSpPr txBox="1"/>
          <p:nvPr/>
        </p:nvSpPr>
        <p:spPr>
          <a:xfrm>
            <a:off x="629919" y="370265"/>
            <a:ext cx="362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모델 최적화 과정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CD4A68-F269-B4EA-7A8F-331A16F2274E}"/>
              </a:ext>
            </a:extLst>
          </p:cNvPr>
          <p:cNvSpPr/>
          <p:nvPr/>
        </p:nvSpPr>
        <p:spPr>
          <a:xfrm>
            <a:off x="629919" y="1084235"/>
            <a:ext cx="84167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옵티마이저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Nadam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200150" lvl="2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train_loss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0.0002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train_ppl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1.032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train_acc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0.9899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val_acc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0.9908</a:t>
            </a:r>
          </a:p>
        </p:txBody>
      </p:sp>
    </p:spTree>
    <p:extLst>
      <p:ext uri="{BB962C8B-B14F-4D97-AF65-F5344CB8AC3E}">
        <p14:creationId xmlns:p14="http://schemas.microsoft.com/office/powerpoint/2010/main" val="848976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62FF351-8B8C-E906-D10E-8D515C50446D}"/>
              </a:ext>
            </a:extLst>
          </p:cNvPr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768050-6355-37FB-C1FE-EA47F1A6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79CC13-D0D1-265B-40C1-934DDC9F80FB}"/>
              </a:ext>
            </a:extLst>
          </p:cNvPr>
          <p:cNvSpPr txBox="1"/>
          <p:nvPr/>
        </p:nvSpPr>
        <p:spPr>
          <a:xfrm>
            <a:off x="629919" y="370265"/>
            <a:ext cx="362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모델 최적화 과정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CD4A68-F269-B4EA-7A8F-331A16F2274E}"/>
              </a:ext>
            </a:extLst>
          </p:cNvPr>
          <p:cNvSpPr/>
          <p:nvPr/>
        </p:nvSpPr>
        <p:spPr>
          <a:xfrm>
            <a:off x="629919" y="1084235"/>
            <a:ext cx="8416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드롭아웃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78CA953-2200-284E-F565-179C9AC17584}"/>
              </a:ext>
            </a:extLst>
          </p:cNvPr>
          <p:cNvGrpSpPr/>
          <p:nvPr/>
        </p:nvGrpSpPr>
        <p:grpSpPr>
          <a:xfrm>
            <a:off x="100800" y="1481595"/>
            <a:ext cx="11911671" cy="5403346"/>
            <a:chOff x="100800" y="1481595"/>
            <a:chExt cx="11911671" cy="5403346"/>
          </a:xfrm>
        </p:grpSpPr>
        <p:pic>
          <p:nvPicPr>
            <p:cNvPr id="21506" name="Picture 2">
              <a:extLst>
                <a:ext uri="{FF2B5EF4-FFF2-40B4-BE49-F238E27FC236}">
                  <a16:creationId xmlns:a16="http://schemas.microsoft.com/office/drawing/2014/main" id="{AC87EF12-3FC3-07B3-D902-71920E33E0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00" y="1674142"/>
              <a:ext cx="2367183" cy="1739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08" name="Picture 4">
              <a:extLst>
                <a:ext uri="{FF2B5EF4-FFF2-40B4-BE49-F238E27FC236}">
                  <a16:creationId xmlns:a16="http://schemas.microsoft.com/office/drawing/2014/main" id="{8DF0DACC-8B3B-1965-B683-55286BA5F9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00" y="3413727"/>
              <a:ext cx="2367183" cy="1724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10" name="Picture 6">
              <a:extLst>
                <a:ext uri="{FF2B5EF4-FFF2-40B4-BE49-F238E27FC236}">
                  <a16:creationId xmlns:a16="http://schemas.microsoft.com/office/drawing/2014/main" id="{F5C10C58-E8E2-3012-41E6-753747D4CD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760" y="5132218"/>
              <a:ext cx="2331223" cy="1698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1C65D551-9F81-5EDB-5BFE-C03ABDD6F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597" y="2410813"/>
              <a:ext cx="1363454" cy="153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 err="1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t</a:t>
              </a:r>
              <a:r>
                <a:rPr kumimoji="0" lang="en-US" altLang="ko-KR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rain_loss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 : 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0.0003</a:t>
              </a:r>
              <a:r>
                <a:rPr kumimoji="0" lang="ko-KR" altLang="ko-KR" sz="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1515" name="Picture 11">
              <a:extLst>
                <a:ext uri="{FF2B5EF4-FFF2-40B4-BE49-F238E27FC236}">
                  <a16:creationId xmlns:a16="http://schemas.microsoft.com/office/drawing/2014/main" id="{611AD00B-B911-41C4-3613-9BBAACDC82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329" y="1674142"/>
              <a:ext cx="2367183" cy="1739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17" name="Picture 13">
              <a:extLst>
                <a:ext uri="{FF2B5EF4-FFF2-40B4-BE49-F238E27FC236}">
                  <a16:creationId xmlns:a16="http://schemas.microsoft.com/office/drawing/2014/main" id="{894E620D-5422-9D28-80F7-E036BDBEF5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329" y="3413726"/>
              <a:ext cx="2367183" cy="1745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19" name="Picture 15">
              <a:extLst>
                <a:ext uri="{FF2B5EF4-FFF2-40B4-BE49-F238E27FC236}">
                  <a16:creationId xmlns:a16="http://schemas.microsoft.com/office/drawing/2014/main" id="{07D38E24-C31F-6FBC-A158-18B9DCF3C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329" y="5160698"/>
              <a:ext cx="2367182" cy="1697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9A2584D4-91BA-7B45-D27C-E3BA74FE1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196" y="1486910"/>
              <a:ext cx="1188257" cy="153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 err="1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dropout_prob</a:t>
              </a:r>
              <a:r>
                <a:rPr lang="en-US" altLang="ko-KR" sz="1000" dirty="0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=0</a:t>
              </a:r>
              <a:r>
                <a:rPr kumimoji="0" lang="ko-KR" altLang="ko-KR" sz="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DB7FFF3D-10EB-6E90-CA15-694637CCB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3791" y="1486910"/>
              <a:ext cx="1188257" cy="153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 err="1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dropout_prob</a:t>
              </a:r>
              <a:r>
                <a:rPr lang="en-US" altLang="ko-KR" sz="1000" dirty="0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=0.1</a:t>
              </a:r>
              <a:r>
                <a:rPr kumimoji="0" lang="ko-KR" altLang="ko-KR" sz="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2FE3C4D9-7669-2F8C-DCF1-4C2DCEA17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922" y="2355114"/>
              <a:ext cx="1421611" cy="153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 err="1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t</a:t>
              </a:r>
              <a:r>
                <a:rPr kumimoji="0" lang="en-US" altLang="ko-KR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rain_loss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 : 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0.00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19</a:t>
              </a:r>
              <a:r>
                <a:rPr kumimoji="0" lang="ko-KR" altLang="ko-KR" sz="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4C7D4ED8-062D-DF06-037F-8EF86C349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382" y="4196028"/>
              <a:ext cx="1011884" cy="153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 err="1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t</a:t>
              </a:r>
              <a:r>
                <a:rPr kumimoji="0" lang="en-US" altLang="ko-KR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rain_</a:t>
              </a:r>
              <a:r>
                <a:rPr lang="en-US" altLang="ko-KR" sz="1000" dirty="0" err="1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ppl</a:t>
              </a:r>
              <a:r>
                <a:rPr lang="en-US" altLang="ko-KR" sz="1000" dirty="0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 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: </a:t>
              </a:r>
              <a:r>
                <a:rPr lang="en-US" altLang="ko-KR" sz="1000" dirty="0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1.018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7296ECA4-5F5D-78C8-76A4-2017167B0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019" y="4196028"/>
              <a:ext cx="1011884" cy="153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 err="1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t</a:t>
              </a:r>
              <a:r>
                <a:rPr kumimoji="0" lang="en-US" altLang="ko-KR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rain_</a:t>
              </a:r>
              <a:r>
                <a:rPr lang="en-US" altLang="ko-KR" sz="1000" dirty="0" err="1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ppl</a:t>
              </a:r>
              <a:r>
                <a:rPr lang="en-US" altLang="ko-KR" sz="1000" dirty="0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 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: </a:t>
              </a:r>
              <a:r>
                <a:rPr lang="en-US" altLang="ko-KR" sz="1000" dirty="0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1.02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F9D00F82-4300-526F-E4A8-E912ECFF4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762" y="5827354"/>
              <a:ext cx="1541124" cy="3077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train_acc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 : 0.9979</a:t>
              </a:r>
              <a:endPara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val_acc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 : 0.9964</a:t>
              </a:r>
              <a:r>
                <a:rPr kumimoji="0" lang="ko-KR" altLang="ko-KR" sz="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C569DEA-C8BB-D5C5-9E45-5BE304998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285" y="5827352"/>
              <a:ext cx="1541124" cy="3077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train_acc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 : 0.997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val_acc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 : 0.996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3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1524" name="Picture 20">
              <a:extLst>
                <a:ext uri="{FF2B5EF4-FFF2-40B4-BE49-F238E27FC236}">
                  <a16:creationId xmlns:a16="http://schemas.microsoft.com/office/drawing/2014/main" id="{6F20ADB2-A40D-9730-04A7-1A8B289D70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1511" y="1674142"/>
              <a:ext cx="2367183" cy="1739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26" name="Picture 22">
              <a:extLst>
                <a:ext uri="{FF2B5EF4-FFF2-40B4-BE49-F238E27FC236}">
                  <a16:creationId xmlns:a16="http://schemas.microsoft.com/office/drawing/2014/main" id="{54F282F3-A725-618B-D8AD-1444A5892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1511" y="3429000"/>
              <a:ext cx="2367182" cy="1724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28" name="Picture 24">
              <a:extLst>
                <a:ext uri="{FF2B5EF4-FFF2-40B4-BE49-F238E27FC236}">
                  <a16:creationId xmlns:a16="http://schemas.microsoft.com/office/drawing/2014/main" id="{EEE05889-E2D3-9D41-FB81-AD7D8272BE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1511" y="5133757"/>
              <a:ext cx="2367182" cy="1724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973E13AD-AA6D-DBAC-0EDC-B9777E99B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3459" y="1486967"/>
              <a:ext cx="1188257" cy="153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 err="1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dropout_prob</a:t>
              </a:r>
              <a:r>
                <a:rPr lang="en-US" altLang="ko-KR" sz="1000" dirty="0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=0.2</a:t>
              </a:r>
              <a:r>
                <a:rPr kumimoji="0" lang="ko-KR" altLang="ko-KR" sz="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8">
              <a:extLst>
                <a:ext uri="{FF2B5EF4-FFF2-40B4-BE49-F238E27FC236}">
                  <a16:creationId xmlns:a16="http://schemas.microsoft.com/office/drawing/2014/main" id="{D21A1D15-2184-9913-F58B-833980642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3458" y="2412005"/>
              <a:ext cx="1188258" cy="153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 err="1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t</a:t>
              </a:r>
              <a:r>
                <a:rPr kumimoji="0" lang="en-US" altLang="ko-KR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rain_loss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 : 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0.00</a:t>
              </a:r>
              <a:r>
                <a:rPr lang="en-US" altLang="ko-KR" sz="1000" dirty="0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58</a:t>
              </a:r>
              <a:r>
                <a:rPr kumimoji="0" lang="ko-KR" altLang="ko-KR" sz="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C9E6624D-5F78-322D-E3F9-2B5C37010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1645" y="4204435"/>
              <a:ext cx="1011884" cy="153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 err="1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t</a:t>
              </a:r>
              <a:r>
                <a:rPr kumimoji="0" lang="en-US" altLang="ko-KR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rain_</a:t>
              </a:r>
              <a:r>
                <a:rPr lang="en-US" altLang="ko-KR" sz="1000" dirty="0" err="1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ppl</a:t>
              </a:r>
              <a:r>
                <a:rPr lang="en-US" altLang="ko-KR" sz="1000" dirty="0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 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: </a:t>
              </a:r>
              <a:r>
                <a:rPr lang="en-US" altLang="ko-KR" sz="1000" dirty="0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1.02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9">
              <a:extLst>
                <a:ext uri="{FF2B5EF4-FFF2-40B4-BE49-F238E27FC236}">
                  <a16:creationId xmlns:a16="http://schemas.microsoft.com/office/drawing/2014/main" id="{A647F769-AA34-A69A-8AA2-DF6046D9E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7025" y="5827352"/>
              <a:ext cx="1541124" cy="3077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train_acc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 : 0.9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972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val_acc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 : 0.9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849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1530" name="Picture 26">
              <a:extLst>
                <a:ext uri="{FF2B5EF4-FFF2-40B4-BE49-F238E27FC236}">
                  <a16:creationId xmlns:a16="http://schemas.microsoft.com/office/drawing/2014/main" id="{2FFC2931-55AC-6705-F457-01A53974AE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8694" y="1639210"/>
              <a:ext cx="2367182" cy="1739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32" name="Picture 28">
              <a:extLst>
                <a:ext uri="{FF2B5EF4-FFF2-40B4-BE49-F238E27FC236}">
                  <a16:creationId xmlns:a16="http://schemas.microsoft.com/office/drawing/2014/main" id="{4129F83C-5B8D-95D1-2E16-789499D401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8693" y="3378794"/>
              <a:ext cx="2367183" cy="1724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34" name="Picture 30">
              <a:extLst>
                <a:ext uri="{FF2B5EF4-FFF2-40B4-BE49-F238E27FC236}">
                  <a16:creationId xmlns:a16="http://schemas.microsoft.com/office/drawing/2014/main" id="{DB3ADF1C-549C-23F5-E465-D02A2F39C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8693" y="5160698"/>
              <a:ext cx="2367182" cy="1724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8">
              <a:extLst>
                <a:ext uri="{FF2B5EF4-FFF2-40B4-BE49-F238E27FC236}">
                  <a16:creationId xmlns:a16="http://schemas.microsoft.com/office/drawing/2014/main" id="{823E2D69-4CAC-41BD-5FC3-9DD7AC892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0640" y="2432058"/>
              <a:ext cx="1188258" cy="153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 err="1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t</a:t>
              </a:r>
              <a:r>
                <a:rPr kumimoji="0" lang="en-US" altLang="ko-KR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rain_loss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 : 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0.00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89</a:t>
              </a:r>
              <a:r>
                <a:rPr kumimoji="0" lang="ko-KR" altLang="ko-KR" sz="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8">
              <a:extLst>
                <a:ext uri="{FF2B5EF4-FFF2-40B4-BE49-F238E27FC236}">
                  <a16:creationId xmlns:a16="http://schemas.microsoft.com/office/drawing/2014/main" id="{9163BBB9-C5DE-0A51-F571-F7D26291C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8826" y="4194838"/>
              <a:ext cx="1011884" cy="153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 err="1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t</a:t>
              </a:r>
              <a:r>
                <a:rPr kumimoji="0" lang="en-US" altLang="ko-KR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rain_</a:t>
              </a:r>
              <a:r>
                <a:rPr lang="en-US" altLang="ko-KR" sz="1000" dirty="0" err="1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ppl</a:t>
              </a:r>
              <a:r>
                <a:rPr lang="en-US" altLang="ko-KR" sz="1000" dirty="0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 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: </a:t>
              </a:r>
              <a:r>
                <a:rPr lang="en-US" altLang="ko-KR" sz="1000" dirty="0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1.023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9">
              <a:extLst>
                <a:ext uri="{FF2B5EF4-FFF2-40B4-BE49-F238E27FC236}">
                  <a16:creationId xmlns:a16="http://schemas.microsoft.com/office/drawing/2014/main" id="{AF2CC26E-6DAD-EB4C-CF07-62C495B86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6951" y="5868930"/>
              <a:ext cx="1541124" cy="3077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train_acc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 : 0.9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949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val_acc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 : 0.9</a:t>
              </a:r>
              <a:r>
                <a:rPr lang="en-US" altLang="ko-KR" sz="1000" dirty="0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974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8">
              <a:extLst>
                <a:ext uri="{FF2B5EF4-FFF2-40B4-BE49-F238E27FC236}">
                  <a16:creationId xmlns:a16="http://schemas.microsoft.com/office/drawing/2014/main" id="{88D1400A-3F83-A4C2-3353-D604B7F1A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3384" y="1481595"/>
              <a:ext cx="1188257" cy="153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 err="1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dropout_prob</a:t>
              </a:r>
              <a:r>
                <a:rPr lang="en-US" altLang="ko-KR" sz="1000" dirty="0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=0.3</a:t>
              </a:r>
              <a:r>
                <a:rPr kumimoji="0" lang="ko-KR" altLang="ko-KR" sz="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1536" name="Picture 32">
              <a:extLst>
                <a:ext uri="{FF2B5EF4-FFF2-40B4-BE49-F238E27FC236}">
                  <a16:creationId xmlns:a16="http://schemas.microsoft.com/office/drawing/2014/main" id="{E6E4B8BB-FEEB-BFF2-CA44-08D6D6061B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5289" y="1631177"/>
              <a:ext cx="2367182" cy="1739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38" name="Picture 34">
              <a:extLst>
                <a:ext uri="{FF2B5EF4-FFF2-40B4-BE49-F238E27FC236}">
                  <a16:creationId xmlns:a16="http://schemas.microsoft.com/office/drawing/2014/main" id="{80D0F3B6-C048-1F8B-7CB9-E75709C782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4386" y="3370761"/>
              <a:ext cx="2367182" cy="1724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40" name="Picture 36">
              <a:extLst>
                <a:ext uri="{FF2B5EF4-FFF2-40B4-BE49-F238E27FC236}">
                  <a16:creationId xmlns:a16="http://schemas.microsoft.com/office/drawing/2014/main" id="{B48AD94A-99CA-BBC1-B616-32D77C6AAB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4386" y="5068480"/>
              <a:ext cx="2367181" cy="1724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F971EE61-D34F-272B-8446-BBADFBAB4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7822" y="2410813"/>
              <a:ext cx="1188258" cy="153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 err="1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t</a:t>
              </a:r>
              <a:r>
                <a:rPr kumimoji="0" lang="en-US" altLang="ko-KR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rain_loss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 : 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0.0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14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8">
              <a:extLst>
                <a:ext uri="{FF2B5EF4-FFF2-40B4-BE49-F238E27FC236}">
                  <a16:creationId xmlns:a16="http://schemas.microsoft.com/office/drawing/2014/main" id="{5198B1FA-1688-98E2-0718-9B1EA0293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6009" y="4185476"/>
              <a:ext cx="1011884" cy="153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 err="1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t</a:t>
              </a:r>
              <a:r>
                <a:rPr kumimoji="0" lang="en-US" altLang="ko-KR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rain_</a:t>
              </a:r>
              <a:r>
                <a:rPr lang="en-US" altLang="ko-KR" sz="1000" dirty="0" err="1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ppl</a:t>
              </a:r>
              <a:r>
                <a:rPr lang="en-US" altLang="ko-KR" sz="1000" dirty="0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 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: </a:t>
              </a:r>
              <a:r>
                <a:rPr lang="en-US" altLang="ko-KR" sz="1000" dirty="0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1.021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9">
              <a:extLst>
                <a:ext uri="{FF2B5EF4-FFF2-40B4-BE49-F238E27FC236}">
                  <a16:creationId xmlns:a16="http://schemas.microsoft.com/office/drawing/2014/main" id="{62D0E4ED-6877-BA67-8EB3-598E0BF7C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1389" y="5868929"/>
              <a:ext cx="1541124" cy="3077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train_acc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 : 0.9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968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val_acc</a:t>
              </a:r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 : 0.9</a:t>
              </a:r>
              <a:r>
                <a:rPr lang="en-US" altLang="ko-KR" sz="1000" dirty="0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948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354AD008-4496-67F6-7D85-416CBDB12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9636" y="1489026"/>
              <a:ext cx="1188257" cy="153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 err="1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dropout_prob</a:t>
              </a:r>
              <a:r>
                <a:rPr lang="en-US" altLang="ko-KR" sz="1000" dirty="0">
                  <a:solidFill>
                    <a:srgbClr val="000000"/>
                  </a:solidFill>
                  <a:latin typeface="Arial Unicode MS"/>
                  <a:ea typeface="Courier New" panose="02070309020205020404" pitchFamily="49" charset="0"/>
                </a:rPr>
                <a:t>=0.4</a:t>
              </a:r>
              <a:r>
                <a:rPr kumimoji="0" lang="ko-KR" altLang="ko-KR" sz="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962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62FF351-8B8C-E906-D10E-8D515C50446D}"/>
              </a:ext>
            </a:extLst>
          </p:cNvPr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768050-6355-37FB-C1FE-EA47F1A6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79CC13-D0D1-265B-40C1-934DDC9F80FB}"/>
              </a:ext>
            </a:extLst>
          </p:cNvPr>
          <p:cNvSpPr txBox="1"/>
          <p:nvPr/>
        </p:nvSpPr>
        <p:spPr>
          <a:xfrm>
            <a:off x="629919" y="370265"/>
            <a:ext cx="362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모델 최적화 과정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CD4A68-F269-B4EA-7A8F-331A16F2274E}"/>
              </a:ext>
            </a:extLst>
          </p:cNvPr>
          <p:cNvSpPr/>
          <p:nvPr/>
        </p:nvSpPr>
        <p:spPr>
          <a:xfrm>
            <a:off x="629919" y="1084235"/>
            <a:ext cx="8416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학습률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에폭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199D2110-13A2-F458-B9B4-9154568FE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12" y="1582762"/>
            <a:ext cx="2412707" cy="177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6" name="Picture 4">
            <a:extLst>
              <a:ext uri="{FF2B5EF4-FFF2-40B4-BE49-F238E27FC236}">
                <a16:creationId xmlns:a16="http://schemas.microsoft.com/office/drawing/2014/main" id="{13910EDE-9151-E35E-997D-550860CCB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12" y="3355801"/>
            <a:ext cx="2412707" cy="175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8" name="Picture 6">
            <a:extLst>
              <a:ext uri="{FF2B5EF4-FFF2-40B4-BE49-F238E27FC236}">
                <a16:creationId xmlns:a16="http://schemas.microsoft.com/office/drawing/2014/main" id="{71E9EF2F-ED93-D2CB-5C4D-D07DB715E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12" y="5113206"/>
            <a:ext cx="2412707" cy="172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835827CE-6244-2E4B-37A6-B08CCDA25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24" y="2372344"/>
            <a:ext cx="136345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t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rain_loss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0.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29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53C876C-0137-E94A-6DE3-17A2FD977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009" y="4157559"/>
            <a:ext cx="101188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t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rain_</a:t>
            </a:r>
            <a:r>
              <a:rPr lang="en-US" altLang="ko-KR" sz="10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ppl</a:t>
            </a:r>
            <a:r>
              <a:rPr lang="en-US" altLang="ko-KR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</a:t>
            </a:r>
            <a:r>
              <a:rPr lang="en-US" altLang="ko-KR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1.32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D691B35E-FE13-82A1-FE92-25062B12F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172" y="5978178"/>
            <a:ext cx="154112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train_acc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: 0.9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047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val_acc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: 0.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8983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7FA3FCEC-4465-142B-26E8-F2920C088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428" y="1428647"/>
            <a:ext cx="197086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learninig</a:t>
            </a:r>
            <a:r>
              <a:rPr lang="ko-KR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rate=0.001, epochs=100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8680" name="Picture 8">
            <a:extLst>
              <a:ext uri="{FF2B5EF4-FFF2-40B4-BE49-F238E27FC236}">
                <a16:creationId xmlns:a16="http://schemas.microsoft.com/office/drawing/2014/main" id="{B4A4EF24-C557-829D-7AF0-B20817F6C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819" y="1582761"/>
            <a:ext cx="2412707" cy="177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82" name="Picture 10">
            <a:extLst>
              <a:ext uri="{FF2B5EF4-FFF2-40B4-BE49-F238E27FC236}">
                <a16:creationId xmlns:a16="http://schemas.microsoft.com/office/drawing/2014/main" id="{79EDF05B-9F91-BF30-55FE-0CDCB058A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819" y="3355800"/>
            <a:ext cx="2412707" cy="175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84" name="Picture 12">
            <a:extLst>
              <a:ext uri="{FF2B5EF4-FFF2-40B4-BE49-F238E27FC236}">
                <a16:creationId xmlns:a16="http://schemas.microsoft.com/office/drawing/2014/main" id="{BD567BD8-CFB3-79F2-CDF6-F1442642E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819" y="5113205"/>
            <a:ext cx="2412707" cy="175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8">
            <a:extLst>
              <a:ext uri="{FF2B5EF4-FFF2-40B4-BE49-F238E27FC236}">
                <a16:creationId xmlns:a16="http://schemas.microsoft.com/office/drawing/2014/main" id="{651519EA-559A-CB39-F377-FC28EFF77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606" y="1428647"/>
            <a:ext cx="197086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learninig</a:t>
            </a:r>
            <a:r>
              <a:rPr lang="ko-KR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rate=0.001, epochs=200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267C8D15-A460-E48D-1EC4-3552F5218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1705" y="2368439"/>
            <a:ext cx="136345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t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rain_loss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0.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29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F81A7423-AF57-2829-5810-2D6742E87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7490" y="4112329"/>
            <a:ext cx="101188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t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rain_</a:t>
            </a:r>
            <a:r>
              <a:rPr lang="en-US" altLang="ko-KR" sz="10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ppl</a:t>
            </a:r>
            <a:r>
              <a:rPr lang="en-US" altLang="ko-KR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</a:t>
            </a:r>
            <a:r>
              <a:rPr lang="en-US" altLang="ko-KR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1.17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31BEFE0F-54BB-7D0D-2AEF-AE9A87031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870" y="5915444"/>
            <a:ext cx="154112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train_acc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: 0.9</a:t>
            </a:r>
            <a:r>
              <a:rPr lang="en-US" altLang="ko-KR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506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val_acc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: 0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.9315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8686" name="Picture 14">
            <a:extLst>
              <a:ext uri="{FF2B5EF4-FFF2-40B4-BE49-F238E27FC236}">
                <a16:creationId xmlns:a16="http://schemas.microsoft.com/office/drawing/2014/main" id="{B41ABD98-C388-DE78-1729-6B5727272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526" y="1582535"/>
            <a:ext cx="2412707" cy="177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88" name="Picture 16">
            <a:extLst>
              <a:ext uri="{FF2B5EF4-FFF2-40B4-BE49-F238E27FC236}">
                <a16:creationId xmlns:a16="http://schemas.microsoft.com/office/drawing/2014/main" id="{188A105D-4B5C-224B-51B9-CDDD65F73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526" y="3355574"/>
            <a:ext cx="2412707" cy="175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90" name="Picture 18">
            <a:extLst>
              <a:ext uri="{FF2B5EF4-FFF2-40B4-BE49-F238E27FC236}">
                <a16:creationId xmlns:a16="http://schemas.microsoft.com/office/drawing/2014/main" id="{33A41F5F-A211-65E7-19F1-7CC982E0A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526" y="5112978"/>
            <a:ext cx="2412707" cy="175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8">
            <a:extLst>
              <a:ext uri="{FF2B5EF4-FFF2-40B4-BE49-F238E27FC236}">
                <a16:creationId xmlns:a16="http://schemas.microsoft.com/office/drawing/2014/main" id="{3ED51C68-0963-367F-0C56-599E5410B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313" y="1441107"/>
            <a:ext cx="197086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learninig</a:t>
            </a:r>
            <a:r>
              <a:rPr lang="ko-KR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rate=0.001, epochs=300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FDE2CE09-F0AD-1FDE-890B-CF5697413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020" y="2368439"/>
            <a:ext cx="136345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t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rain_loss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0.</a:t>
            </a:r>
            <a:r>
              <a:rPr lang="en-US" altLang="ko-KR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17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4E3C75DA-0592-74CB-F140-9C85DAA01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3805" y="4157559"/>
            <a:ext cx="101188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t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rain_</a:t>
            </a:r>
            <a:r>
              <a:rPr lang="en-US" altLang="ko-KR" sz="10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ppl</a:t>
            </a:r>
            <a:r>
              <a:rPr lang="en-US" altLang="ko-KR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</a:t>
            </a:r>
            <a:r>
              <a:rPr lang="en-US" altLang="ko-KR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1.09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FEB47D2E-A0FE-7AE8-C2D7-8259F9889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5577" y="5937682"/>
            <a:ext cx="154112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train_acc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: 0.9</a:t>
            </a:r>
            <a:r>
              <a:rPr lang="en-US" altLang="ko-KR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6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32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val_acc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: 0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.9608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8692" name="Picture 20">
            <a:extLst>
              <a:ext uri="{FF2B5EF4-FFF2-40B4-BE49-F238E27FC236}">
                <a16:creationId xmlns:a16="http://schemas.microsoft.com/office/drawing/2014/main" id="{B3370E84-3361-EA46-8028-9733C4071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233" y="1594996"/>
            <a:ext cx="2391431" cy="175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94" name="Picture 22">
            <a:extLst>
              <a:ext uri="{FF2B5EF4-FFF2-40B4-BE49-F238E27FC236}">
                <a16:creationId xmlns:a16="http://schemas.microsoft.com/office/drawing/2014/main" id="{D2D72C1B-2856-35E9-4A8D-8B7873442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233" y="3352400"/>
            <a:ext cx="2391431" cy="174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96" name="Picture 24">
            <a:extLst>
              <a:ext uri="{FF2B5EF4-FFF2-40B4-BE49-F238E27FC236}">
                <a16:creationId xmlns:a16="http://schemas.microsoft.com/office/drawing/2014/main" id="{0097B351-20CA-4659-1288-44E7E5743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233" y="5094308"/>
            <a:ext cx="2391431" cy="175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8">
            <a:extLst>
              <a:ext uri="{FF2B5EF4-FFF2-40B4-BE49-F238E27FC236}">
                <a16:creationId xmlns:a16="http://schemas.microsoft.com/office/drawing/2014/main" id="{ACDF82DF-B343-49A6-5946-6525795B7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7242" y="2368439"/>
            <a:ext cx="136345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t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rain_loss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0.</a:t>
            </a:r>
            <a:r>
              <a:rPr lang="en-US" altLang="ko-KR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11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82304C42-2595-BB09-2E94-049E7D391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690" y="4157559"/>
            <a:ext cx="101188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t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rain_</a:t>
            </a:r>
            <a:r>
              <a:rPr lang="en-US" altLang="ko-KR" sz="10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ppl</a:t>
            </a:r>
            <a:r>
              <a:rPr lang="en-US" altLang="ko-KR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</a:t>
            </a:r>
            <a:r>
              <a:rPr lang="en-US" altLang="ko-KR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1.06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2E03B4BA-E340-F44F-E960-0960E5DC2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8284" y="5899466"/>
            <a:ext cx="154112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train_acc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: 0.9</a:t>
            </a:r>
            <a:r>
              <a:rPr lang="en-US" altLang="ko-KR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799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val_acc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: 0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.9782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6423EFD2-C6E4-4954-FAEB-389CA00FA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7020" y="1436587"/>
            <a:ext cx="197086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learninig</a:t>
            </a:r>
            <a:r>
              <a:rPr lang="ko-KR" altLang="en-US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rate=0.001, epochs=500</a:t>
            </a: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011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62FF351-8B8C-E906-D10E-8D515C50446D}"/>
              </a:ext>
            </a:extLst>
          </p:cNvPr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768050-6355-37FB-C1FE-EA47F1A6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79CC13-D0D1-265B-40C1-934DDC9F80FB}"/>
              </a:ext>
            </a:extLst>
          </p:cNvPr>
          <p:cNvSpPr txBox="1"/>
          <p:nvPr/>
        </p:nvSpPr>
        <p:spPr>
          <a:xfrm>
            <a:off x="629919" y="370265"/>
            <a:ext cx="362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최종 학습 및 평가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CD4A68-F269-B4EA-7A8F-331A16F2274E}"/>
              </a:ext>
            </a:extLst>
          </p:cNvPr>
          <p:cNvSpPr/>
          <p:nvPr/>
        </p:nvSpPr>
        <p:spPr>
          <a:xfrm>
            <a:off x="629919" y="1084235"/>
            <a:ext cx="8416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최종 모델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17AFBA-CB94-0A64-390E-E09FA55C4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461980"/>
              </p:ext>
            </p:extLst>
          </p:nvPr>
        </p:nvGraphicFramePr>
        <p:xfrm>
          <a:off x="3934716" y="1890219"/>
          <a:ext cx="4147906" cy="3708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73953">
                  <a:extLst>
                    <a:ext uri="{9D8B030D-6E8A-4147-A177-3AD203B41FA5}">
                      <a16:colId xmlns:a16="http://schemas.microsoft.com/office/drawing/2014/main" val="2776521152"/>
                    </a:ext>
                  </a:extLst>
                </a:gridCol>
                <a:gridCol w="2073953">
                  <a:extLst>
                    <a:ext uri="{9D8B030D-6E8A-4147-A177-3AD203B41FA5}">
                      <a16:colId xmlns:a16="http://schemas.microsoft.com/office/drawing/2014/main" val="2006414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/>
                        <a:t>input_size</a:t>
                      </a:r>
                      <a:r>
                        <a:rPr lang="ko-KR" altLang="en-US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39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148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/>
                        <a:t>hidden_size</a:t>
                      </a:r>
                      <a:r>
                        <a:rPr lang="ko-KR" altLang="en-US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73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/>
                        <a:t>num_layers</a:t>
                      </a:r>
                      <a:r>
                        <a:rPr lang="ko-KR" altLang="en-US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89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/>
                        <a:t>dropout_prob</a:t>
                      </a:r>
                      <a:r>
                        <a:rPr lang="ko-KR" altLang="en-US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0.5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54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/>
                        <a:t>sequence_length</a:t>
                      </a:r>
                      <a:r>
                        <a:rPr lang="ko-KR" altLang="en-US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676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/>
                        <a:t>batch_size</a:t>
                      </a:r>
                      <a:r>
                        <a:rPr lang="ko-KR" altLang="en-US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854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learning </a:t>
                      </a:r>
                      <a:r>
                        <a:rPr lang="ko-KR" altLang="en-US" b="1" dirty="0" err="1"/>
                        <a:t>r</a:t>
                      </a:r>
                      <a:r>
                        <a:rPr lang="en-US" altLang="ko-KR" b="1" dirty="0"/>
                        <a:t>ate</a:t>
                      </a:r>
                      <a:r>
                        <a:rPr lang="ko-KR" altLang="en-US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0.01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/>
                        <a:t>weight_decay</a:t>
                      </a:r>
                      <a:r>
                        <a:rPr lang="ko-KR" altLang="en-US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164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/>
                        <a:t>num_epochs</a:t>
                      </a:r>
                      <a:r>
                        <a:rPr lang="ko-KR" altLang="en-US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100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13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/>
                        <a:t>oprimizer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Adadelta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87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664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62FF351-8B8C-E906-D10E-8D515C50446D}"/>
              </a:ext>
            </a:extLst>
          </p:cNvPr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768050-6355-37FB-C1FE-EA47F1A6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79CC13-D0D1-265B-40C1-934DDC9F80FB}"/>
              </a:ext>
            </a:extLst>
          </p:cNvPr>
          <p:cNvSpPr txBox="1"/>
          <p:nvPr/>
        </p:nvSpPr>
        <p:spPr>
          <a:xfrm>
            <a:off x="629919" y="370265"/>
            <a:ext cx="362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최종 학습 및 평가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CD4A68-F269-B4EA-7A8F-331A16F2274E}"/>
              </a:ext>
            </a:extLst>
          </p:cNvPr>
          <p:cNvSpPr/>
          <p:nvPr/>
        </p:nvSpPr>
        <p:spPr>
          <a:xfrm>
            <a:off x="629919" y="1084235"/>
            <a:ext cx="8416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최종 모델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CCE90F8-3D93-81CF-56C9-74D0923EBE53}"/>
              </a:ext>
            </a:extLst>
          </p:cNvPr>
          <p:cNvSpPr/>
          <p:nvPr/>
        </p:nvSpPr>
        <p:spPr>
          <a:xfrm>
            <a:off x="7353155" y="2427961"/>
            <a:ext cx="943510" cy="269338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Sigmoid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91C739A-A3EB-DB44-0E35-06045A04A8B0}"/>
              </a:ext>
            </a:extLst>
          </p:cNvPr>
          <p:cNvSpPr/>
          <p:nvPr/>
        </p:nvSpPr>
        <p:spPr>
          <a:xfrm>
            <a:off x="6262382" y="2427961"/>
            <a:ext cx="943510" cy="269338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Affine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E298ED4-0027-F795-AA9B-7FC3AE3A0E6F}"/>
              </a:ext>
            </a:extLst>
          </p:cNvPr>
          <p:cNvSpPr/>
          <p:nvPr/>
        </p:nvSpPr>
        <p:spPr>
          <a:xfrm>
            <a:off x="5166473" y="2427967"/>
            <a:ext cx="943510" cy="269338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Drop out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ADD055-28CA-6D6F-31EE-9DB08F09CEE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109983" y="3774662"/>
            <a:ext cx="152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5DFB714-367C-9136-5BE6-414AB7A836CD}"/>
              </a:ext>
            </a:extLst>
          </p:cNvPr>
          <p:cNvCxnSpPr>
            <a:cxnSpLocks/>
          </p:cNvCxnSpPr>
          <p:nvPr/>
        </p:nvCxnSpPr>
        <p:spPr>
          <a:xfrm>
            <a:off x="8296665" y="3774656"/>
            <a:ext cx="602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92B83B-416A-D4D2-F0EF-D3D1B5534C6D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7205892" y="3774656"/>
            <a:ext cx="147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953029D-2C56-5F54-5F00-D3BF71316140}"/>
              </a:ext>
            </a:extLst>
          </p:cNvPr>
          <p:cNvCxnSpPr>
            <a:cxnSpLocks/>
          </p:cNvCxnSpPr>
          <p:nvPr/>
        </p:nvCxnSpPr>
        <p:spPr>
          <a:xfrm flipH="1" flipV="1">
            <a:off x="3663881" y="3774659"/>
            <a:ext cx="41810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92627E4-D544-D572-7DB6-DBB1874976F6}"/>
              </a:ext>
            </a:extLst>
          </p:cNvPr>
          <p:cNvSpPr/>
          <p:nvPr/>
        </p:nvSpPr>
        <p:spPr>
          <a:xfrm>
            <a:off x="4080836" y="2427965"/>
            <a:ext cx="943510" cy="269338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RNN,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LSTM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E8C5C74-697C-ABD9-D3AC-E86ABAE30B32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5024346" y="3774660"/>
            <a:ext cx="14212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999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0487" y="2828835"/>
            <a:ext cx="8751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CD965F-F845-7F6D-E9E0-1D4FDF68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713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9919" y="370265"/>
            <a:ext cx="362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다층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퍼셉트론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2FF351-8B8C-E906-D10E-8D515C50446D}"/>
              </a:ext>
            </a:extLst>
          </p:cNvPr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873CF4-810C-6F2A-D2D5-26764E8EF0BA}"/>
              </a:ext>
            </a:extLst>
          </p:cNvPr>
          <p:cNvSpPr/>
          <p:nvPr/>
        </p:nvSpPr>
        <p:spPr>
          <a:xfrm>
            <a:off x="629919" y="1084235"/>
            <a:ext cx="84167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XOR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퍼셉트론은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여러 개의 층으로 구성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이를 다층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퍼셉트론이라고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함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동작 과정</a:t>
            </a:r>
            <a:b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- 0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층의 두 뉴런이 입력 신호를 받아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층으로 신호 전달</a:t>
            </a:r>
            <a:b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- 1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층의 뉴런이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층의 뉴런으로 신호 전달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-&gt; y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단층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퍼셉트론으로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표현하지 못한 것을 층을 늘림으로써 표현 가능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A87D36B-45E4-38BC-F52A-99A6D9969803}"/>
              </a:ext>
            </a:extLst>
          </p:cNvPr>
          <p:cNvGrpSpPr/>
          <p:nvPr/>
        </p:nvGrpSpPr>
        <p:grpSpPr>
          <a:xfrm>
            <a:off x="3397111" y="3142826"/>
            <a:ext cx="5397777" cy="3344909"/>
            <a:chOff x="3698239" y="3142826"/>
            <a:chExt cx="5397777" cy="3344909"/>
          </a:xfrm>
        </p:grpSpPr>
        <p:pic>
          <p:nvPicPr>
            <p:cNvPr id="7" name="그림 6" descr="도표, 원, 라인, 디자인이(가) 표시된 사진&#10;&#10;자동 생성된 설명">
              <a:extLst>
                <a:ext uri="{FF2B5EF4-FFF2-40B4-BE49-F238E27FC236}">
                  <a16:creationId xmlns:a16="http://schemas.microsoft.com/office/drawing/2014/main" id="{BAA33D98-4CA8-A7D8-07BC-074F6DACA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239" y="3142826"/>
              <a:ext cx="5397777" cy="3098959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F22BE4E-634D-17B3-E675-85E1399D68B3}"/>
                </a:ext>
              </a:extLst>
            </p:cNvPr>
            <p:cNvSpPr/>
            <p:nvPr/>
          </p:nvSpPr>
          <p:spPr>
            <a:xfrm>
              <a:off x="5424807" y="6241785"/>
              <a:ext cx="1944639" cy="245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&lt;XOR </a:t>
              </a:r>
              <a:r>
                <a:rPr lang="ko-KR" altLang="en-US" sz="1000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퍼셉트론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768050-6355-37FB-C1FE-EA47F1A6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51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9919" y="370265"/>
            <a:ext cx="362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개요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2FF351-8B8C-E906-D10E-8D515C50446D}"/>
              </a:ext>
            </a:extLst>
          </p:cNvPr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768050-6355-37FB-C1FE-EA47F1A6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1E15BD-2168-73E7-3C02-84651979568D}"/>
              </a:ext>
            </a:extLst>
          </p:cNvPr>
          <p:cNvSpPr/>
          <p:nvPr/>
        </p:nvSpPr>
        <p:spPr>
          <a:xfrm>
            <a:off x="629918" y="1084235"/>
            <a:ext cx="1023045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CNC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밀링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데이터셋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train.csv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18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번의 실험에 대한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입력과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출력으로 구성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200150" lvl="2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18X7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크기의 데이터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200150" lvl="2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출력중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tool_condition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마모된 공구와 마모되지 않은 공구에 대한 레이블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experiment_01~10.csv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실험에서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100ms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간격으로 수집된 시계열 데이터로 구성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200150" lvl="2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NX48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크기의 데이터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200150" lvl="2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01~05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unworn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06~10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worn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목표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RNN,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LSTM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 구현 후 시계열 데이터 학습 및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CNC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공구 마모 여부 판단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이진 분류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(Binary Classification)</a:t>
            </a: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라이브러리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Pytorch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Pandas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Matplotlib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Sklearn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73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9919" y="370265"/>
            <a:ext cx="362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데이터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2FF351-8B8C-E906-D10E-8D515C50446D}"/>
              </a:ext>
            </a:extLst>
          </p:cNvPr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768050-6355-37FB-C1FE-EA47F1A6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ED6F0A-17FC-660C-8C8E-B0865A3973EA}"/>
              </a:ext>
            </a:extLst>
          </p:cNvPr>
          <p:cNvSpPr/>
          <p:nvPr/>
        </p:nvSpPr>
        <p:spPr>
          <a:xfrm>
            <a:off x="629918" y="1084235"/>
            <a:ext cx="1023045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항목 제거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/>
              <a:t>S1_SystemInertia: </a:t>
            </a:r>
            <a:r>
              <a:rPr lang="ko-KR" altLang="en-US" dirty="0"/>
              <a:t>토크 관성 </a:t>
            </a:r>
            <a:r>
              <a:rPr lang="en-US" altLang="ko-KR" dirty="0"/>
              <a:t>(kg*m^2)</a:t>
            </a:r>
            <a:endParaRPr lang="ko-KR" altLang="en-US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M1_CURRENT_PROGRAM_NUMBER: CNC</a:t>
            </a:r>
            <a:r>
              <a:rPr lang="ko-KR" altLang="en-US" dirty="0"/>
              <a:t>에 나열된 프로그램 번호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M1_sequence_number: </a:t>
            </a:r>
            <a:r>
              <a:rPr lang="ko-KR" altLang="en-US" dirty="0"/>
              <a:t>실행 중인 </a:t>
            </a:r>
            <a:r>
              <a:rPr lang="en-US" altLang="ko-KR" dirty="0"/>
              <a:t>G </a:t>
            </a:r>
            <a:r>
              <a:rPr lang="ko-KR" altLang="en-US" dirty="0"/>
              <a:t>코드의 라인 번호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M1_CURRENT_FEEDRATE: </a:t>
            </a:r>
            <a:r>
              <a:rPr lang="ko-KR" altLang="en-US" dirty="0"/>
              <a:t>스핀들의 순간 이송 속도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Machining_Process</a:t>
            </a:r>
            <a:r>
              <a:rPr lang="en-US" altLang="ko-KR" dirty="0"/>
              <a:t>: </a:t>
            </a:r>
            <a:r>
              <a:rPr lang="ko-KR" altLang="en-US" dirty="0"/>
              <a:t>현재 수행 중인 가공 단계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모든 값이 </a:t>
            </a:r>
            <a:r>
              <a:rPr lang="en-US" altLang="ko-KR" dirty="0"/>
              <a:t>0</a:t>
            </a:r>
            <a:r>
              <a:rPr lang="ko-KR" altLang="en-US" dirty="0"/>
              <a:t>인 항목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최종적으로 </a:t>
            </a:r>
            <a:r>
              <a:rPr lang="en-US" altLang="ko-KR" dirty="0"/>
              <a:t>39</a:t>
            </a:r>
            <a:r>
              <a:rPr lang="ko-KR" altLang="en-US" dirty="0"/>
              <a:t>개의 </a:t>
            </a:r>
            <a:r>
              <a:rPr lang="en-US" altLang="ko-KR" dirty="0"/>
              <a:t>feature </a:t>
            </a:r>
            <a:r>
              <a:rPr lang="ko-KR" altLang="en-US" dirty="0"/>
              <a:t>추출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데이터 병합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시계열 데이터에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worn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레이블을 추가하여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또는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삽입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마모된 데이터끼리 병합하여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worn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데이터와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unworn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생성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Worn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4507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Unworn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데이터 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5238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70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62FF351-8B8C-E906-D10E-8D515C50446D}"/>
              </a:ext>
            </a:extLst>
          </p:cNvPr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768050-6355-37FB-C1FE-EA47F1A6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C67A7E-21D2-B5B4-F4AE-8BFC0DD87D66}"/>
              </a:ext>
            </a:extLst>
          </p:cNvPr>
          <p:cNvSpPr/>
          <p:nvPr/>
        </p:nvSpPr>
        <p:spPr>
          <a:xfrm>
            <a:off x="629920" y="1084235"/>
            <a:ext cx="52012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worn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feature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평균이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제각각인걸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확인 가능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feature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대한 영향력을 낮추기 위해 스케일링 필요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AC319-2EE2-D326-EA76-9F55D1E9AF64}"/>
              </a:ext>
            </a:extLst>
          </p:cNvPr>
          <p:cNvSpPr txBox="1"/>
          <p:nvPr/>
        </p:nvSpPr>
        <p:spPr>
          <a:xfrm>
            <a:off x="629919" y="370265"/>
            <a:ext cx="362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데이터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8635759A-1C17-0A9F-90DD-312AA5397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56" y="318049"/>
            <a:ext cx="5813091" cy="622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9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62FF351-8B8C-E906-D10E-8D515C50446D}"/>
              </a:ext>
            </a:extLst>
          </p:cNvPr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768050-6355-37FB-C1FE-EA47F1A6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C67A7E-21D2-B5B4-F4AE-8BFC0DD87D66}"/>
              </a:ext>
            </a:extLst>
          </p:cNvPr>
          <p:cNvSpPr/>
          <p:nvPr/>
        </p:nvSpPr>
        <p:spPr>
          <a:xfrm>
            <a:off x="629919" y="1084235"/>
            <a:ext cx="58008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worn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이상치 데이터란 다른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관찰값들과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크게 다른 값을 가진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관찰값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이상치 데이터로 인해 일반적인 패턴을 학습하지 못할 가능성 존재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Q1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첫번째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사분위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Q3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세번째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사분위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IQR = Q3 – Q1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Q3 + 1.5*IQR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보다 크거나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Q1 – 1.5*IQR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보다 작은 모든 데이터는 이상치 데이터로 간주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AC319-2EE2-D326-EA76-9F55D1E9AF64}"/>
              </a:ext>
            </a:extLst>
          </p:cNvPr>
          <p:cNvSpPr txBox="1"/>
          <p:nvPr/>
        </p:nvSpPr>
        <p:spPr>
          <a:xfrm>
            <a:off x="629919" y="370265"/>
            <a:ext cx="362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데이터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3033C22-E7C2-8E80-B86E-C6019E60A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693" y="569637"/>
            <a:ext cx="5326040" cy="591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33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62FF351-8B8C-E906-D10E-8D515C50446D}"/>
              </a:ext>
            </a:extLst>
          </p:cNvPr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768050-6355-37FB-C1FE-EA47F1A6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D45EF07-133D-29E1-24DF-9A0A65F35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329" y="365125"/>
            <a:ext cx="6327652" cy="618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3AC319-2EE2-D326-EA76-9F55D1E9AF64}"/>
              </a:ext>
            </a:extLst>
          </p:cNvPr>
          <p:cNvSpPr txBox="1"/>
          <p:nvPr/>
        </p:nvSpPr>
        <p:spPr>
          <a:xfrm>
            <a:off x="629919" y="370265"/>
            <a:ext cx="362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데이터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D49167-B77E-1EC4-9683-AB1693B6856D}"/>
              </a:ext>
            </a:extLst>
          </p:cNvPr>
          <p:cNvSpPr/>
          <p:nvPr/>
        </p:nvSpPr>
        <p:spPr>
          <a:xfrm>
            <a:off x="629920" y="1084235"/>
            <a:ext cx="42943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worn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데이터가 균일하게 분포되어 있지 않은 경우 불균형 데이터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범주에만 중심적으로 학습될 가능성 존재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언더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샘플링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방식와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오버 샘플링 방식 존재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7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62FF351-8B8C-E906-D10E-8D515C50446D}"/>
              </a:ext>
            </a:extLst>
          </p:cNvPr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768050-6355-37FB-C1FE-EA47F1A6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3346-82E4-C520-641E-709B3BBC72FD}"/>
              </a:ext>
            </a:extLst>
          </p:cNvPr>
          <p:cNvSpPr txBox="1"/>
          <p:nvPr/>
        </p:nvSpPr>
        <p:spPr>
          <a:xfrm>
            <a:off x="629919" y="370265"/>
            <a:ext cx="362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데이터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622E3286-843A-AD05-6A2D-3A7EFC1EA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623" y="365125"/>
            <a:ext cx="54673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27B64A3-B3A8-BFD5-7BE4-6BC2DCE91D43}"/>
              </a:ext>
            </a:extLst>
          </p:cNvPr>
          <p:cNvSpPr/>
          <p:nvPr/>
        </p:nvSpPr>
        <p:spPr>
          <a:xfrm>
            <a:off x="629920" y="1084235"/>
            <a:ext cx="5201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unworn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1913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62FF351-8B8C-E906-D10E-8D515C50446D}"/>
              </a:ext>
            </a:extLst>
          </p:cNvPr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768050-6355-37FB-C1FE-EA47F1A6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3346-82E4-C520-641E-709B3BBC72FD}"/>
              </a:ext>
            </a:extLst>
          </p:cNvPr>
          <p:cNvSpPr txBox="1"/>
          <p:nvPr/>
        </p:nvSpPr>
        <p:spPr>
          <a:xfrm>
            <a:off x="629919" y="370265"/>
            <a:ext cx="362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데이터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7B64A3-B3A8-BFD5-7BE4-6BC2DCE91D43}"/>
              </a:ext>
            </a:extLst>
          </p:cNvPr>
          <p:cNvSpPr/>
          <p:nvPr/>
        </p:nvSpPr>
        <p:spPr>
          <a:xfrm>
            <a:off x="629920" y="1084235"/>
            <a:ext cx="5201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unworn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B934F23-E837-A48A-04BC-FC1D6690A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5125"/>
            <a:ext cx="5730906" cy="636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415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F9BF2BC3C3D6C4088F564A6E2FFD446" ma:contentTypeVersion="4" ma:contentTypeDescription="새 문서를 만듭니다." ma:contentTypeScope="" ma:versionID="c50b345298e95bf61ecb8a600accb8db">
  <xsd:schema xmlns:xsd="http://www.w3.org/2001/XMLSchema" xmlns:xs="http://www.w3.org/2001/XMLSchema" xmlns:p="http://schemas.microsoft.com/office/2006/metadata/properties" xmlns:ns3="22e3065e-b568-420a-ba11-e604b9e8f935" targetNamespace="http://schemas.microsoft.com/office/2006/metadata/properties" ma:root="true" ma:fieldsID="ed5e938355a455aec2c056ed809a0585" ns3:_="">
    <xsd:import namespace="22e3065e-b568-420a-ba11-e604b9e8f9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3065e-b568-420a-ba11-e604b9e8f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BFF292-63DE-4FB8-A82C-3376EFD64F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92DD80-16EA-4DBA-90D8-F6E43AA98B9A}">
  <ds:schemaRefs>
    <ds:schemaRef ds:uri="http://schemas.microsoft.com/office/infopath/2007/PartnerControls"/>
    <ds:schemaRef ds:uri="http://www.w3.org/XML/1998/namespace"/>
    <ds:schemaRef ds:uri="22e3065e-b568-420a-ba11-e604b9e8f935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CC7FDC0-F04A-4A2E-8DFB-409C6BB561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e3065e-b568-420a-ba11-e604b9e8f9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3016</TotalTime>
  <Words>1883</Words>
  <Application>Microsoft Office PowerPoint</Application>
  <PresentationFormat>와이드스크린</PresentationFormat>
  <Paragraphs>382</Paragraphs>
  <Slides>29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AppleSDGothicNeo</vt:lpstr>
      <vt:lpstr>-apple-system</vt:lpstr>
      <vt:lpstr>Arial Unicode MS</vt:lpstr>
      <vt:lpstr>Noto Sans KR</vt:lpstr>
      <vt:lpstr>Spoqa Han Sans</vt:lpstr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아람</dc:creator>
  <cp:lastModifiedBy>김재영</cp:lastModifiedBy>
  <cp:revision>242</cp:revision>
  <dcterms:created xsi:type="dcterms:W3CDTF">2021-11-21T13:33:14Z</dcterms:created>
  <dcterms:modified xsi:type="dcterms:W3CDTF">2024-08-09T07:56:37Z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0x010100EF9BF2BC3C3D6C4088F564A6E2FFD446</vt:lpwstr>
  </property>
</Properties>
</file>