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E"/>
    <a:srgbClr val="DBCCC7"/>
    <a:srgbClr val="EBE3E0"/>
    <a:srgbClr val="C8C2C3"/>
    <a:srgbClr val="A18460"/>
    <a:srgbClr val="A79E9F"/>
    <a:srgbClr val="D6CEB8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원을 뉴런 혹은 노드라고 부름</a:t>
            </a:r>
            <a:br>
              <a:rPr lang="en-US" altLang="ko-KR" dirty="0"/>
            </a:br>
            <a:r>
              <a:rPr lang="ko-KR" altLang="en-US" dirty="0"/>
              <a:t>입력 신호가 또 다른 뉴런에 보내질 때는 각각 고유한 가중치가 </a:t>
            </a:r>
            <a:r>
              <a:rPr lang="ko-KR" altLang="en-US" dirty="0" err="1"/>
              <a:t>곱해짐</a:t>
            </a:r>
            <a:endParaRPr lang="en-US" altLang="ko-KR" dirty="0"/>
          </a:p>
          <a:p>
            <a:r>
              <a:rPr lang="ko-KR" altLang="en-US" dirty="0"/>
              <a:t>가중치는 각 신호가 출력에 주는 영향력을 조절하는 요소다</a:t>
            </a:r>
            <a:endParaRPr lang="en-US" altLang="ko-KR" dirty="0"/>
          </a:p>
          <a:p>
            <a:r>
              <a:rPr lang="ko-KR" altLang="en-US" dirty="0"/>
              <a:t>가중치가 클수록 해당 신호가 그만큼 더 중요하다는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42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뉴런을 이용한 </a:t>
            </a:r>
            <a:r>
              <a:rPr lang="ko-KR" altLang="en-US" dirty="0" err="1"/>
              <a:t>퍼셉트론으로</a:t>
            </a:r>
            <a:r>
              <a:rPr lang="ko-KR" altLang="en-US" dirty="0"/>
              <a:t> 표현하면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XOR</a:t>
            </a:r>
            <a:r>
              <a:rPr lang="ko-KR" altLang="en-US" dirty="0"/>
              <a:t>은 여러 개의 층으로 이루어져 있고 이를 다층 </a:t>
            </a:r>
            <a:r>
              <a:rPr lang="ko-KR" altLang="en-US" dirty="0" err="1"/>
              <a:t>퍼셉트론이라고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2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87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5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게이트를 </a:t>
            </a:r>
            <a:r>
              <a:rPr lang="ko-KR" altLang="en-US" dirty="0" err="1"/>
              <a:t>퍼셉트론으로</a:t>
            </a:r>
            <a:r>
              <a:rPr lang="ko-KR" altLang="en-US" dirty="0"/>
              <a:t> 표현하고 싶으면 진리표대로 작동하도록 하는 </a:t>
            </a:r>
            <a:r>
              <a:rPr lang="en-US" altLang="ko-KR" dirty="0"/>
              <a:t>w1, w2, </a:t>
            </a:r>
            <a:r>
              <a:rPr lang="ko-KR" altLang="en-US" dirty="0" err="1"/>
              <a:t>세타의</a:t>
            </a:r>
            <a:r>
              <a:rPr lang="ko-KR" altLang="en-US" dirty="0"/>
              <a:t> 값을 </a:t>
            </a:r>
            <a:r>
              <a:rPr lang="ko-KR" altLang="en-US" dirty="0" err="1"/>
              <a:t>정해야됨</a:t>
            </a:r>
            <a:endParaRPr lang="en-US" altLang="ko-KR" dirty="0"/>
          </a:p>
          <a:p>
            <a:r>
              <a:rPr lang="ko-KR" altLang="en-US" dirty="0"/>
              <a:t>조합은 무수하다</a:t>
            </a:r>
            <a:endParaRPr lang="en-US" altLang="ko-KR" dirty="0"/>
          </a:p>
          <a:p>
            <a:r>
              <a:rPr lang="en-US" altLang="ko-KR" dirty="0"/>
              <a:t>NAND</a:t>
            </a:r>
            <a:r>
              <a:rPr lang="ko-KR" altLang="en-US" dirty="0"/>
              <a:t>는 </a:t>
            </a:r>
            <a:r>
              <a:rPr lang="en-US" altLang="ko-KR" dirty="0"/>
              <a:t>AND </a:t>
            </a:r>
            <a:r>
              <a:rPr lang="ko-KR" altLang="en-US" dirty="0"/>
              <a:t>게이트 매개변수 부호를 반전시키면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3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7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앞에서 구현한 </a:t>
            </a:r>
            <a:r>
              <a:rPr lang="en-US" altLang="ko-KR" dirty="0"/>
              <a:t>AND </a:t>
            </a:r>
            <a:r>
              <a:rPr lang="ko-KR" altLang="en-US" dirty="0"/>
              <a:t>게이트는 직관적이고 알기 쉽지만 수식을 수정하고자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1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2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ko-KR" altLang="en-US" dirty="0" err="1"/>
              <a:t>퍼셉트론을</a:t>
            </a:r>
            <a:r>
              <a:rPr lang="ko-KR" altLang="en-US" dirty="0"/>
              <a:t> 이용해 </a:t>
            </a:r>
            <a:r>
              <a:rPr lang="en-US" altLang="ko-KR" dirty="0"/>
              <a:t>And, or,</a:t>
            </a:r>
            <a:r>
              <a:rPr lang="ko-KR" altLang="en-US" dirty="0"/>
              <a:t> </a:t>
            </a:r>
            <a:r>
              <a:rPr lang="en-US" altLang="ko-KR" dirty="0" err="1"/>
              <a:t>nand</a:t>
            </a:r>
            <a:r>
              <a:rPr lang="ko-KR" altLang="en-US" dirty="0"/>
              <a:t> 게이트를 구현할 수 있다는 것 알았다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xor</a:t>
            </a:r>
            <a:r>
              <a:rPr lang="ko-KR" altLang="en-US" dirty="0"/>
              <a:t>게이트는 불가능하다</a:t>
            </a:r>
            <a:endParaRPr lang="en-US" altLang="ko-KR" dirty="0"/>
          </a:p>
          <a:p>
            <a:r>
              <a:rPr lang="ko-KR" altLang="en-US" dirty="0"/>
              <a:t>왜 불가능 하냐</a:t>
            </a:r>
            <a:endParaRPr lang="en-US" altLang="ko-KR" dirty="0"/>
          </a:p>
          <a:p>
            <a:r>
              <a:rPr lang="ko-KR" altLang="en-US" dirty="0"/>
              <a:t>다음 수식은 매개변수를 다음과 같이 했을 때 </a:t>
            </a:r>
            <a:r>
              <a:rPr lang="en-US" altLang="ko-KR" dirty="0"/>
              <a:t>or</a:t>
            </a:r>
            <a:r>
              <a:rPr lang="ko-KR" altLang="en-US" dirty="0"/>
              <a:t>게이트 역할을 하는 </a:t>
            </a:r>
            <a:r>
              <a:rPr lang="ko-KR" altLang="en-US" dirty="0" err="1"/>
              <a:t>퍼셉트론의</a:t>
            </a:r>
            <a:r>
              <a:rPr lang="ko-KR" altLang="en-US" dirty="0"/>
              <a:t> 수식이다</a:t>
            </a:r>
            <a:r>
              <a:rPr lang="en-US" altLang="ko-KR" dirty="0"/>
              <a:t>. </a:t>
            </a:r>
            <a:r>
              <a:rPr lang="ko-KR" altLang="en-US" dirty="0"/>
              <a:t>해당 수식을 </a:t>
            </a:r>
            <a:r>
              <a:rPr lang="ko-KR" altLang="en-US" dirty="0" err="1"/>
              <a:t>시각화하면</a:t>
            </a:r>
            <a:r>
              <a:rPr lang="ko-KR" altLang="en-US" dirty="0"/>
              <a:t> 이 그림처럼 된다</a:t>
            </a:r>
            <a:r>
              <a:rPr lang="en-US" altLang="ko-KR" dirty="0"/>
              <a:t>.(</a:t>
            </a:r>
            <a:r>
              <a:rPr lang="ko-KR" altLang="en-US" dirty="0"/>
              <a:t>그림 설명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지금까지의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 err="1"/>
              <a:t>xor</a:t>
            </a:r>
            <a:r>
              <a:rPr lang="ko-KR" altLang="en-US" dirty="0"/>
              <a:t>을 </a:t>
            </a:r>
            <a:r>
              <a:rPr lang="ko-KR" altLang="en-US" dirty="0" err="1"/>
              <a:t>구현할려면</a:t>
            </a:r>
            <a:r>
              <a:rPr lang="ko-KR" altLang="en-US" dirty="0"/>
              <a:t> 직선으로 동그라미와 세모의 영역을 나눌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6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미리 정의했던 함수를 이용해 쉽게 구현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0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CHAP 2. </a:t>
            </a:r>
            <a:r>
              <a:rPr lang="ko-KR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퍼셉트론의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한계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게이트는 곡선으로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지금까지의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직선 하나로 나눈 영역만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곡선의 영역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비선형 영역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직선의 영역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선형 영역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도표, 라인, 스케치이(가) 표시된 사진&#10;&#10;자동 생성된 설명">
            <a:extLst>
              <a:ext uri="{FF2B5EF4-FFF2-40B4-BE49-F238E27FC236}">
                <a16:creationId xmlns:a16="http://schemas.microsoft.com/office/drawing/2014/main" id="{F78DD709-0A6A-F59F-3B44-933F478DE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79" y="2209152"/>
            <a:ext cx="3799841" cy="35646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897B9AE-F9E3-549F-B1EE-422A22FBF055}"/>
              </a:ext>
            </a:extLst>
          </p:cNvPr>
          <p:cNvSpPr/>
          <p:nvPr/>
        </p:nvSpPr>
        <p:spPr>
          <a:xfrm>
            <a:off x="5123679" y="5773765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&lt;XOR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시각화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97268-8AF2-82D4-167C-76C479F7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80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층을 쌓아서 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게이트 또한 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AND, NAND, 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조합 논리 회로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도표, 스케치, 라인, 폰트이(가) 표시된 사진&#10;&#10;자동 생성된 설명">
            <a:extLst>
              <a:ext uri="{FF2B5EF4-FFF2-40B4-BE49-F238E27FC236}">
                <a16:creationId xmlns:a16="http://schemas.microsoft.com/office/drawing/2014/main" id="{1D9CBAD1-8501-AC0F-5E33-015A65A50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9" y="3508972"/>
            <a:ext cx="4546834" cy="1460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ED0CBB-D46D-3336-F8F3-D7AC3580DFA5}"/>
              </a:ext>
            </a:extLst>
          </p:cNvPr>
          <p:cNvSpPr/>
          <p:nvPr/>
        </p:nvSpPr>
        <p:spPr>
          <a:xfrm>
            <a:off x="1931016" y="4969547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&lt;XOR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BCFABB-4007-17A2-0C50-7A4F6C4C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39" y="2091041"/>
            <a:ext cx="4108902" cy="35985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B3C420-1786-F766-F5A3-1F6667B7C213}"/>
              </a:ext>
            </a:extLst>
          </p:cNvPr>
          <p:cNvSpPr/>
          <p:nvPr/>
        </p:nvSpPr>
        <p:spPr>
          <a:xfrm>
            <a:off x="7694070" y="4969547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&lt;XOR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21B57-D68E-78FA-332D-28184B59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9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개의 층으로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퍼셉트론이라고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 과정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두 뉴런이 입력 신호를 받아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층으로 신호 전달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뉴런이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층의 뉴런으로 신호 전달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표현하지 못한 것을 층을 늘림으로써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87D36B-45E4-38BC-F52A-99A6D9969803}"/>
              </a:ext>
            </a:extLst>
          </p:cNvPr>
          <p:cNvGrpSpPr/>
          <p:nvPr/>
        </p:nvGrpSpPr>
        <p:grpSpPr>
          <a:xfrm>
            <a:off x="3397111" y="3142826"/>
            <a:ext cx="5397777" cy="3344909"/>
            <a:chOff x="3698239" y="3142826"/>
            <a:chExt cx="5397777" cy="3344909"/>
          </a:xfrm>
        </p:grpSpPr>
        <p:pic>
          <p:nvPicPr>
            <p:cNvPr id="7" name="그림 6" descr="도표, 원, 라인, 디자인이(가) 표시된 사진&#10;&#10;자동 생성된 설명">
              <a:extLst>
                <a:ext uri="{FF2B5EF4-FFF2-40B4-BE49-F238E27FC236}">
                  <a16:creationId xmlns:a16="http://schemas.microsoft.com/office/drawing/2014/main" id="{BAA33D98-4CA8-A7D8-07BC-074F6DACA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239" y="3142826"/>
              <a:ext cx="5397777" cy="30989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22BE4E-634D-17B3-E675-85E1399D68B3}"/>
                </a:ext>
              </a:extLst>
            </p:cNvPr>
            <p:cNvSpPr/>
            <p:nvPr/>
          </p:nvSpPr>
          <p:spPr>
            <a:xfrm>
              <a:off x="5424807" y="624178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&lt;XOR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768050-6355-37FB-C1FE-EA47F1A6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51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다층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9301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회로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가산기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인코더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패리티 검사 회로 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표현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마저도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모두 입력과 출력으로 구성된 특정 규칙대로 계산을 수행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컴퓨터는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NAND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게이트만으로도 표현 가능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이론상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컴퓨터 표현 가능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비선형인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함수를 활성화 함수로 이용하면 임의의 함수 표현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참고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07A69F-FE46-36A8-E2C5-EE93DFAD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6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93014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입출력을 갖춘 알고리즘으로 입력을 주면 정해진 규칙에 따라 값을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퍼셉트론에서는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가중치와 편향을 매개변수로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AND, 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게이트 등의 논리 회로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게이트는 단층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퍼셉트론으로는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표현 불가능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이용하면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직선형 영역만 표현 가능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비선형 영역도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이론상 컴퓨터를 표현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A90351-5177-D55D-4813-7BCC9CC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9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퍼셉트론이란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단순한 논리 회로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한계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9905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813220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3632131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8F3E-9769-A066-EB9C-B9F91F03F784}"/>
              </a:ext>
            </a:extLst>
          </p:cNvPr>
          <p:cNvSpPr/>
          <p:nvPr/>
        </p:nvSpPr>
        <p:spPr>
          <a:xfrm>
            <a:off x="629920" y="445483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7C671-5587-F680-2960-DF97B43B1804}"/>
              </a:ext>
            </a:extLst>
          </p:cNvPr>
          <p:cNvSpPr/>
          <p:nvPr/>
        </p:nvSpPr>
        <p:spPr>
          <a:xfrm>
            <a:off x="639061" y="529469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퍼셉트론이란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F0099AB-DA7C-3FBC-4434-85643EB004AF}"/>
                  </a:ext>
                </a:extLst>
              </p:cNvPr>
              <p:cNvSpPr/>
              <p:nvPr/>
            </p:nvSpPr>
            <p:spPr>
              <a:xfrm>
                <a:off x="629919" y="1084235"/>
                <a:ext cx="891624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입출력을 갖는 알고리즘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다수의 신호를 입력으로 받아 하나의 신호를 출력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(0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또는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전류처럼 흐름을 만들고 정보를 앞으로 전달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입력 신호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x1,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x2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출력 신호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y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w1,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w2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입력 신호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총합이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임계값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초과할 경우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을 출력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뉴런이 활성화됨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가중치는 각 신호가 출력에 주는 영향력을 조절하는 요소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F0099AB-DA7C-3FBC-4434-85643EB00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9" y="1084235"/>
                <a:ext cx="8916248" cy="2308324"/>
              </a:xfrm>
              <a:prstGeom prst="rect">
                <a:avLst/>
              </a:prstGeom>
              <a:blipFill>
                <a:blip r:embed="rId3"/>
                <a:stretch>
                  <a:fillRect l="-684" t="-2639" b="-3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4DB5D4-6070-0CA1-C0C1-3B673BD6AD91}"/>
              </a:ext>
            </a:extLst>
          </p:cNvPr>
          <p:cNvGrpSpPr/>
          <p:nvPr/>
        </p:nvGrpSpPr>
        <p:grpSpPr>
          <a:xfrm>
            <a:off x="2003673" y="3690600"/>
            <a:ext cx="2597114" cy="2610943"/>
            <a:chOff x="7882390" y="2244690"/>
            <a:chExt cx="2599974" cy="2613818"/>
          </a:xfrm>
        </p:grpSpPr>
        <p:pic>
          <p:nvPicPr>
            <p:cNvPr id="12" name="그림 11" descr="원, 도표, 화이트, 라인이(가) 표시된 사진&#10;&#10;자동 생성된 설명">
              <a:extLst>
                <a:ext uri="{FF2B5EF4-FFF2-40B4-BE49-F238E27FC236}">
                  <a16:creationId xmlns:a16="http://schemas.microsoft.com/office/drawing/2014/main" id="{9BF0905A-7787-5591-10A1-48890F65E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390" y="2244690"/>
              <a:ext cx="2599974" cy="236862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D1B5BB-46BB-D7E9-FC2F-0646CF6A1128}"/>
                </a:ext>
              </a:extLst>
            </p:cNvPr>
            <p:cNvSpPr/>
            <p:nvPr/>
          </p:nvSpPr>
          <p:spPr>
            <a:xfrm>
              <a:off x="8208987" y="4612287"/>
              <a:ext cx="19467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입력이 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개인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7991-9D7F-BF2D-9F07-8F31F96699AA}"/>
              </a:ext>
            </a:extLst>
          </p:cNvPr>
          <p:cNvGrpSpPr/>
          <p:nvPr/>
        </p:nvGrpSpPr>
        <p:grpSpPr>
          <a:xfrm>
            <a:off x="6737728" y="5089484"/>
            <a:ext cx="3124361" cy="1212059"/>
            <a:chOff x="7073819" y="4475442"/>
            <a:chExt cx="3124361" cy="1212059"/>
          </a:xfrm>
        </p:grpSpPr>
        <p:pic>
          <p:nvPicPr>
            <p:cNvPr id="18" name="그림 17" descr="폰트, 텍스트, 화이트, 친필이(가) 표시된 사진&#10;&#10;자동 생성된 설명">
              <a:extLst>
                <a:ext uri="{FF2B5EF4-FFF2-40B4-BE49-F238E27FC236}">
                  <a16:creationId xmlns:a16="http://schemas.microsoft.com/office/drawing/2014/main" id="{A9AA9A91-BA98-0C3C-8709-4D644EED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819" y="4475442"/>
              <a:ext cx="3124361" cy="96525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8614FE8-D1C6-0EED-ED22-AB03E7E6B37C}"/>
                </a:ext>
              </a:extLst>
            </p:cNvPr>
            <p:cNvSpPr/>
            <p:nvPr/>
          </p:nvSpPr>
          <p:spPr>
            <a:xfrm>
              <a:off x="7663679" y="5441551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동작의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3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273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단순한 논리 회로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D56E0F-3547-FE3F-DB78-FAAA1D70E7F2}"/>
              </a:ext>
            </a:extLst>
          </p:cNvPr>
          <p:cNvGrpSpPr/>
          <p:nvPr/>
        </p:nvGrpSpPr>
        <p:grpSpPr>
          <a:xfrm>
            <a:off x="437880" y="2556603"/>
            <a:ext cx="2427486" cy="1952997"/>
            <a:chOff x="1311905" y="3914819"/>
            <a:chExt cx="2427486" cy="19529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094F34A-4FD3-503D-4533-2C8995FAC944}"/>
                </a:ext>
              </a:extLst>
            </p:cNvPr>
            <p:cNvSpPr/>
            <p:nvPr/>
          </p:nvSpPr>
          <p:spPr>
            <a:xfrm>
              <a:off x="1553330" y="562186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&lt;AND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게이트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진리표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17" name="그림 16" descr="텍스트, 스크린샷, 번호, 라인이(가) 표시된 사진&#10;&#10;자동 생성된 설명">
              <a:extLst>
                <a:ext uri="{FF2B5EF4-FFF2-40B4-BE49-F238E27FC236}">
                  <a16:creationId xmlns:a16="http://schemas.microsoft.com/office/drawing/2014/main" id="{54095EC9-FB80-40A7-ED1F-F1EBF1636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905" y="3914819"/>
              <a:ext cx="2427486" cy="1708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139A0B-E3CD-6768-5889-05EE7B45E73C}"/>
              </a:ext>
            </a:extLst>
          </p:cNvPr>
          <p:cNvGrpSpPr/>
          <p:nvPr/>
        </p:nvGrpSpPr>
        <p:grpSpPr>
          <a:xfrm>
            <a:off x="4433520" y="2553053"/>
            <a:ext cx="2427489" cy="1956547"/>
            <a:chOff x="4390211" y="3911269"/>
            <a:chExt cx="2427489" cy="1956547"/>
          </a:xfrm>
        </p:grpSpPr>
        <p:pic>
          <p:nvPicPr>
            <p:cNvPr id="8" name="그림 7" descr="텍스트, 스크린샷, 번호, 라인이(가) 표시된 사진&#10;&#10;자동 생성된 설명">
              <a:extLst>
                <a:ext uri="{FF2B5EF4-FFF2-40B4-BE49-F238E27FC236}">
                  <a16:creationId xmlns:a16="http://schemas.microsoft.com/office/drawing/2014/main" id="{1C20D0E0-2A7B-5374-7E7A-969D5E856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213" y="3911269"/>
              <a:ext cx="2427487" cy="1710597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01A9C4-129C-19D0-4C6B-13D2050C2825}"/>
                </a:ext>
              </a:extLst>
            </p:cNvPr>
            <p:cNvSpPr/>
            <p:nvPr/>
          </p:nvSpPr>
          <p:spPr>
            <a:xfrm>
              <a:off x="4631636" y="562186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&lt;NAND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게이트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진리표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21" name="그림 20" descr="텍스트, 스크린샷, 번호, 라인이(가) 표시된 사진&#10;&#10;자동 생성된 설명">
              <a:extLst>
                <a:ext uri="{FF2B5EF4-FFF2-40B4-BE49-F238E27FC236}">
                  <a16:creationId xmlns:a16="http://schemas.microsoft.com/office/drawing/2014/main" id="{0488A790-C517-51CB-C545-105DC0434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211" y="3912452"/>
              <a:ext cx="2427487" cy="17105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5AF33F-3D05-47E1-782F-8EEDC2BB379D}"/>
              </a:ext>
            </a:extLst>
          </p:cNvPr>
          <p:cNvGrpSpPr/>
          <p:nvPr/>
        </p:nvGrpSpPr>
        <p:grpSpPr>
          <a:xfrm>
            <a:off x="8429163" y="2553054"/>
            <a:ext cx="2476432" cy="1956546"/>
            <a:chOff x="7468518" y="3911270"/>
            <a:chExt cx="2476432" cy="1956546"/>
          </a:xfrm>
        </p:grpSpPr>
        <p:pic>
          <p:nvPicPr>
            <p:cNvPr id="10" name="그림 9" descr="텍스트, 라인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9B5F0C1E-19A1-4F07-0997-6BF2B51B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520" y="3911270"/>
              <a:ext cx="2476430" cy="171059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6FD3B34-2812-7196-F91B-76241FDAE65C}"/>
                </a:ext>
              </a:extLst>
            </p:cNvPr>
            <p:cNvSpPr/>
            <p:nvPr/>
          </p:nvSpPr>
          <p:spPr>
            <a:xfrm>
              <a:off x="7734415" y="562186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&lt;OR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게이트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진리표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pic>
          <p:nvPicPr>
            <p:cNvPr id="22" name="그림 21" descr="텍스트, 라인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72A654ED-8673-3EE2-B8BB-98BE590A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8518" y="3912453"/>
              <a:ext cx="2476430" cy="17105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17B8D06-8BC1-9974-F850-3175683136B6}"/>
                  </a:ext>
                </a:extLst>
              </p:cNvPr>
              <p:cNvSpPr/>
              <p:nvPr/>
            </p:nvSpPr>
            <p:spPr>
              <a:xfrm>
                <a:off x="629919" y="1084235"/>
                <a:ext cx="841671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퍼셉트론으로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논리 회로 표현 가능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진리표대로 작동하도록 하는 매개변수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(w1, w2,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값을 결정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구조는 모두 동일하지만 매개변수 값에 따라 다른 기능을 수행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17B8D06-8BC1-9974-F850-317568313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9" y="1084235"/>
                <a:ext cx="8416713" cy="923330"/>
              </a:xfrm>
              <a:prstGeom prst="rect">
                <a:avLst/>
              </a:prstGeom>
              <a:blipFill>
                <a:blip r:embed="rId6"/>
                <a:stretch>
                  <a:fillRect l="-724" t="-6623" b="-1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E3E1F26-F9A0-845E-02AD-4754BA478150}"/>
                  </a:ext>
                </a:extLst>
              </p:cNvPr>
              <p:cNvSpPr/>
              <p:nvPr/>
            </p:nvSpPr>
            <p:spPr>
              <a:xfrm>
                <a:off x="411879" y="4598500"/>
                <a:ext cx="32330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(w1, w2,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= (0.5, 0.5, 0.7) </a:t>
                </a: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E3E1F26-F9A0-845E-02AD-4754BA478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79" y="4598500"/>
                <a:ext cx="3233021" cy="369332"/>
              </a:xfrm>
              <a:prstGeom prst="rect">
                <a:avLst/>
              </a:prstGeom>
              <a:blipFill>
                <a:blip r:embed="rId7"/>
                <a:stretch>
                  <a:fillRect l="-169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7EDF1E0-CDE2-339F-F82E-21F211B39B07}"/>
                  </a:ext>
                </a:extLst>
              </p:cNvPr>
              <p:cNvSpPr/>
              <p:nvPr/>
            </p:nvSpPr>
            <p:spPr>
              <a:xfrm>
                <a:off x="4433520" y="4598500"/>
                <a:ext cx="34447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(w1, w2,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= (-0.5, -0.5, -0.7) </a:t>
                </a: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7EDF1E0-CDE2-339F-F82E-21F211B39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20" y="4598500"/>
                <a:ext cx="3444713" cy="369332"/>
              </a:xfrm>
              <a:prstGeom prst="rect">
                <a:avLst/>
              </a:prstGeom>
              <a:blipFill>
                <a:blip r:embed="rId8"/>
                <a:stretch>
                  <a:fillRect l="-141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AD42FE6-8A9F-F318-7DA6-A8D64FD8B890}"/>
                  </a:ext>
                </a:extLst>
              </p:cNvPr>
              <p:cNvSpPr/>
              <p:nvPr/>
            </p:nvSpPr>
            <p:spPr>
              <a:xfrm>
                <a:off x="8429163" y="4598500"/>
                <a:ext cx="34447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(w1, w2,</a:t>
                </a:r>
                <a:r>
                  <a:rPr lang="ko-KR" altLang="en-US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 = (1.0, 1.0, 0.9)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AD42FE6-8A9F-F318-7DA6-A8D64FD8B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63" y="4598500"/>
                <a:ext cx="3444713" cy="369332"/>
              </a:xfrm>
              <a:prstGeom prst="rect">
                <a:avLst/>
              </a:prstGeom>
              <a:blipFill>
                <a:blip r:embed="rId9"/>
                <a:stretch>
                  <a:fillRect l="-159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C2313C41-D08C-7C29-A12D-420CF14413E2}"/>
              </a:ext>
            </a:extLst>
          </p:cNvPr>
          <p:cNvSpPr/>
          <p:nvPr/>
        </p:nvSpPr>
        <p:spPr>
          <a:xfrm>
            <a:off x="629918" y="5508069"/>
            <a:ext cx="841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기계학습을 통해 매개변수 값을 자동으로 정의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적절한 매개변수 값을 정하는 작업을 학습이라고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구조를 고민하고 컴퓨터에 학습할 데이터를 공급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7A7EBD-46EB-A3E3-1FC6-152C8C45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7B8D06-8BC1-9974-F850-3175683136B6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인수로 받는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w1, w2, theta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함수 내부에서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가중치를 곱한 입력의 합이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임계값을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넘을 경우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43172BF-1919-871A-DEC7-12140C35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858" y="2156963"/>
            <a:ext cx="5503016" cy="44736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DF11F7-4F33-BA9E-4100-E80E93BD3EED}"/>
              </a:ext>
            </a:extLst>
          </p:cNvPr>
          <p:cNvSpPr/>
          <p:nvPr/>
        </p:nvSpPr>
        <p:spPr>
          <a:xfrm>
            <a:off x="5094046" y="5908073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&lt;AND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25C7F-D91E-B304-EA83-EC75684A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3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97A3CC-3751-5776-4876-B04DA63BFC71}"/>
              </a:ext>
            </a:extLst>
          </p:cNvPr>
          <p:cNvGrpSpPr/>
          <p:nvPr/>
        </p:nvGrpSpPr>
        <p:grpSpPr>
          <a:xfrm>
            <a:off x="1915681" y="3429000"/>
            <a:ext cx="3124361" cy="1212059"/>
            <a:chOff x="7073819" y="4475442"/>
            <a:chExt cx="3124361" cy="1212059"/>
          </a:xfrm>
        </p:grpSpPr>
        <p:pic>
          <p:nvPicPr>
            <p:cNvPr id="4" name="그림 3" descr="폰트, 텍스트, 화이트, 친필이(가) 표시된 사진&#10;&#10;자동 생성된 설명">
              <a:extLst>
                <a:ext uri="{FF2B5EF4-FFF2-40B4-BE49-F238E27FC236}">
                  <a16:creationId xmlns:a16="http://schemas.microsoft.com/office/drawing/2014/main" id="{4DDDD66B-49AC-52D9-F2E9-128E41E8E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819" y="4475442"/>
              <a:ext cx="3124361" cy="965250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56D9E6-0B08-BE6F-DB78-A77D9567CFAC}"/>
                </a:ext>
              </a:extLst>
            </p:cNvPr>
            <p:cNvSpPr/>
            <p:nvPr/>
          </p:nvSpPr>
          <p:spPr>
            <a:xfrm>
              <a:off x="7663679" y="5441551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퍼셉트론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동작의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7AAAC8-FD47-78E2-7B9C-3A8A79F15FF0}"/>
              </a:ext>
            </a:extLst>
          </p:cNvPr>
          <p:cNvGrpSpPr/>
          <p:nvPr/>
        </p:nvGrpSpPr>
        <p:grpSpPr>
          <a:xfrm>
            <a:off x="6345373" y="3429000"/>
            <a:ext cx="3930946" cy="1211199"/>
            <a:chOff x="4260958" y="4849190"/>
            <a:chExt cx="3930946" cy="1211199"/>
          </a:xfrm>
        </p:grpSpPr>
        <p:pic>
          <p:nvPicPr>
            <p:cNvPr id="8" name="그림 7" descr="폰트, 텍스트, 친필, 화이트이(가) 표시된 사진&#10;&#10;자동 생성된 설명">
              <a:extLst>
                <a:ext uri="{FF2B5EF4-FFF2-40B4-BE49-F238E27FC236}">
                  <a16:creationId xmlns:a16="http://schemas.microsoft.com/office/drawing/2014/main" id="{6FC61784-2B94-360D-A2EA-DFF9FB1F6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958" y="4849190"/>
              <a:ext cx="3930946" cy="9652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E4855DE-1AAA-A804-CB3C-0984FC7E90C4}"/>
                </a:ext>
              </a:extLst>
            </p:cNvPr>
            <p:cNvSpPr/>
            <p:nvPr/>
          </p:nvSpPr>
          <p:spPr>
            <a:xfrm>
              <a:off x="5250679" y="5814439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편향이 도입된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873CF4-810C-6F2A-D2D5-26764E8EF0BA}"/>
                  </a:ext>
                </a:extLst>
              </p:cNvPr>
              <p:cNvSpPr/>
              <p:nvPr/>
            </p:nvSpPr>
            <p:spPr>
              <a:xfrm>
                <a:off x="629919" y="1084235"/>
                <a:ext cx="84167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수식에 편향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(bias)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도입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𝜃</m:t>
                    </m:r>
                  </m:oMath>
                </a14:m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–b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로 치환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b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편향이라고 함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편향의 값은 뉴런이 얼마나 쉽게 활성화되는지를 결정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F873CF4-810C-6F2A-D2D5-26764E8EF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9" y="1084235"/>
                <a:ext cx="8416713" cy="1200329"/>
              </a:xfrm>
              <a:prstGeom prst="rect">
                <a:avLst/>
              </a:prstGeom>
              <a:blipFill>
                <a:blip r:embed="rId5"/>
                <a:stretch>
                  <a:fillRect l="-724" t="-507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8D2E8-0901-7429-76F6-3E77D53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편향을 도입하여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B7A15A-E5CC-BA34-C2BB-163B8E7A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92" y="2344764"/>
            <a:ext cx="3182248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87A79C-8BA5-E258-BC44-99635B0B2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25" y="2344504"/>
            <a:ext cx="3327149" cy="34292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926B9D-9C68-3CC8-8844-731FA5DEB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559" y="2344503"/>
            <a:ext cx="3182490" cy="34292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B90B99-6FBB-BEA8-C480-B0BFC8C93CE1}"/>
              </a:ext>
            </a:extLst>
          </p:cNvPr>
          <p:cNvSpPr/>
          <p:nvPr/>
        </p:nvSpPr>
        <p:spPr>
          <a:xfrm>
            <a:off x="1591996" y="529424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&lt;AND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240B3C-C72F-1FE2-307A-E54BAE6E6FFB}"/>
              </a:ext>
            </a:extLst>
          </p:cNvPr>
          <p:cNvSpPr/>
          <p:nvPr/>
        </p:nvSpPr>
        <p:spPr>
          <a:xfrm>
            <a:off x="5123680" y="529424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&lt;NAND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119456-D3EB-EF2C-D478-E089F662DDB4}"/>
              </a:ext>
            </a:extLst>
          </p:cNvPr>
          <p:cNvSpPr/>
          <p:nvPr/>
        </p:nvSpPr>
        <p:spPr>
          <a:xfrm>
            <a:off x="8655365" y="529424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함수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FCEB6-EA9E-FE17-8BBB-F9C265AA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퍼셉트론의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한계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지금까지의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게이트를 구현 불가능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(b, w1, w2) = (-0.5, 1.0, 1.0)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게이트를 만들기 위해서는 직선으로 두 영역을 구분할 수 있어야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 descr="폰트, 텍스트, 화이트, 서예이(가) 표시된 사진&#10;&#10;자동 생성된 설명">
            <a:extLst>
              <a:ext uri="{FF2B5EF4-FFF2-40B4-BE49-F238E27FC236}">
                <a16:creationId xmlns:a16="http://schemas.microsoft.com/office/drawing/2014/main" id="{B10B3557-E813-3885-B2B9-91C5E3CB1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60" y="4807593"/>
            <a:ext cx="3416476" cy="914447"/>
          </a:xfrm>
          <a:prstGeom prst="rect">
            <a:avLst/>
          </a:prstGeom>
        </p:spPr>
      </p:pic>
      <p:pic>
        <p:nvPicPr>
          <p:cNvPr id="7" name="그림 6" descr="라인, 도표, 그래프, 평행이(가) 표시된 사진&#10;&#10;자동 생성된 설명">
            <a:extLst>
              <a:ext uri="{FF2B5EF4-FFF2-40B4-BE49-F238E27FC236}">
                <a16:creationId xmlns:a16="http://schemas.microsoft.com/office/drawing/2014/main" id="{5668010F-5A56-897B-55E9-7121960DF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65" y="2371010"/>
            <a:ext cx="3416476" cy="3354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794029B-3A45-1637-98BF-5ECE21331462}"/>
              </a:ext>
            </a:extLst>
          </p:cNvPr>
          <p:cNvSpPr/>
          <p:nvPr/>
        </p:nvSpPr>
        <p:spPr>
          <a:xfrm>
            <a:off x="2472678" y="572204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동작의 수식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445ED0-0D41-1801-1271-0745EB3978E6}"/>
              </a:ext>
            </a:extLst>
          </p:cNvPr>
          <p:cNvSpPr/>
          <p:nvPr/>
        </p:nvSpPr>
        <p:spPr>
          <a:xfrm>
            <a:off x="7835534" y="572204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시각화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D5B724-DBED-ACBD-D14F-145CB478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9919" y="370265"/>
            <a:ext cx="3627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퍼셉트론의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한계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FF351-8B8C-E906-D10E-8D515C50446D}"/>
              </a:ext>
            </a:extLst>
          </p:cNvPr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3CF4-810C-6F2A-D2D5-26764E8EF0BA}"/>
              </a:ext>
            </a:extLst>
          </p:cNvPr>
          <p:cNvSpPr/>
          <p:nvPr/>
        </p:nvSpPr>
        <p:spPr>
          <a:xfrm>
            <a:off x="629919" y="1084235"/>
            <a:ext cx="8416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XOR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x2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 한쪽이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경우에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직선으로 영역 나누기 불가능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라인, 안테나이(가) 표시된 사진&#10;&#10;자동 생성된 설명">
            <a:extLst>
              <a:ext uri="{FF2B5EF4-FFF2-40B4-BE49-F238E27FC236}">
                <a16:creationId xmlns:a16="http://schemas.microsoft.com/office/drawing/2014/main" id="{82FDCD75-1A2E-CA1F-5BC8-485F8BB8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79" y="2130109"/>
            <a:ext cx="4003041" cy="39658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6CED93-B3A1-8F6E-3BFE-3FE56C98F0B2}"/>
              </a:ext>
            </a:extLst>
          </p:cNvPr>
          <p:cNvSpPr/>
          <p:nvPr/>
        </p:nvSpPr>
        <p:spPr>
          <a:xfrm>
            <a:off x="5123679" y="6096000"/>
            <a:ext cx="1944639" cy="24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&lt;XOR 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게이트 시각화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1E760-39F4-41EE-B8E9-E2C08188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3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803</Words>
  <Application>Microsoft Office PowerPoint</Application>
  <PresentationFormat>와이드스크린</PresentationFormat>
  <Paragraphs>146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김재영</cp:lastModifiedBy>
  <cp:revision>16</cp:revision>
  <dcterms:created xsi:type="dcterms:W3CDTF">2021-11-21T13:33:14Z</dcterms:created>
  <dcterms:modified xsi:type="dcterms:W3CDTF">2024-07-02T14:11:12Z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