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56" r:id="rId5"/>
    <p:sldId id="257" r:id="rId6"/>
    <p:sldId id="267" r:id="rId7"/>
    <p:sldId id="280" r:id="rId8"/>
    <p:sldId id="281" r:id="rId9"/>
    <p:sldId id="282" r:id="rId10"/>
    <p:sldId id="283" r:id="rId11"/>
    <p:sldId id="284" r:id="rId12"/>
    <p:sldId id="286" r:id="rId13"/>
    <p:sldId id="285" r:id="rId14"/>
    <p:sldId id="287" r:id="rId15"/>
    <p:sldId id="288" r:id="rId16"/>
    <p:sldId id="289" r:id="rId17"/>
    <p:sldId id="290" r:id="rId18"/>
    <p:sldId id="291" r:id="rId19"/>
    <p:sldId id="293" r:id="rId20"/>
    <p:sldId id="294" r:id="rId21"/>
    <p:sldId id="296" r:id="rId22"/>
    <p:sldId id="295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5" r:id="rId31"/>
    <p:sldId id="307" r:id="rId32"/>
    <p:sldId id="306" r:id="rId33"/>
    <p:sldId id="308" r:id="rId34"/>
    <p:sldId id="277" r:id="rId35"/>
    <p:sldId id="278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CEB8"/>
    <a:srgbClr val="EBE3E0"/>
    <a:srgbClr val="DBCCC7"/>
    <a:srgbClr val="F4F3EE"/>
    <a:srgbClr val="C8C2C3"/>
    <a:srgbClr val="A18460"/>
    <a:srgbClr val="A79E9F"/>
    <a:srgbClr val="D0CACB"/>
    <a:srgbClr val="E0D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C51346D-29F5-7DFE-BEB6-7043822CD7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152A2E-D8A4-CF35-EDF3-FFF0EB2A77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821A9-E056-4925-B2BD-B03595D48AFB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2203DC-C98A-EF6A-72E7-F7C920EE19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622474-DCE7-2437-4BB9-66FAEDD62A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EBE0E-D9AB-4DE0-BF09-0A8C3EA4D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6752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D8BA9-41C9-483D-936B-48319C922185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F2A53-2456-45F6-B962-46B7C7448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0637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224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721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6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388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57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419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666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073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593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79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85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32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5253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80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17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2000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160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032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3485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8704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9950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978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7173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958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561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943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360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344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940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7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E812-8005-467F-BC4C-5D79641BA1DE}" type="datetime1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54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8EF6-9793-4950-B442-EB0F87DC5FCB}" type="datetime1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12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1205-31C5-4689-BB0B-2ADE0FD7EE11}" type="datetime1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66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874-7574-4B74-BCDD-5FCB5C54A68D}" type="datetime1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43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F670-79FF-4BB7-8FC5-C4F42B0C006F}" type="datetime1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71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798F-11FB-47E9-80FB-9E9523929225}" type="datetime1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00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9985-889B-4574-9D16-F2A298B9E971}" type="datetime1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26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E9B7-F920-4CAB-8286-991FD3CB34A0}" type="datetime1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25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5D4D-27C0-49AB-B93B-895C9160DE4B}" type="datetime1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7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2CDF-C452-46F3-92FE-21874EA904DC}" type="datetime1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78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E64E-E0A3-44B4-B480-E23C26DE5A2C}" type="datetime1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68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5BFB7-A4B4-4AB2-8547-DCD6703AD7DB}" type="datetime1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8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microsoft.com/office/2007/relationships/hdphoto" Target="../media/hdphoto5.wdp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5" Type="http://schemas.openxmlformats.org/officeDocument/2006/relationships/image" Target="../media/image25.png"/><Relationship Id="rId4" Type="http://schemas.microsoft.com/office/2007/relationships/hdphoto" Target="../media/hdphoto5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microsoft.com/office/2007/relationships/hdphoto" Target="../media/hdphoto7.wdp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microsoft.com/office/2007/relationships/hdphoto" Target="../media/hdphoto8.wdp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5.png"/><Relationship Id="rId4" Type="http://schemas.microsoft.com/office/2007/relationships/hdphoto" Target="../media/hdphoto9.wdp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1.wdp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microsoft.com/office/2007/relationships/hdphoto" Target="../media/hdphoto12.wdp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3.wdp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6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microsoft.com/office/2007/relationships/hdphoto" Target="../media/hdphoto14.wdp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5.wdp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15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0487" y="2118359"/>
            <a:ext cx="875102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딥러닝 스터디</a:t>
            </a:r>
            <a:endParaRPr lang="en-US" altLang="ko-KR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CHAP 3. 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신경망</a:t>
            </a:r>
            <a:endParaRPr lang="en-US" altLang="ko-K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7353" y="4965233"/>
            <a:ext cx="19399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20223114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서예은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20203128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김재영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0C1829-E105-1249-3AB4-8E55A3E2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21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슬라이드 번호 개체 틀 2">
            <a:extLst>
              <a:ext uri="{FF2B5EF4-FFF2-40B4-BE49-F238E27FC236}">
                <a16:creationId xmlns:a16="http://schemas.microsoft.com/office/drawing/2014/main" id="{88281C47-A7FB-83AC-5A61-D65C7AA7CAC9}"/>
              </a:ext>
            </a:extLst>
          </p:cNvPr>
          <p:cNvSpPr txBox="1">
            <a:spLocks/>
          </p:cNvSpPr>
          <p:nvPr/>
        </p:nvSpPr>
        <p:spPr>
          <a:xfrm>
            <a:off x="9430646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DF0A40-EF95-BFF0-42F8-794B02A028E5}"/>
              </a:ext>
            </a:extLst>
          </p:cNvPr>
          <p:cNvSpPr/>
          <p:nvPr/>
        </p:nvSpPr>
        <p:spPr>
          <a:xfrm>
            <a:off x="629919" y="1084235"/>
            <a:ext cx="84167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시그모이드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함수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Sigmoid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넘파이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배열이어도 올바른 결과가 출력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88DFD-B12F-ADC9-DA9D-03F1DF2A2995}"/>
              </a:ext>
            </a:extLst>
          </p:cNvPr>
          <p:cNvSpPr/>
          <p:nvPr/>
        </p:nvSpPr>
        <p:spPr>
          <a:xfrm>
            <a:off x="7756417" y="6012980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시그모이드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그래프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516FD2-7520-22D0-2437-6F810B99B192}"/>
              </a:ext>
            </a:extLst>
          </p:cNvPr>
          <p:cNvSpPr/>
          <p:nvPr/>
        </p:nvSpPr>
        <p:spPr>
          <a:xfrm>
            <a:off x="2360704" y="5456720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시그모이드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코드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6753ED-09B0-03F3-C250-15C28315E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889" y="1239932"/>
            <a:ext cx="2093486" cy="85090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874827E-9BC2-5488-3B98-2602AD2C65C7}"/>
              </a:ext>
            </a:extLst>
          </p:cNvPr>
          <p:cNvSpPr/>
          <p:nvPr/>
        </p:nvSpPr>
        <p:spPr>
          <a:xfrm>
            <a:off x="8074313" y="2174309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시그모이드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함수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504CC98-E752-11FD-5571-4D9D693818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b="16479"/>
          <a:stretch/>
        </p:blipFill>
        <p:spPr>
          <a:xfrm>
            <a:off x="887730" y="2558371"/>
            <a:ext cx="5292090" cy="28365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3FC1485-9836-7668-2C3B-C671E01F60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7153" y="2757444"/>
            <a:ext cx="4763165" cy="31722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DC28D8B-A5AB-CD8E-F62E-FFA61542368B}"/>
              </a:ext>
            </a:extLst>
          </p:cNvPr>
          <p:cNvSpPr txBox="1"/>
          <p:nvPr/>
        </p:nvSpPr>
        <p:spPr>
          <a:xfrm>
            <a:off x="629919" y="370265"/>
            <a:ext cx="3273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활성화 함수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784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슬라이드 번호 개체 틀 2">
            <a:extLst>
              <a:ext uri="{FF2B5EF4-FFF2-40B4-BE49-F238E27FC236}">
                <a16:creationId xmlns:a16="http://schemas.microsoft.com/office/drawing/2014/main" id="{88281C47-A7FB-83AC-5A61-D65C7AA7CAC9}"/>
              </a:ext>
            </a:extLst>
          </p:cNvPr>
          <p:cNvSpPr txBox="1">
            <a:spLocks/>
          </p:cNvSpPr>
          <p:nvPr/>
        </p:nvSpPr>
        <p:spPr>
          <a:xfrm>
            <a:off x="9430646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DF0A40-EF95-BFF0-42F8-794B02A028E5}"/>
              </a:ext>
            </a:extLst>
          </p:cNvPr>
          <p:cNvSpPr/>
          <p:nvPr/>
        </p:nvSpPr>
        <p:spPr>
          <a:xfrm>
            <a:off x="629919" y="1084235"/>
            <a:ext cx="84167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+)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계단 함수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 </a:t>
            </a: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시그모이드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함수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차이점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‘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매끄러움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</a:p>
          <a:p>
            <a:pPr marL="1657350" lvl="3" indent="-285750">
              <a:buFontTx/>
              <a:buChar char="-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시그모이드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부드러운 곡선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연속적으로 변화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657350" lvl="3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계단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0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경계로 출력 변화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공통점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입출력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둘 다 입력이 작을 때의 출력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가까움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입력이 커지면 출력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가까운 구조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입력이 중요하면 큰 값 출력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중요하지 않으면 작은 값 출력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 ~ 1)</a:t>
            </a:r>
          </a:p>
          <a:p>
            <a:pPr marL="742950" lvl="1" indent="-285750">
              <a:buFontTx/>
              <a:buChar char="-"/>
            </a:pP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비선형 함수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8BE59C7-A941-D91D-1498-8A971ACBE475}"/>
              </a:ext>
            </a:extLst>
          </p:cNvPr>
          <p:cNvGrpSpPr/>
          <p:nvPr/>
        </p:nvGrpSpPr>
        <p:grpSpPr>
          <a:xfrm>
            <a:off x="3705309" y="3392559"/>
            <a:ext cx="4781382" cy="3433538"/>
            <a:chOff x="6338045" y="2825392"/>
            <a:chExt cx="4781382" cy="343353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FA88DFD-B12F-ADC9-DA9D-03F1DF2A2995}"/>
                </a:ext>
              </a:extLst>
            </p:cNvPr>
            <p:cNvSpPr/>
            <p:nvPr/>
          </p:nvSpPr>
          <p:spPr>
            <a:xfrm>
              <a:off x="7756417" y="6012980"/>
              <a:ext cx="1944639" cy="245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그래프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  <p:pic>
          <p:nvPicPr>
            <p:cNvPr id="8194" name="Picture 2">
              <a:extLst>
                <a:ext uri="{FF2B5EF4-FFF2-40B4-BE49-F238E27FC236}">
                  <a16:creationId xmlns:a16="http://schemas.microsoft.com/office/drawing/2014/main" id="{E28476BC-8E2B-4243-8ADE-7C5CB520D1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8045" y="2825392"/>
              <a:ext cx="4781382" cy="3187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EDE0A8-C178-A353-9BD9-C9DF665C4027}"/>
              </a:ext>
            </a:extLst>
          </p:cNvPr>
          <p:cNvSpPr txBox="1"/>
          <p:nvPr/>
        </p:nvSpPr>
        <p:spPr>
          <a:xfrm>
            <a:off x="629919" y="370265"/>
            <a:ext cx="3273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활성화 함수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114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슬라이드 번호 개체 틀 2">
            <a:extLst>
              <a:ext uri="{FF2B5EF4-FFF2-40B4-BE49-F238E27FC236}">
                <a16:creationId xmlns:a16="http://schemas.microsoft.com/office/drawing/2014/main" id="{88281C47-A7FB-83AC-5A61-D65C7AA7CAC9}"/>
              </a:ext>
            </a:extLst>
          </p:cNvPr>
          <p:cNvSpPr txBox="1">
            <a:spLocks/>
          </p:cNvSpPr>
          <p:nvPr/>
        </p:nvSpPr>
        <p:spPr>
          <a:xfrm>
            <a:off x="9430646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DF0A40-EF95-BFF0-42F8-794B02A028E5}"/>
              </a:ext>
            </a:extLst>
          </p:cNvPr>
          <p:cNvSpPr/>
          <p:nvPr/>
        </p:nvSpPr>
        <p:spPr>
          <a:xfrm>
            <a:off x="629919" y="1084235"/>
            <a:ext cx="109753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+)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비선형 함수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인공 신경망의 능력을 높이기 위해서는 은닉층을 계속해서 추가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신경망에서는 활성화 함수로 비선형 함수를 사용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선형 함수를 사용해서는 안됨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신경망의 층을 깊게 하는 의미가 없어짐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E51F923-F2C2-5F57-2DCF-0A5DEDD64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348" y="2750542"/>
            <a:ext cx="4978692" cy="309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8248032C-AAB9-2A80-1B50-47CD10E63F22}"/>
              </a:ext>
            </a:extLst>
          </p:cNvPr>
          <p:cNvGrpSpPr/>
          <p:nvPr/>
        </p:nvGrpSpPr>
        <p:grpSpPr>
          <a:xfrm>
            <a:off x="1017723" y="3377513"/>
            <a:ext cx="4514850" cy="1837849"/>
            <a:chOff x="1032963" y="3690827"/>
            <a:chExt cx="4514850" cy="1837849"/>
          </a:xfrm>
        </p:grpSpPr>
        <p:pic>
          <p:nvPicPr>
            <p:cNvPr id="11268" name="Picture 4">
              <a:extLst>
                <a:ext uri="{FF2B5EF4-FFF2-40B4-BE49-F238E27FC236}">
                  <a16:creationId xmlns:a16="http://schemas.microsoft.com/office/drawing/2014/main" id="{3E1A6E94-0BEA-4519-FC70-AC63880DE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963" y="3690827"/>
              <a:ext cx="4514850" cy="657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0" name="Picture 6">
              <a:extLst>
                <a:ext uri="{FF2B5EF4-FFF2-40B4-BE49-F238E27FC236}">
                  <a16:creationId xmlns:a16="http://schemas.microsoft.com/office/drawing/2014/main" id="{E52F000D-9DE8-D077-2D16-1952A4885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963" y="4343052"/>
              <a:ext cx="2914650" cy="619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2" name="Picture 8">
              <a:extLst>
                <a:ext uri="{FF2B5EF4-FFF2-40B4-BE49-F238E27FC236}">
                  <a16:creationId xmlns:a16="http://schemas.microsoft.com/office/drawing/2014/main" id="{21ECBD26-ACF1-2E1E-1445-7C670AFBEC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963" y="4957176"/>
              <a:ext cx="1609725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5560571-D33E-2A22-27E9-7BF2610C4696}"/>
              </a:ext>
            </a:extLst>
          </p:cNvPr>
          <p:cNvSpPr txBox="1"/>
          <p:nvPr/>
        </p:nvSpPr>
        <p:spPr>
          <a:xfrm>
            <a:off x="629919" y="370265"/>
            <a:ext cx="3273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활성화 함수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CC793FC2-7D1D-47EB-7CAE-5E1BDC42654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02025" y="4469690"/>
            <a:ext cx="995265" cy="374777"/>
          </a:xfrm>
          <a:prstGeom prst="bentConnector3">
            <a:avLst>
              <a:gd name="adj1" fmla="val 9937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947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슬라이드 번호 개체 틀 2">
            <a:extLst>
              <a:ext uri="{FF2B5EF4-FFF2-40B4-BE49-F238E27FC236}">
                <a16:creationId xmlns:a16="http://schemas.microsoft.com/office/drawing/2014/main" id="{88281C47-A7FB-83AC-5A61-D65C7AA7CAC9}"/>
              </a:ext>
            </a:extLst>
          </p:cNvPr>
          <p:cNvSpPr txBox="1">
            <a:spLocks/>
          </p:cNvSpPr>
          <p:nvPr/>
        </p:nvSpPr>
        <p:spPr>
          <a:xfrm>
            <a:off x="9430646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DF0A40-EF95-BFF0-42F8-794B02A028E5}"/>
              </a:ext>
            </a:extLst>
          </p:cNvPr>
          <p:cNvSpPr/>
          <p:nvPr/>
        </p:nvSpPr>
        <p:spPr>
          <a:xfrm>
            <a:off x="629919" y="1084235"/>
            <a:ext cx="84167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ReLU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Recified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Linear Unit)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최근 주로 사용되는 함수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넘으면 입력 그대로 출력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0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이하일 경우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88DFD-B12F-ADC9-DA9D-03F1DF2A2995}"/>
              </a:ext>
            </a:extLst>
          </p:cNvPr>
          <p:cNvSpPr/>
          <p:nvPr/>
        </p:nvSpPr>
        <p:spPr>
          <a:xfrm>
            <a:off x="7756417" y="6012980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시그모이드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그래프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516FD2-7520-22D0-2437-6F810B99B192}"/>
              </a:ext>
            </a:extLst>
          </p:cNvPr>
          <p:cNvSpPr/>
          <p:nvPr/>
        </p:nvSpPr>
        <p:spPr>
          <a:xfrm>
            <a:off x="2360704" y="5456720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en-US" altLang="ko-KR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ReLu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코드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504CC98-E752-11FD-5571-4D9D693818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b="16479"/>
          <a:stretch/>
        </p:blipFill>
        <p:spPr>
          <a:xfrm>
            <a:off x="887730" y="2558371"/>
            <a:ext cx="5292090" cy="28365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44F5C9-F129-AD25-46B9-045AFAE468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b="15468"/>
          <a:stretch/>
        </p:blipFill>
        <p:spPr>
          <a:xfrm>
            <a:off x="855344" y="2416691"/>
            <a:ext cx="5356861" cy="3040029"/>
          </a:xfrm>
          <a:prstGeom prst="rect">
            <a:avLst/>
          </a:prstGeom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A6751A52-4C41-165B-0C78-41CCDBDA8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480" y="2815699"/>
            <a:ext cx="4442510" cy="305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8B3D22-4FB1-D752-9B2B-B9F0FD97CCE0}"/>
              </a:ext>
            </a:extLst>
          </p:cNvPr>
          <p:cNvSpPr txBox="1"/>
          <p:nvPr/>
        </p:nvSpPr>
        <p:spPr>
          <a:xfrm>
            <a:off x="629919" y="370265"/>
            <a:ext cx="3273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활성화 함수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610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4178300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4178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다차원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배열의 계산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슬라이드 번호 개체 틀 2">
            <a:extLst>
              <a:ext uri="{FF2B5EF4-FFF2-40B4-BE49-F238E27FC236}">
                <a16:creationId xmlns:a16="http://schemas.microsoft.com/office/drawing/2014/main" id="{88281C47-A7FB-83AC-5A61-D65C7AA7CAC9}"/>
              </a:ext>
            </a:extLst>
          </p:cNvPr>
          <p:cNvSpPr txBox="1">
            <a:spLocks/>
          </p:cNvSpPr>
          <p:nvPr/>
        </p:nvSpPr>
        <p:spPr>
          <a:xfrm>
            <a:off x="9430646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DF0A40-EF95-BFF0-42F8-794B02A028E5}"/>
              </a:ext>
            </a:extLst>
          </p:cNvPr>
          <p:cNvSpPr/>
          <p:nvPr/>
        </p:nvSpPr>
        <p:spPr>
          <a:xfrm>
            <a:off x="629919" y="1084235"/>
            <a:ext cx="84167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넘파이의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다차원 배열을 사용한 계산법 숙달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=&gt;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신경망 효율적으로 구현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결과 행렬의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행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번째 원소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A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행과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열을 곱한 값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계산할 때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행렬의 형상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주의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열 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B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행 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635B0B9-E4A4-BDD8-CB41-32A4007C51F8}"/>
              </a:ext>
            </a:extLst>
          </p:cNvPr>
          <p:cNvGrpSpPr/>
          <p:nvPr/>
        </p:nvGrpSpPr>
        <p:grpSpPr>
          <a:xfrm>
            <a:off x="857250" y="3191330"/>
            <a:ext cx="5173980" cy="2711630"/>
            <a:chOff x="3664493" y="3191330"/>
            <a:chExt cx="5173980" cy="271163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C516FD2-7520-22D0-2437-6F810B99B192}"/>
                </a:ext>
              </a:extLst>
            </p:cNvPr>
            <p:cNvSpPr/>
            <p:nvPr/>
          </p:nvSpPr>
          <p:spPr>
            <a:xfrm>
              <a:off x="5279164" y="5657010"/>
              <a:ext cx="1944639" cy="245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행렬 곱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  <p:pic>
          <p:nvPicPr>
            <p:cNvPr id="13314" name="Picture 2">
              <a:extLst>
                <a:ext uri="{FF2B5EF4-FFF2-40B4-BE49-F238E27FC236}">
                  <a16:creationId xmlns:a16="http://schemas.microsoft.com/office/drawing/2014/main" id="{878613F4-B241-AE2D-7EF6-420AC6D0F2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4493" y="3191330"/>
              <a:ext cx="5173980" cy="2402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09E360A-2BDA-DEAB-5B8E-D02E44980E47}"/>
              </a:ext>
            </a:extLst>
          </p:cNvPr>
          <p:cNvGrpSpPr/>
          <p:nvPr/>
        </p:nvGrpSpPr>
        <p:grpSpPr>
          <a:xfrm>
            <a:off x="6951345" y="275120"/>
            <a:ext cx="5240655" cy="2541560"/>
            <a:chOff x="6426304" y="2934010"/>
            <a:chExt cx="5240655" cy="254156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A854703-59AC-938A-0773-4FD48598F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26304" y="2934010"/>
              <a:ext cx="5240655" cy="254156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7318CC0-C1B4-6290-59F3-FBAA8324D913}"/>
                </a:ext>
              </a:extLst>
            </p:cNvPr>
            <p:cNvSpPr/>
            <p:nvPr/>
          </p:nvSpPr>
          <p:spPr>
            <a:xfrm>
              <a:off x="8074311" y="4978830"/>
              <a:ext cx="1944639" cy="245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코드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p:pic>
        <p:nvPicPr>
          <p:cNvPr id="13316" name="Picture 4">
            <a:extLst>
              <a:ext uri="{FF2B5EF4-FFF2-40B4-BE49-F238E27FC236}">
                <a16:creationId xmlns:a16="http://schemas.microsoft.com/office/drawing/2014/main" id="{73B80FD0-E00E-D398-692F-A21BAC25B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716" y="3707483"/>
            <a:ext cx="4612005" cy="180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376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4178300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슬라이드 번호 개체 틀 2">
            <a:extLst>
              <a:ext uri="{FF2B5EF4-FFF2-40B4-BE49-F238E27FC236}">
                <a16:creationId xmlns:a16="http://schemas.microsoft.com/office/drawing/2014/main" id="{88281C47-A7FB-83AC-5A61-D65C7AA7CAC9}"/>
              </a:ext>
            </a:extLst>
          </p:cNvPr>
          <p:cNvSpPr txBox="1">
            <a:spLocks/>
          </p:cNvSpPr>
          <p:nvPr/>
        </p:nvSpPr>
        <p:spPr>
          <a:xfrm>
            <a:off x="9430646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DF0A40-EF95-BFF0-42F8-794B02A028E5}"/>
              </a:ext>
            </a:extLst>
          </p:cNvPr>
          <p:cNvSpPr/>
          <p:nvPr/>
        </p:nvSpPr>
        <p:spPr>
          <a:xfrm>
            <a:off x="629919" y="1084235"/>
            <a:ext cx="84167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결과 행렬의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행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번째 원소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A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행과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열을 곱한 값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계산할 때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행렬의 형상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주의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열 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B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행 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83F529B1-DF98-5319-59D1-36A59C54C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19" y="2736187"/>
            <a:ext cx="6647305" cy="282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85805F-81AA-CF43-97E2-03C3CB714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77224" y="2877201"/>
            <a:ext cx="4715164" cy="24567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6F6EEB-CCD4-639B-7DC4-34818F19404E}"/>
              </a:ext>
            </a:extLst>
          </p:cNvPr>
          <p:cNvSpPr txBox="1"/>
          <p:nvPr/>
        </p:nvSpPr>
        <p:spPr>
          <a:xfrm>
            <a:off x="629919" y="370265"/>
            <a:ext cx="4178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다차원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배열의 계산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B03245-E038-95B7-C4BE-C3CE826943BF}"/>
              </a:ext>
            </a:extLst>
          </p:cNvPr>
          <p:cNvSpPr/>
          <p:nvPr/>
        </p:nvSpPr>
        <p:spPr>
          <a:xfrm>
            <a:off x="774430" y="5657010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신경망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1A5E59D-55A6-ABAD-DE8C-B33AD9203997}"/>
              </a:ext>
            </a:extLst>
          </p:cNvPr>
          <p:cNvSpPr/>
          <p:nvPr/>
        </p:nvSpPr>
        <p:spPr>
          <a:xfrm>
            <a:off x="4543998" y="5657010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행렬 곱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6E34E4-4445-48AB-AB20-A5C52FEA2BF2}"/>
              </a:ext>
            </a:extLst>
          </p:cNvPr>
          <p:cNvSpPr/>
          <p:nvPr/>
        </p:nvSpPr>
        <p:spPr>
          <a:xfrm>
            <a:off x="8662486" y="5657010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코드 및 결과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AB667E-F896-775D-C2E7-095306B036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7350" y="3509851"/>
            <a:ext cx="1009791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81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4368800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4368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4. 3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층 신경망 구현하기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슬라이드 번호 개체 틀 2">
            <a:extLst>
              <a:ext uri="{FF2B5EF4-FFF2-40B4-BE49-F238E27FC236}">
                <a16:creationId xmlns:a16="http://schemas.microsoft.com/office/drawing/2014/main" id="{88281C47-A7FB-83AC-5A61-D65C7AA7CAC9}"/>
              </a:ext>
            </a:extLst>
          </p:cNvPr>
          <p:cNvSpPr txBox="1">
            <a:spLocks/>
          </p:cNvSpPr>
          <p:nvPr/>
        </p:nvSpPr>
        <p:spPr>
          <a:xfrm>
            <a:off x="9430646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DF0A40-EF95-BFF0-42F8-794B02A028E5}"/>
              </a:ext>
            </a:extLst>
          </p:cNvPr>
          <p:cNvSpPr/>
          <p:nvPr/>
        </p:nvSpPr>
        <p:spPr>
          <a:xfrm>
            <a:off x="629919" y="1084235"/>
            <a:ext cx="8416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층 신경망에서 수행되는 입력부터 출력까지의 처리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순방향 처리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D39678-DC65-612A-52AE-4D4159B43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67" y="2488311"/>
            <a:ext cx="5404160" cy="29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046D50-3E53-D80C-961E-2A2C1F71E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961" y="2441590"/>
            <a:ext cx="5370528" cy="29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80913D6-57D5-C22E-3CD6-1FE64495ED6F}"/>
              </a:ext>
            </a:extLst>
          </p:cNvPr>
          <p:cNvSpPr/>
          <p:nvPr/>
        </p:nvSpPr>
        <p:spPr>
          <a:xfrm>
            <a:off x="1841999" y="5657010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신경망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39EF1A-A23A-5E4A-D54F-DBEF5F265537}"/>
              </a:ext>
            </a:extLst>
          </p:cNvPr>
          <p:cNvSpPr/>
          <p:nvPr/>
        </p:nvSpPr>
        <p:spPr>
          <a:xfrm>
            <a:off x="8097905" y="5657010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표기법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28001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4368800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4368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4. 3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층 신경망 구현하기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슬라이드 번호 개체 틀 2">
            <a:extLst>
              <a:ext uri="{FF2B5EF4-FFF2-40B4-BE49-F238E27FC236}">
                <a16:creationId xmlns:a16="http://schemas.microsoft.com/office/drawing/2014/main" id="{88281C47-A7FB-83AC-5A61-D65C7AA7CAC9}"/>
              </a:ext>
            </a:extLst>
          </p:cNvPr>
          <p:cNvSpPr txBox="1">
            <a:spLocks/>
          </p:cNvSpPr>
          <p:nvPr/>
        </p:nvSpPr>
        <p:spPr>
          <a:xfrm>
            <a:off x="9430646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DF0A40-EF95-BFF0-42F8-794B02A028E5}"/>
              </a:ext>
            </a:extLst>
          </p:cNvPr>
          <p:cNvSpPr/>
          <p:nvPr/>
        </p:nvSpPr>
        <p:spPr>
          <a:xfrm>
            <a:off x="629919" y="1084235"/>
            <a:ext cx="8416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입력층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=&gt; 1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층의 첫 번째 뉴런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766080-EF92-4D8D-843F-21947CA96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49" y="1929983"/>
            <a:ext cx="5693664" cy="368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B2CFED5-E7B2-D0AE-9F98-A45982026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941" y="2043450"/>
            <a:ext cx="2657846" cy="11241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7F9A32-24D7-BE26-A361-D9B197E80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065" y="3086471"/>
            <a:ext cx="2181529" cy="4667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1C7AEC-D4C9-6218-CFEA-5D5B8B8292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8640" y="3492801"/>
            <a:ext cx="5468113" cy="12098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2AE88B1-D1D4-C8A6-A3B9-60AEAAF734C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823" r="2888"/>
          <a:stretch/>
        </p:blipFill>
        <p:spPr>
          <a:xfrm>
            <a:off x="6455941" y="4992606"/>
            <a:ext cx="5643293" cy="78115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2A28E1-FE9D-1BB4-3D06-162746267C35}"/>
              </a:ext>
            </a:extLst>
          </p:cNvPr>
          <p:cNvSpPr/>
          <p:nvPr/>
        </p:nvSpPr>
        <p:spPr>
          <a:xfrm rot="5400000" flipV="1">
            <a:off x="4507859" y="3853046"/>
            <a:ext cx="3676802" cy="57610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ED9A67-7DFF-B2E3-8D72-46E1190931AA}"/>
              </a:ext>
            </a:extLst>
          </p:cNvPr>
          <p:cNvSpPr/>
          <p:nvPr/>
        </p:nvSpPr>
        <p:spPr>
          <a:xfrm>
            <a:off x="1841999" y="5657010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신경망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153087-AFFB-87C1-9F87-399E69562CF5}"/>
              </a:ext>
            </a:extLst>
          </p:cNvPr>
          <p:cNvSpPr/>
          <p:nvPr/>
        </p:nvSpPr>
        <p:spPr>
          <a:xfrm>
            <a:off x="8097905" y="5779985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식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95637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CD1DB663-74C3-4DDE-0E74-401F9BDC9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0341" y="1638943"/>
            <a:ext cx="5854906" cy="370771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29920" y="955040"/>
            <a:ext cx="4368800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4368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4. 3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층 신경망 구현하기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슬라이드 번호 개체 틀 2">
            <a:extLst>
              <a:ext uri="{FF2B5EF4-FFF2-40B4-BE49-F238E27FC236}">
                <a16:creationId xmlns:a16="http://schemas.microsoft.com/office/drawing/2014/main" id="{88281C47-A7FB-83AC-5A61-D65C7AA7CAC9}"/>
              </a:ext>
            </a:extLst>
          </p:cNvPr>
          <p:cNvSpPr txBox="1">
            <a:spLocks/>
          </p:cNvSpPr>
          <p:nvPr/>
        </p:nvSpPr>
        <p:spPr>
          <a:xfrm>
            <a:off x="9430646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DF0A40-EF95-BFF0-42F8-794B02A028E5}"/>
              </a:ext>
            </a:extLst>
          </p:cNvPr>
          <p:cNvSpPr/>
          <p:nvPr/>
        </p:nvSpPr>
        <p:spPr>
          <a:xfrm>
            <a:off x="629919" y="1084235"/>
            <a:ext cx="8416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입력층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=&gt; 1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층의 첫 번째 뉴런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766080-EF92-4D8D-843F-21947CA96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49" y="1929983"/>
            <a:ext cx="5693664" cy="368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2AE88B1-D1D4-C8A6-A3B9-60AEAAF734C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23" r="2888"/>
          <a:stretch/>
        </p:blipFill>
        <p:spPr>
          <a:xfrm>
            <a:off x="6455941" y="4992606"/>
            <a:ext cx="5643293" cy="78115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2A28E1-FE9D-1BB4-3D06-162746267C35}"/>
              </a:ext>
            </a:extLst>
          </p:cNvPr>
          <p:cNvSpPr/>
          <p:nvPr/>
        </p:nvSpPr>
        <p:spPr>
          <a:xfrm rot="5400000" flipV="1">
            <a:off x="4507859" y="3853046"/>
            <a:ext cx="3676802" cy="57610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6BB993-CC09-E857-309D-9794545913B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" r="12955" b="-4205"/>
          <a:stretch/>
        </p:blipFill>
        <p:spPr>
          <a:xfrm>
            <a:off x="9681205" y="2508545"/>
            <a:ext cx="1202367" cy="26802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3B98029-C353-F7B4-8472-5171F7B8C6EC}"/>
              </a:ext>
            </a:extLst>
          </p:cNvPr>
          <p:cNvSpPr/>
          <p:nvPr/>
        </p:nvSpPr>
        <p:spPr>
          <a:xfrm>
            <a:off x="1841999" y="5657010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신경망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97DECB-9D59-22D2-1C56-974106F9C0F8}"/>
              </a:ext>
            </a:extLst>
          </p:cNvPr>
          <p:cNvSpPr/>
          <p:nvPr/>
        </p:nvSpPr>
        <p:spPr>
          <a:xfrm>
            <a:off x="8097905" y="5779985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식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054DE4-DC02-1692-098F-A107A5DC2F0F}"/>
              </a:ext>
            </a:extLst>
          </p:cNvPr>
          <p:cNvSpPr/>
          <p:nvPr/>
        </p:nvSpPr>
        <p:spPr>
          <a:xfrm>
            <a:off x="8097905" y="4726050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코드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10214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4368800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4368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4. 3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층 신경망 구현하기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슬라이드 번호 개체 틀 2">
            <a:extLst>
              <a:ext uri="{FF2B5EF4-FFF2-40B4-BE49-F238E27FC236}">
                <a16:creationId xmlns:a16="http://schemas.microsoft.com/office/drawing/2014/main" id="{88281C47-A7FB-83AC-5A61-D65C7AA7CAC9}"/>
              </a:ext>
            </a:extLst>
          </p:cNvPr>
          <p:cNvSpPr txBox="1">
            <a:spLocks/>
          </p:cNvSpPr>
          <p:nvPr/>
        </p:nvSpPr>
        <p:spPr>
          <a:xfrm>
            <a:off x="9430646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DF0A40-EF95-BFF0-42F8-794B02A028E5}"/>
              </a:ext>
            </a:extLst>
          </p:cNvPr>
          <p:cNvSpPr/>
          <p:nvPr/>
        </p:nvSpPr>
        <p:spPr>
          <a:xfrm>
            <a:off x="629919" y="1084235"/>
            <a:ext cx="8416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층의 첫 번째 뉴런에서 활성화 함수의 처리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A3D315-C548-989E-2589-DD5ECD1A8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8" y="1738507"/>
            <a:ext cx="6133078" cy="450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9F4526-32AC-50AF-1600-F0724D9636CA}"/>
              </a:ext>
            </a:extLst>
          </p:cNvPr>
          <p:cNvSpPr/>
          <p:nvPr/>
        </p:nvSpPr>
        <p:spPr>
          <a:xfrm rot="5400000" flipV="1">
            <a:off x="4507859" y="3853046"/>
            <a:ext cx="3676802" cy="57610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5933316-00C8-A498-3D64-5FB2A707A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189" y="1783679"/>
            <a:ext cx="1428949" cy="38105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B2CBC48-C6D7-B14B-E871-E110AD2AD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189" y="2121013"/>
            <a:ext cx="3915321" cy="65731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519F486-66BC-EAD9-8F3E-7981BA60A8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1189" y="2640198"/>
            <a:ext cx="1800476" cy="600159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BF623A8C-8FD6-BD6F-1591-04F024CC6269}"/>
              </a:ext>
            </a:extLst>
          </p:cNvPr>
          <p:cNvGrpSpPr/>
          <p:nvPr/>
        </p:nvGrpSpPr>
        <p:grpSpPr>
          <a:xfrm>
            <a:off x="2896713" y="2626960"/>
            <a:ext cx="1535123" cy="369333"/>
            <a:chOff x="2896713" y="2626960"/>
            <a:chExt cx="1535123" cy="36933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7E46785-4822-E820-32D3-34D1BB610E92}"/>
                </a:ext>
              </a:extLst>
            </p:cNvPr>
            <p:cNvSpPr/>
            <p:nvPr/>
          </p:nvSpPr>
          <p:spPr>
            <a:xfrm flipH="1">
              <a:off x="2896713" y="2626960"/>
              <a:ext cx="15351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highlight>
                    <a:srgbClr val="EBE3E0"/>
                  </a:highligh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변환된 신호</a:t>
              </a:r>
              <a:endParaRPr lang="en-US" altLang="ko-KR" dirty="0">
                <a:highlight>
                  <a:srgbClr val="EBE3E0"/>
                </a:highligh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576EBC4D-80CE-1312-97DC-3DDED337919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894798" y="2833565"/>
              <a:ext cx="184666" cy="140789"/>
            </a:xfrm>
            <a:prstGeom prst="bentConnector3">
              <a:avLst>
                <a:gd name="adj1" fmla="val -290"/>
              </a:avLst>
            </a:prstGeom>
            <a:ln w="28575">
              <a:solidFill>
                <a:srgbClr val="DBCCC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0B04CEE9-DCAA-3184-4320-B5DBF18B03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0341" y="2956892"/>
            <a:ext cx="5854905" cy="370771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0FCB37A-5BAC-F1A9-0033-A769A40EAC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0138" y="3846665"/>
            <a:ext cx="2943636" cy="28579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A9834A99-4315-CA56-5E83-B666C58A2C1B}"/>
              </a:ext>
            </a:extLst>
          </p:cNvPr>
          <p:cNvSpPr/>
          <p:nvPr/>
        </p:nvSpPr>
        <p:spPr>
          <a:xfrm>
            <a:off x="1841999" y="6241785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신경망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50CB423-F552-85D5-E8F1-5197CF508A2C}"/>
              </a:ext>
            </a:extLst>
          </p:cNvPr>
          <p:cNvSpPr/>
          <p:nvPr/>
        </p:nvSpPr>
        <p:spPr>
          <a:xfrm>
            <a:off x="7848828" y="3261930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식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D8182D3-F221-D7DB-165D-55AE570CDCC7}"/>
              </a:ext>
            </a:extLst>
          </p:cNvPr>
          <p:cNvSpPr/>
          <p:nvPr/>
        </p:nvSpPr>
        <p:spPr>
          <a:xfrm>
            <a:off x="7895473" y="6051811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코드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6553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7163" y="108423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신경망이란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활성화 함수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다차원 배열의 계산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층 신경망 구현하기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출력층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설계하기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손글씨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숫자 인식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9920" y="1182544"/>
            <a:ext cx="188962" cy="188962"/>
          </a:xfrm>
          <a:prstGeom prst="rect">
            <a:avLst/>
          </a:prstGeom>
          <a:solidFill>
            <a:srgbClr val="A79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7AFDF31-C5DD-CC4C-CE0D-70C0E8FA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79132A-09A1-3A90-0ED5-130B2E65D954}"/>
              </a:ext>
            </a:extLst>
          </p:cNvPr>
          <p:cNvSpPr/>
          <p:nvPr/>
        </p:nvSpPr>
        <p:spPr>
          <a:xfrm>
            <a:off x="629920" y="1744183"/>
            <a:ext cx="188962" cy="188962"/>
          </a:xfrm>
          <a:prstGeom prst="rect">
            <a:avLst/>
          </a:prstGeom>
          <a:solidFill>
            <a:srgbClr val="A79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ADF449-995A-CD17-D4EC-9C65B83ECDB8}"/>
              </a:ext>
            </a:extLst>
          </p:cNvPr>
          <p:cNvSpPr/>
          <p:nvPr/>
        </p:nvSpPr>
        <p:spPr>
          <a:xfrm>
            <a:off x="629920" y="2289629"/>
            <a:ext cx="188962" cy="188962"/>
          </a:xfrm>
          <a:prstGeom prst="rect">
            <a:avLst/>
          </a:prstGeom>
          <a:solidFill>
            <a:srgbClr val="A79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B96834-3B72-3314-4326-28BBDC08EF8D}"/>
              </a:ext>
            </a:extLst>
          </p:cNvPr>
          <p:cNvSpPr/>
          <p:nvPr/>
        </p:nvSpPr>
        <p:spPr>
          <a:xfrm>
            <a:off x="629920" y="2836413"/>
            <a:ext cx="188962" cy="188962"/>
          </a:xfrm>
          <a:prstGeom prst="rect">
            <a:avLst/>
          </a:prstGeom>
          <a:solidFill>
            <a:srgbClr val="A79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C140E0-AE52-96F0-CAB4-4C3D89183280}"/>
              </a:ext>
            </a:extLst>
          </p:cNvPr>
          <p:cNvSpPr/>
          <p:nvPr/>
        </p:nvSpPr>
        <p:spPr>
          <a:xfrm>
            <a:off x="629920" y="3381859"/>
            <a:ext cx="188962" cy="188962"/>
          </a:xfrm>
          <a:prstGeom prst="rect">
            <a:avLst/>
          </a:prstGeom>
          <a:solidFill>
            <a:srgbClr val="A79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663D8-5447-216C-EBB0-BBBE4939D4DA}"/>
              </a:ext>
            </a:extLst>
          </p:cNvPr>
          <p:cNvSpPr/>
          <p:nvPr/>
        </p:nvSpPr>
        <p:spPr>
          <a:xfrm>
            <a:off x="629920" y="3943498"/>
            <a:ext cx="188962" cy="188962"/>
          </a:xfrm>
          <a:prstGeom prst="rect">
            <a:avLst/>
          </a:prstGeom>
          <a:solidFill>
            <a:srgbClr val="A79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840674-AA27-0455-D108-A23D984DB9D9}"/>
              </a:ext>
            </a:extLst>
          </p:cNvPr>
          <p:cNvSpPr/>
          <p:nvPr/>
        </p:nvSpPr>
        <p:spPr>
          <a:xfrm>
            <a:off x="629920" y="4457897"/>
            <a:ext cx="188962" cy="188962"/>
          </a:xfrm>
          <a:prstGeom prst="rect">
            <a:avLst/>
          </a:prstGeom>
          <a:solidFill>
            <a:srgbClr val="A79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48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4368800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4368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4. 3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층 신경망 구현하기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슬라이드 번호 개체 틀 2">
            <a:extLst>
              <a:ext uri="{FF2B5EF4-FFF2-40B4-BE49-F238E27FC236}">
                <a16:creationId xmlns:a16="http://schemas.microsoft.com/office/drawing/2014/main" id="{88281C47-A7FB-83AC-5A61-D65C7AA7CAC9}"/>
              </a:ext>
            </a:extLst>
          </p:cNvPr>
          <p:cNvSpPr txBox="1">
            <a:spLocks/>
          </p:cNvSpPr>
          <p:nvPr/>
        </p:nvSpPr>
        <p:spPr>
          <a:xfrm>
            <a:off x="9430646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DF0A40-EF95-BFF0-42F8-794B02A028E5}"/>
              </a:ext>
            </a:extLst>
          </p:cNvPr>
          <p:cNvSpPr/>
          <p:nvPr/>
        </p:nvSpPr>
        <p:spPr>
          <a:xfrm>
            <a:off x="629919" y="1084235"/>
            <a:ext cx="8416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층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=&gt;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출력층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9F4526-32AC-50AF-1600-F0724D9636CA}"/>
              </a:ext>
            </a:extLst>
          </p:cNvPr>
          <p:cNvSpPr/>
          <p:nvPr/>
        </p:nvSpPr>
        <p:spPr>
          <a:xfrm rot="5400000" flipV="1">
            <a:off x="4507859" y="3853046"/>
            <a:ext cx="3676802" cy="57610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4C48631-82B5-78C1-6314-AA6DC1C9A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6" y="2001641"/>
            <a:ext cx="6264089" cy="398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16D0FFB-D589-1407-6CE3-836311D32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493" y="2251625"/>
            <a:ext cx="2219635" cy="4191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8CE461E-4379-AC20-45E2-AC9690C8B4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6233"/>
          <a:stretch/>
        </p:blipFill>
        <p:spPr>
          <a:xfrm>
            <a:off x="6681493" y="2670783"/>
            <a:ext cx="3969556" cy="9526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6124211-E3C4-2786-C204-797455D888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1493" y="4510963"/>
            <a:ext cx="990738" cy="3715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6EA43E3-4F28-4081-3278-2F348E000F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920"/>
          <a:stretch/>
        </p:blipFill>
        <p:spPr>
          <a:xfrm>
            <a:off x="6681493" y="3558330"/>
            <a:ext cx="3475878" cy="95263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CE24954-1BE6-A3EB-71EA-47210E4B91F7}"/>
              </a:ext>
            </a:extLst>
          </p:cNvPr>
          <p:cNvSpPr/>
          <p:nvPr/>
        </p:nvSpPr>
        <p:spPr>
          <a:xfrm>
            <a:off x="1841999" y="6241785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신경망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2DC458-BA2E-6D92-C993-E8572A57BDEC}"/>
              </a:ext>
            </a:extLst>
          </p:cNvPr>
          <p:cNvSpPr/>
          <p:nvPr/>
        </p:nvSpPr>
        <p:spPr>
          <a:xfrm>
            <a:off x="8097905" y="5527815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식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27535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4368800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4368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4. 3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층 신경망 구현하기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슬라이드 번호 개체 틀 2">
            <a:extLst>
              <a:ext uri="{FF2B5EF4-FFF2-40B4-BE49-F238E27FC236}">
                <a16:creationId xmlns:a16="http://schemas.microsoft.com/office/drawing/2014/main" id="{88281C47-A7FB-83AC-5A61-D65C7AA7CAC9}"/>
              </a:ext>
            </a:extLst>
          </p:cNvPr>
          <p:cNvSpPr txBox="1">
            <a:spLocks/>
          </p:cNvSpPr>
          <p:nvPr/>
        </p:nvSpPr>
        <p:spPr>
          <a:xfrm>
            <a:off x="9430646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DF0A40-EF95-BFF0-42F8-794B02A028E5}"/>
              </a:ext>
            </a:extLst>
          </p:cNvPr>
          <p:cNvSpPr/>
          <p:nvPr/>
        </p:nvSpPr>
        <p:spPr>
          <a:xfrm>
            <a:off x="629919" y="1084235"/>
            <a:ext cx="8416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층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=&gt;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출력층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9F4526-32AC-50AF-1600-F0724D9636CA}"/>
              </a:ext>
            </a:extLst>
          </p:cNvPr>
          <p:cNvSpPr/>
          <p:nvPr/>
        </p:nvSpPr>
        <p:spPr>
          <a:xfrm rot="5400000" flipV="1">
            <a:off x="4507859" y="3853046"/>
            <a:ext cx="3676802" cy="57610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4C48631-82B5-78C1-6314-AA6DC1C9A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6" y="2001641"/>
            <a:ext cx="6264089" cy="398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16D0FFB-D589-1407-6CE3-836311D32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493" y="2251625"/>
            <a:ext cx="2219635" cy="4191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8CE461E-4379-AC20-45E2-AC9690C8B4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6233"/>
          <a:stretch/>
        </p:blipFill>
        <p:spPr>
          <a:xfrm>
            <a:off x="6681493" y="2670783"/>
            <a:ext cx="3969556" cy="9526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6124211-E3C4-2786-C204-797455D888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1493" y="4510963"/>
            <a:ext cx="990738" cy="3715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6EA43E3-4F28-4081-3278-2F348E000F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920"/>
          <a:stretch/>
        </p:blipFill>
        <p:spPr>
          <a:xfrm>
            <a:off x="6681493" y="3558330"/>
            <a:ext cx="3475878" cy="95263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79C69B1-EAA1-1215-417F-B4E304F6DB1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794" b="90480" l="9954" r="89892">
                        <a14:foregroundMark x1="10648" y1="11701" x2="17747" y2="68169"/>
                        <a14:foregroundMark x1="17747" y1="68169" x2="26698" y2="81395"/>
                        <a14:foregroundMark x1="26698" y1="81395" x2="81404" y2="84593"/>
                        <a14:foregroundMark x1="81404" y1="84593" x2="85340" y2="66279"/>
                        <a14:foregroundMark x1="85340" y1="66279" x2="79938" y2="15770"/>
                        <a14:foregroundMark x1="79938" y1="15770" x2="66590" y2="11119"/>
                        <a14:foregroundMark x1="66590" y1="11119" x2="20370" y2="8866"/>
                        <a14:foregroundMark x1="20370" y1="8866" x2="13272" y2="12645"/>
                        <a14:foregroundMark x1="13272" y1="12645" x2="14969" y2="13517"/>
                        <a14:foregroundMark x1="28858" y1="16134" x2="31713" y2="77834"/>
                        <a14:foregroundMark x1="26698" y1="76235" x2="11806" y2="90480"/>
                        <a14:foregroundMark x1="17438" y1="57994" x2="24846" y2="22166"/>
                        <a14:foregroundMark x1="24846" y1="22166" x2="58719" y2="37645"/>
                        <a14:foregroundMark x1="58719" y1="37645" x2="72994" y2="50727"/>
                      </a14:backgroundRemoval>
                    </a14:imgEffect>
                  </a14:imgLayer>
                </a14:imgProps>
              </a:ext>
            </a:extLst>
          </a:blip>
          <a:srcRect l="6132" t="6132" r="6457" b="6457"/>
          <a:stretch/>
        </p:blipFill>
        <p:spPr>
          <a:xfrm>
            <a:off x="6375065" y="526479"/>
            <a:ext cx="5816935" cy="617600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CCCB223-BFAC-D33D-DB2E-43B61C49CF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2002" y="4930469"/>
            <a:ext cx="990738" cy="371527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6EA45CE-CB59-1771-1DFE-311E6E796718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277489" y="5116233"/>
            <a:ext cx="384513" cy="0"/>
          </a:xfrm>
          <a:prstGeom prst="straightConnector1">
            <a:avLst/>
          </a:prstGeom>
          <a:ln>
            <a:solidFill>
              <a:srgbClr val="EBE3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67B5B7-5191-5611-4D97-483C70F76ABB}"/>
              </a:ext>
            </a:extLst>
          </p:cNvPr>
          <p:cNvSpPr/>
          <p:nvPr/>
        </p:nvSpPr>
        <p:spPr>
          <a:xfrm>
            <a:off x="1841999" y="6241785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신경망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3D93DD-ACEB-517D-B6F0-D1B0F458ECD8}"/>
              </a:ext>
            </a:extLst>
          </p:cNvPr>
          <p:cNvSpPr/>
          <p:nvPr/>
        </p:nvSpPr>
        <p:spPr>
          <a:xfrm>
            <a:off x="8536221" y="6592439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코드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15317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4368800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4368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출력층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설계하기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슬라이드 번호 개체 틀 2">
            <a:extLst>
              <a:ext uri="{FF2B5EF4-FFF2-40B4-BE49-F238E27FC236}">
                <a16:creationId xmlns:a16="http://schemas.microsoft.com/office/drawing/2014/main" id="{88281C47-A7FB-83AC-5A61-D65C7AA7CAC9}"/>
              </a:ext>
            </a:extLst>
          </p:cNvPr>
          <p:cNvSpPr txBox="1">
            <a:spLocks/>
          </p:cNvSpPr>
          <p:nvPr/>
        </p:nvSpPr>
        <p:spPr>
          <a:xfrm>
            <a:off x="9430646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DF0A40-EF95-BFF0-42F8-794B02A028E5}"/>
              </a:ext>
            </a:extLst>
          </p:cNvPr>
          <p:cNvSpPr/>
          <p:nvPr/>
        </p:nvSpPr>
        <p:spPr>
          <a:xfrm>
            <a:off x="629919" y="1084235"/>
            <a:ext cx="84167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항등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함수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(identity function)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입력과 출력이 항상 같다는 뜻의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항등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신호가 그대로 출력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F97C35B-6B73-9C0F-0A88-3A0675EC303D}"/>
              </a:ext>
            </a:extLst>
          </p:cNvPr>
          <p:cNvGrpSpPr/>
          <p:nvPr/>
        </p:nvGrpSpPr>
        <p:grpSpPr>
          <a:xfrm>
            <a:off x="5123681" y="3689021"/>
            <a:ext cx="1944639" cy="1040244"/>
            <a:chOff x="5123679" y="3689021"/>
            <a:chExt cx="1944639" cy="104024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CCCB223-BFAC-D33D-DB2E-43B61C49C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50075" y="3689021"/>
              <a:ext cx="1891849" cy="70944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80659B9-19E5-6765-9090-E980FACA8B44}"/>
                </a:ext>
              </a:extLst>
            </p:cNvPr>
            <p:cNvSpPr/>
            <p:nvPr/>
          </p:nvSpPr>
          <p:spPr>
            <a:xfrm>
              <a:off x="5123679" y="4483315"/>
              <a:ext cx="1944639" cy="245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식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2090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4368800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4368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출력층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설계하기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슬라이드 번호 개체 틀 2">
            <a:extLst>
              <a:ext uri="{FF2B5EF4-FFF2-40B4-BE49-F238E27FC236}">
                <a16:creationId xmlns:a16="http://schemas.microsoft.com/office/drawing/2014/main" id="{88281C47-A7FB-83AC-5A61-D65C7AA7CAC9}"/>
              </a:ext>
            </a:extLst>
          </p:cNvPr>
          <p:cNvSpPr txBox="1">
            <a:spLocks/>
          </p:cNvSpPr>
          <p:nvPr/>
        </p:nvSpPr>
        <p:spPr>
          <a:xfrm>
            <a:off x="9430646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DF0A40-EF95-BFF0-42F8-794B02A028E5}"/>
              </a:ext>
            </a:extLst>
          </p:cNvPr>
          <p:cNvSpPr/>
          <p:nvPr/>
        </p:nvSpPr>
        <p:spPr>
          <a:xfrm>
            <a:off x="629919" y="1084235"/>
            <a:ext cx="110972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소프트맥스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함수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softmax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function)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인풋이 하나일 때 사용되는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시그모이드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함수를 인풋이 여러 개일 때도 사용할 수 있도록 일반화한 함수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분류에서 사용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출력층의 각 뉴런이 모든 입력 신호에서 영향을 받음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확률처럼 모든 아웃풋 값을 더했을 때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총합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이라는 특징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825DAE2-28F0-F5D5-2C04-FE6FF3155507}"/>
              </a:ext>
            </a:extLst>
          </p:cNvPr>
          <p:cNvGrpSpPr/>
          <p:nvPr/>
        </p:nvGrpSpPr>
        <p:grpSpPr>
          <a:xfrm>
            <a:off x="4314825" y="3198986"/>
            <a:ext cx="3562350" cy="1627075"/>
            <a:chOff x="4314825" y="3192312"/>
            <a:chExt cx="3562350" cy="162707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80659B9-19E5-6765-9090-E980FACA8B44}"/>
                </a:ext>
              </a:extLst>
            </p:cNvPr>
            <p:cNvSpPr/>
            <p:nvPr/>
          </p:nvSpPr>
          <p:spPr>
            <a:xfrm>
              <a:off x="5123680" y="4573437"/>
              <a:ext cx="1944639" cy="245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식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1A284FAD-DD36-8840-A9B4-A0BEE78E6F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4825" y="3192312"/>
              <a:ext cx="3562350" cy="1381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8C4659-79C8-3729-C641-BA484A6A5591}"/>
              </a:ext>
            </a:extLst>
          </p:cNvPr>
          <p:cNvSpPr txBox="1"/>
          <p:nvPr/>
        </p:nvSpPr>
        <p:spPr>
          <a:xfrm>
            <a:off x="1146338" y="3430437"/>
            <a:ext cx="2938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Exp(x) 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지수 함수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 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출력층의 뉴런 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dirty="0" err="1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Yk</a:t>
            </a:r>
            <a:r>
              <a:rPr lang="en-US" altLang="ko-KR" b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b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 중 </a:t>
            </a:r>
            <a:r>
              <a:rPr lang="en-US" altLang="ko-KR" b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</a:t>
            </a:r>
            <a:r>
              <a:rPr lang="ko-KR" altLang="en-US" b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번째 출력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617F5364-F268-9E08-D184-760C7E1FC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234" y="1794048"/>
            <a:ext cx="31242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289F69-C8EB-37BA-EE53-D83D16218C6C}"/>
              </a:ext>
            </a:extLst>
          </p:cNvPr>
          <p:cNvSpPr/>
          <p:nvPr/>
        </p:nvSpPr>
        <p:spPr>
          <a:xfrm>
            <a:off x="8697014" y="6241785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신경망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81890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4368800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4368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출력층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설계하기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슬라이드 번호 개체 틀 2">
            <a:extLst>
              <a:ext uri="{FF2B5EF4-FFF2-40B4-BE49-F238E27FC236}">
                <a16:creationId xmlns:a16="http://schemas.microsoft.com/office/drawing/2014/main" id="{88281C47-A7FB-83AC-5A61-D65C7AA7CAC9}"/>
              </a:ext>
            </a:extLst>
          </p:cNvPr>
          <p:cNvSpPr txBox="1">
            <a:spLocks/>
          </p:cNvSpPr>
          <p:nvPr/>
        </p:nvSpPr>
        <p:spPr>
          <a:xfrm>
            <a:off x="9430646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DF0A40-EF95-BFF0-42F8-794B02A028E5}"/>
              </a:ext>
            </a:extLst>
          </p:cNvPr>
          <p:cNvSpPr/>
          <p:nvPr/>
        </p:nvSpPr>
        <p:spPr>
          <a:xfrm>
            <a:off x="629919" y="1084235"/>
            <a:ext cx="84167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소프트맥스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함수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softmax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function)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분류에서 사용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출력층의 각 뉴런이 모든 입력 신호에서 영향을 받음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확률처럼 모든 아웃풋 값을 더했을 때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총합이라는 특징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825DAE2-28F0-F5D5-2C04-FE6FF3155507}"/>
              </a:ext>
            </a:extLst>
          </p:cNvPr>
          <p:cNvGrpSpPr/>
          <p:nvPr/>
        </p:nvGrpSpPr>
        <p:grpSpPr>
          <a:xfrm>
            <a:off x="834377" y="3198986"/>
            <a:ext cx="3562350" cy="1627075"/>
            <a:chOff x="4314825" y="3192312"/>
            <a:chExt cx="3562350" cy="162707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80659B9-19E5-6765-9090-E980FACA8B44}"/>
                </a:ext>
              </a:extLst>
            </p:cNvPr>
            <p:cNvSpPr/>
            <p:nvPr/>
          </p:nvSpPr>
          <p:spPr>
            <a:xfrm>
              <a:off x="5123680" y="4573437"/>
              <a:ext cx="1944639" cy="245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식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1A284FAD-DD36-8840-A9B4-A0BEE78E6F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4825" y="3192312"/>
              <a:ext cx="3562350" cy="1381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9695F95F-E440-5AB5-9C68-8FF984A41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88377" y="2413759"/>
            <a:ext cx="4615245" cy="31102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6F7E9A1-1E4B-3AED-FC2B-EEE9F92B9D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4132" y="3568790"/>
            <a:ext cx="3410426" cy="800212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5F75C98-C94A-18D6-0CE0-BE076E49B532}"/>
              </a:ext>
            </a:extLst>
          </p:cNvPr>
          <p:cNvSpPr/>
          <p:nvPr/>
        </p:nvSpPr>
        <p:spPr>
          <a:xfrm>
            <a:off x="7929249" y="3829691"/>
            <a:ext cx="562071" cy="27840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DCD3A1-8BFB-E54F-ACC8-B84A15DD5768}"/>
              </a:ext>
            </a:extLst>
          </p:cNvPr>
          <p:cNvSpPr/>
          <p:nvPr/>
        </p:nvSpPr>
        <p:spPr>
          <a:xfrm>
            <a:off x="5123679" y="4926917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코드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57277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4368800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4368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출력층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설계하기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슬라이드 번호 개체 틀 2">
            <a:extLst>
              <a:ext uri="{FF2B5EF4-FFF2-40B4-BE49-F238E27FC236}">
                <a16:creationId xmlns:a16="http://schemas.microsoft.com/office/drawing/2014/main" id="{88281C47-A7FB-83AC-5A61-D65C7AA7CAC9}"/>
              </a:ext>
            </a:extLst>
          </p:cNvPr>
          <p:cNvSpPr txBox="1">
            <a:spLocks/>
          </p:cNvSpPr>
          <p:nvPr/>
        </p:nvSpPr>
        <p:spPr>
          <a:xfrm>
            <a:off x="9430646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DF0A40-EF95-BFF0-42F8-794B02A028E5}"/>
              </a:ext>
            </a:extLst>
          </p:cNvPr>
          <p:cNvSpPr/>
          <p:nvPr/>
        </p:nvSpPr>
        <p:spPr>
          <a:xfrm>
            <a:off x="629919" y="1084235"/>
            <a:ext cx="84167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소프트맥스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함수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softmax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function)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주의할 점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오버플로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(overflow)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오류 발생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해결 방안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최댓값을 가져와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넘파이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배열에서 빼고 처리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5F75C98-C94A-18D6-0CE0-BE076E49B532}"/>
              </a:ext>
            </a:extLst>
          </p:cNvPr>
          <p:cNvSpPr/>
          <p:nvPr/>
        </p:nvSpPr>
        <p:spPr>
          <a:xfrm>
            <a:off x="6774569" y="3989878"/>
            <a:ext cx="562071" cy="27840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59C4B89-F15B-AE23-13F6-AA5DEC9F7473}"/>
              </a:ext>
            </a:extLst>
          </p:cNvPr>
          <p:cNvGrpSpPr/>
          <p:nvPr/>
        </p:nvGrpSpPr>
        <p:grpSpPr>
          <a:xfrm>
            <a:off x="388232" y="2619114"/>
            <a:ext cx="5029200" cy="3019935"/>
            <a:chOff x="3581400" y="2076450"/>
            <a:chExt cx="5029200" cy="301993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80659B9-19E5-6765-9090-E980FACA8B44}"/>
                </a:ext>
              </a:extLst>
            </p:cNvPr>
            <p:cNvSpPr/>
            <p:nvPr/>
          </p:nvSpPr>
          <p:spPr>
            <a:xfrm>
              <a:off x="5123680" y="4850435"/>
              <a:ext cx="1944639" cy="245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식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21C1E4AB-0E8C-3736-7B5F-26C3E3AF55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00" y="2076450"/>
              <a:ext cx="5029200" cy="2705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B96E695A-B91F-B256-EDF4-69DEE50A8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70288" y="1928331"/>
            <a:ext cx="5324197" cy="440150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A2035E-BBFF-8821-5AE7-5F7B2DC01E73}"/>
              </a:ext>
            </a:extLst>
          </p:cNvPr>
          <p:cNvSpPr/>
          <p:nvPr/>
        </p:nvSpPr>
        <p:spPr>
          <a:xfrm>
            <a:off x="8560066" y="5760780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코드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05764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4368800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4368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출력층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설계하기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슬라이드 번호 개체 틀 2">
            <a:extLst>
              <a:ext uri="{FF2B5EF4-FFF2-40B4-BE49-F238E27FC236}">
                <a16:creationId xmlns:a16="http://schemas.microsoft.com/office/drawing/2014/main" id="{88281C47-A7FB-83AC-5A61-D65C7AA7CAC9}"/>
              </a:ext>
            </a:extLst>
          </p:cNvPr>
          <p:cNvSpPr txBox="1">
            <a:spLocks/>
          </p:cNvSpPr>
          <p:nvPr/>
        </p:nvSpPr>
        <p:spPr>
          <a:xfrm>
            <a:off x="9430646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DF0A40-EF95-BFF0-42F8-794B02A028E5}"/>
              </a:ext>
            </a:extLst>
          </p:cNvPr>
          <p:cNvSpPr/>
          <p:nvPr/>
        </p:nvSpPr>
        <p:spPr>
          <a:xfrm>
            <a:off x="629919" y="4962091"/>
            <a:ext cx="84167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NOTE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기계학습의 문제 풀이는 학습과 추론의 두 단계로 구성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 데이터를 사용해 가중치 매개변수를 학습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추론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앞서 학습한 모델로 미지의 데이터에 대해서 추론 수행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소프트맥스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함수를 생략하는 것이 일반적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한편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신경망을 학습시킬 때는 출력층에서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소프트맥스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함수 사용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5A59FE-A4CB-4B3A-212E-174298C07234}"/>
              </a:ext>
            </a:extLst>
          </p:cNvPr>
          <p:cNvSpPr/>
          <p:nvPr/>
        </p:nvSpPr>
        <p:spPr>
          <a:xfrm>
            <a:off x="629919" y="1084235"/>
            <a:ext cx="84167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출력층의 뉴런 수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출력층의 뉴런 수는 풀려는 문제에 맞게 적절히 지정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이미지를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 ~ 9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분류하는 문제라면 출력 층의 노드 수 또한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설정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CD0E420-5D97-01E3-B986-E7E013C02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960" y="2182480"/>
            <a:ext cx="5212080" cy="301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948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4368800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4368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손글씨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숫자 인식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슬라이드 번호 개체 틀 2">
            <a:extLst>
              <a:ext uri="{FF2B5EF4-FFF2-40B4-BE49-F238E27FC236}">
                <a16:creationId xmlns:a16="http://schemas.microsoft.com/office/drawing/2014/main" id="{88281C47-A7FB-83AC-5A61-D65C7AA7CAC9}"/>
              </a:ext>
            </a:extLst>
          </p:cNvPr>
          <p:cNvSpPr txBox="1">
            <a:spLocks/>
          </p:cNvSpPr>
          <p:nvPr/>
        </p:nvSpPr>
        <p:spPr>
          <a:xfrm>
            <a:off x="9430646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5A59FE-A4CB-4B3A-212E-174298C07234}"/>
              </a:ext>
            </a:extLst>
          </p:cNvPr>
          <p:cNvSpPr/>
          <p:nvPr/>
        </p:nvSpPr>
        <p:spPr>
          <a:xfrm>
            <a:off x="629919" y="1084235"/>
            <a:ext cx="98399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MNIST(Modified National Institute of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기계학습 분야에서 자주 사용되는 손 글씨 숫자 이미지를 모아 놓은 집합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0~9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 숫자 이미지로 구성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훈련 이미지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60,000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시험 이미지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10,000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이미지 데이터는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28 x 28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크기의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회색조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이미지이며 각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피셀은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0~255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값으로 구성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A0F654CC-8A71-E373-9F9A-053F56C582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6" b="4461"/>
          <a:stretch/>
        </p:blipFill>
        <p:spPr bwMode="auto">
          <a:xfrm>
            <a:off x="6586732" y="2284564"/>
            <a:ext cx="4491240" cy="260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ow to Train a Model with MNIST dataset | by Abdullah Furkan Özbek | Medium">
            <a:extLst>
              <a:ext uri="{FF2B5EF4-FFF2-40B4-BE49-F238E27FC236}">
                <a16:creationId xmlns:a16="http://schemas.microsoft.com/office/drawing/2014/main" id="{DD7F293F-A713-8886-C69B-2DB205983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19" y="2786348"/>
            <a:ext cx="4975351" cy="329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file">
            <a:extLst>
              <a:ext uri="{FF2B5EF4-FFF2-40B4-BE49-F238E27FC236}">
                <a16:creationId xmlns:a16="http://schemas.microsoft.com/office/drawing/2014/main" id="{B72659EF-39F0-0177-55D4-6CB67733E8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3"/>
          <a:stretch/>
        </p:blipFill>
        <p:spPr bwMode="auto">
          <a:xfrm>
            <a:off x="6289854" y="4891951"/>
            <a:ext cx="3585666" cy="146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161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4368800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4368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손글씨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숫자 인식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슬라이드 번호 개체 틀 2">
            <a:extLst>
              <a:ext uri="{FF2B5EF4-FFF2-40B4-BE49-F238E27FC236}">
                <a16:creationId xmlns:a16="http://schemas.microsoft.com/office/drawing/2014/main" id="{88281C47-A7FB-83AC-5A61-D65C7AA7CAC9}"/>
              </a:ext>
            </a:extLst>
          </p:cNvPr>
          <p:cNvSpPr txBox="1">
            <a:spLocks/>
          </p:cNvSpPr>
          <p:nvPr/>
        </p:nvSpPr>
        <p:spPr>
          <a:xfrm>
            <a:off x="9430646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5A59FE-A4CB-4B3A-212E-174298C07234}"/>
              </a:ext>
            </a:extLst>
          </p:cNvPr>
          <p:cNvSpPr/>
          <p:nvPr/>
        </p:nvSpPr>
        <p:spPr>
          <a:xfrm>
            <a:off x="629919" y="1084235"/>
            <a:ext cx="1075398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Load_mnist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MNIST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데이터를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[(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훈련 이미지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훈련 레이블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 (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시험 이미지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시험 레이블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)]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형식으로 반환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인수로는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Normalize / Flatten / </a:t>
            </a:r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One_hot_Lable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설정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Normalize 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이미지의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픽셀 값을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0.0~1.0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사이의 값으로 정규화 할 지 결정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False :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이미지의 픽셀은 원래 값 그대로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0~255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Flatten 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이미지를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차원 배열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만들지 결정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False : 1 x 28 x 28 3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차원 배열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One_hot_label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핫 인코딩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(one-hot encoding)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형태로 저장할 지 결정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False : ‘7’ or ‘2’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같이 숫자 형태로 저장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F643EE3-58A4-0F49-7664-E7F56D9EA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132" y="3269953"/>
            <a:ext cx="23907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82D89430-E53E-3D9A-AA06-7E0644BC4809}"/>
              </a:ext>
            </a:extLst>
          </p:cNvPr>
          <p:cNvGrpSpPr/>
          <p:nvPr/>
        </p:nvGrpSpPr>
        <p:grpSpPr>
          <a:xfrm>
            <a:off x="740690" y="3951943"/>
            <a:ext cx="6967922" cy="1680210"/>
            <a:chOff x="740690" y="3174703"/>
            <a:chExt cx="6967922" cy="168021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8DE107E-8214-B5BB-C4E0-32DFA600B8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711" b="89669" l="8357" r="90994">
                          <a14:foregroundMark x1="9438" y1="30372" x2="8429" y2="65289"/>
                          <a14:foregroundMark x1="90778" y1="42562" x2="90994" y2="69628"/>
                          <a14:foregroundMark x1="12608" y1="67355" x2="18876" y2="45868"/>
                          <a14:foregroundMark x1="18876" y1="45868" x2="22478" y2="56405"/>
                          <a14:foregroundMark x1="22478" y1="56405" x2="22767" y2="57851"/>
                        </a14:backgroundRemoval>
                      </a14:imgEffect>
                    </a14:imgLayer>
                  </a14:imgProps>
                </a:ext>
              </a:extLst>
            </a:blip>
            <a:srcRect l="8294" t="20592" r="7880" b="21441"/>
            <a:stretch/>
          </p:blipFill>
          <p:spPr>
            <a:xfrm>
              <a:off x="740690" y="3174703"/>
              <a:ext cx="6967922" cy="168021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AE5DF05-345F-EEE6-FB68-88284B3BC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3462" y="3429000"/>
              <a:ext cx="5687219" cy="457264"/>
            </a:xfrm>
            <a:prstGeom prst="rect">
              <a:avLst/>
            </a:prstGeom>
          </p:spPr>
        </p:pic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F847E1-FF22-AE09-D1B6-5DA1F50C585D}"/>
              </a:ext>
            </a:extLst>
          </p:cNvPr>
          <p:cNvSpPr/>
          <p:nvPr/>
        </p:nvSpPr>
        <p:spPr>
          <a:xfrm>
            <a:off x="316322" y="5844604"/>
            <a:ext cx="107539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+)</a:t>
            </a:r>
            <a:b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정규화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데이터를 특정 범위로 변환하는 처리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전처리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신경망의 입력 데이터에 특정 변환을 가하는 것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380ECAD-9ED0-0B89-C41B-98E0E3500E52}"/>
              </a:ext>
            </a:extLst>
          </p:cNvPr>
          <p:cNvSpPr/>
          <p:nvPr/>
        </p:nvSpPr>
        <p:spPr>
          <a:xfrm>
            <a:off x="2883012" y="5650790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en-US" altLang="ko-KR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load_mnist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코드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DAF548-ACF7-8BA3-8357-66AED854F0E5}"/>
              </a:ext>
            </a:extLst>
          </p:cNvPr>
          <p:cNvSpPr/>
          <p:nvPr/>
        </p:nvSpPr>
        <p:spPr>
          <a:xfrm>
            <a:off x="9216199" y="5650790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20828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4368800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4368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손글씨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숫자 인식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슬라이드 번호 개체 틀 2">
            <a:extLst>
              <a:ext uri="{FF2B5EF4-FFF2-40B4-BE49-F238E27FC236}">
                <a16:creationId xmlns:a16="http://schemas.microsoft.com/office/drawing/2014/main" id="{88281C47-A7FB-83AC-5A61-D65C7AA7CAC9}"/>
              </a:ext>
            </a:extLst>
          </p:cNvPr>
          <p:cNvSpPr txBox="1">
            <a:spLocks/>
          </p:cNvSpPr>
          <p:nvPr/>
        </p:nvSpPr>
        <p:spPr>
          <a:xfrm>
            <a:off x="9430646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5A59FE-A4CB-4B3A-212E-174298C07234}"/>
              </a:ext>
            </a:extLst>
          </p:cNvPr>
          <p:cNvSpPr/>
          <p:nvPr/>
        </p:nvSpPr>
        <p:spPr>
          <a:xfrm>
            <a:off x="629919" y="1084235"/>
            <a:ext cx="84167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MNIST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테스트셋에 대한 추론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신경망의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순전파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입력층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노드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784(28x28)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출력층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노드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10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은닉층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첫번째 은닉층의 노드 개수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50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두번째 은닉층의 노드 개수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3314" name="Picture 2" descr="file">
            <a:extLst>
              <a:ext uri="{FF2B5EF4-FFF2-40B4-BE49-F238E27FC236}">
                <a16:creationId xmlns:a16="http://schemas.microsoft.com/office/drawing/2014/main" id="{237D84FC-5DDC-ECC4-6339-93BC8BAF4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19" y="3291951"/>
            <a:ext cx="5214621" cy="208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8DCAD1-F196-C612-7B3D-2F8FF4BB6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462" y="3497898"/>
            <a:ext cx="2627590" cy="29263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23DA037-5739-AB6C-4AEA-F8B394FDF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80" b="89976" l="9150" r="91354">
                        <a14:foregroundMark x1="9942" y1="24694" x2="9150" y2="48778"/>
                        <a14:foregroundMark x1="91643" y1="48778" x2="90850" y2="64670"/>
                        <a14:foregroundMark x1="90850" y1="64670" x2="90778" y2="64792"/>
                        <a14:foregroundMark x1="91354" y1="38509" x2="11311" y2="26284"/>
                        <a14:foregroundMark x1="11311" y1="26284" x2="10303" y2="56235"/>
                        <a14:foregroundMark x1="10303" y1="56235" x2="25937" y2="65281"/>
                        <a14:foregroundMark x1="25937" y1="65281" x2="26009" y2="651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4539" y="365125"/>
            <a:ext cx="5799875" cy="341808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9B1195-777D-650A-B319-F1AC7009EEF7}"/>
              </a:ext>
            </a:extLst>
          </p:cNvPr>
          <p:cNvSpPr/>
          <p:nvPr/>
        </p:nvSpPr>
        <p:spPr>
          <a:xfrm>
            <a:off x="1930512" y="5393099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신경망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092820-57AF-0C55-5A1E-47C5B003F414}"/>
              </a:ext>
            </a:extLst>
          </p:cNvPr>
          <p:cNvSpPr/>
          <p:nvPr/>
        </p:nvSpPr>
        <p:spPr>
          <a:xfrm>
            <a:off x="7772157" y="3374923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정확도 평가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3684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3273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신경망이란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7B8D06-8BC1-9974-F850-3175683136B6}"/>
              </a:ext>
            </a:extLst>
          </p:cNvPr>
          <p:cNvSpPr/>
          <p:nvPr/>
        </p:nvSpPr>
        <p:spPr>
          <a:xfrm>
            <a:off x="629919" y="1084235"/>
            <a:ext cx="84167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앞 장에서 본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퍼셉트론과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특별히 다르지 않음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다층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퍼셉트론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신경망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가중치 매개변수의 적절한 값을 데이터로부터 자동으로 학습하는 능력 보유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신경망의 중요한 성질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7A7EBD-46EB-A3E3-1FC6-152C8C45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710" y="0"/>
            <a:ext cx="2743200" cy="365125"/>
          </a:xfrm>
        </p:spPr>
        <p:txBody>
          <a:bodyPr/>
          <a:lstStyle/>
          <a:p>
            <a:fld id="{7B15917B-A037-4AC3-8656-A9B83F2BD1A6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463F02D-DA92-2274-80A3-EDB2214E2D4E}"/>
              </a:ext>
            </a:extLst>
          </p:cNvPr>
          <p:cNvGrpSpPr/>
          <p:nvPr/>
        </p:nvGrpSpPr>
        <p:grpSpPr>
          <a:xfrm>
            <a:off x="4157273" y="2561563"/>
            <a:ext cx="3877453" cy="3754172"/>
            <a:chOff x="4157273" y="2413759"/>
            <a:chExt cx="3877453" cy="375417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59DD2FC-5A16-AC8E-36EF-819E7CFD82C0}"/>
                </a:ext>
              </a:extLst>
            </p:cNvPr>
            <p:cNvGrpSpPr/>
            <p:nvPr/>
          </p:nvGrpSpPr>
          <p:grpSpPr>
            <a:xfrm>
              <a:off x="4157273" y="2771003"/>
              <a:ext cx="3877453" cy="3396928"/>
              <a:chOff x="1360131" y="1581565"/>
              <a:chExt cx="3877453" cy="3396928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E0205796-3A55-D537-5B9A-82B2CF99F5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0131" y="1581565"/>
                <a:ext cx="3877453" cy="31509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5B5CBCA-DD8F-3899-4204-8C54EC124765}"/>
                  </a:ext>
                </a:extLst>
              </p:cNvPr>
              <p:cNvSpPr/>
              <p:nvPr/>
            </p:nvSpPr>
            <p:spPr>
              <a:xfrm>
                <a:off x="2326537" y="4732543"/>
                <a:ext cx="1944639" cy="2459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&lt;</a:t>
                </a:r>
                <a:r>
                  <a:rPr lang="ko-KR" altLang="en-US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신경망의 예</a:t>
                </a:r>
                <a:r>
                  <a: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&gt;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16C5407-ADF0-9C57-C2CD-868A8F8F654D}"/>
                </a:ext>
              </a:extLst>
            </p:cNvPr>
            <p:cNvSpPr txBox="1"/>
            <p:nvPr/>
          </p:nvSpPr>
          <p:spPr>
            <a:xfrm>
              <a:off x="4239383" y="294500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</a:t>
              </a:r>
              <a:r>
                <a:rPr lang="ko-KR" altLang="en-US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층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1BE72FD-920F-9644-E3EA-4E1BB560781B}"/>
                </a:ext>
              </a:extLst>
            </p:cNvPr>
            <p:cNvSpPr txBox="1"/>
            <p:nvPr/>
          </p:nvSpPr>
          <p:spPr>
            <a:xfrm>
              <a:off x="5894364" y="2413759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</a:t>
              </a:r>
              <a:r>
                <a:rPr lang="ko-KR" altLang="en-US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층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C93FDA-049E-1CEC-32BD-9EB530D39B5C}"/>
                </a:ext>
              </a:extLst>
            </p:cNvPr>
            <p:cNvSpPr txBox="1"/>
            <p:nvPr/>
          </p:nvSpPr>
          <p:spPr>
            <a:xfrm>
              <a:off x="7410483" y="294500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</a:t>
              </a:r>
              <a:r>
                <a:rPr lang="ko-KR" altLang="en-US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7821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4368800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4368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손글씨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숫자 인식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슬라이드 번호 개체 틀 2">
            <a:extLst>
              <a:ext uri="{FF2B5EF4-FFF2-40B4-BE49-F238E27FC236}">
                <a16:creationId xmlns:a16="http://schemas.microsoft.com/office/drawing/2014/main" id="{88281C47-A7FB-83AC-5A61-D65C7AA7CAC9}"/>
              </a:ext>
            </a:extLst>
          </p:cNvPr>
          <p:cNvSpPr txBox="1">
            <a:spLocks/>
          </p:cNvSpPr>
          <p:nvPr/>
        </p:nvSpPr>
        <p:spPr>
          <a:xfrm>
            <a:off x="9430646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5A59FE-A4CB-4B3A-212E-174298C07234}"/>
              </a:ext>
            </a:extLst>
          </p:cNvPr>
          <p:cNvSpPr/>
          <p:nvPr/>
        </p:nvSpPr>
        <p:spPr>
          <a:xfrm>
            <a:off x="629919" y="1084235"/>
            <a:ext cx="84167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데이터와 가중치 매개변수의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형상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이미지 여러 장을 한 번에 계산하면 더 효율적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하나로 묶은 입력 데이터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수치 계산 라이브러리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대부분 큰 배열을 효율적으로 처리하게 최적화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병목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배치 처리를 함으로써 버스에 주는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부하 감소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71783405-7867-02A6-F074-17B905961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25958"/>
            <a:ext cx="8839200" cy="172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3EB170E6-0E61-4421-91EB-7F7D6EA74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077" y="4695188"/>
            <a:ext cx="9065846" cy="156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018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9919" y="370265"/>
            <a:ext cx="362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정리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2FF351-8B8C-E906-D10E-8D515C50446D}"/>
              </a:ext>
            </a:extLst>
          </p:cNvPr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873CF4-810C-6F2A-D2D5-26764E8EF0BA}"/>
              </a:ext>
            </a:extLst>
          </p:cNvPr>
          <p:cNvSpPr/>
          <p:nvPr/>
        </p:nvSpPr>
        <p:spPr>
          <a:xfrm>
            <a:off x="629919" y="1084235"/>
            <a:ext cx="930148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신경망에서는 활성화 함수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시그모이드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ReLU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매끄럽게 변화하는 함수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넘파이의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다차원을 잘 사용하면 신경망을 효율적으로 구현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기계학습 문제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회귀와 분류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항등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함수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소프트맥스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함수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출력층의 뉴런 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분류하려는 클래스 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데이터를 묶은 것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추론 처리를 이 배치 단위로 진행 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결과를 빠르게 획득 가능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A90351-5177-D55D-4813-7BCC9CC2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17414" name="Picture 6">
            <a:extLst>
              <a:ext uri="{FF2B5EF4-FFF2-40B4-BE49-F238E27FC236}">
                <a16:creationId xmlns:a16="http://schemas.microsoft.com/office/drawing/2014/main" id="{57E6E954-743E-7105-50A9-28C49EC6C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370" y="3813620"/>
            <a:ext cx="34480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>
            <a:extLst>
              <a:ext uri="{FF2B5EF4-FFF2-40B4-BE49-F238E27FC236}">
                <a16:creationId xmlns:a16="http://schemas.microsoft.com/office/drawing/2014/main" id="{1D6FE403-B161-05CC-9398-508380BC6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331" y="3823145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DCD8F38-13E6-FFC5-C6E5-55F83A06560F}"/>
              </a:ext>
            </a:extLst>
          </p:cNvPr>
          <p:cNvSpPr/>
          <p:nvPr/>
        </p:nvSpPr>
        <p:spPr>
          <a:xfrm>
            <a:off x="3058661" y="6185345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시그모이드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58D382-C726-CA0D-5363-AB2798C48F84}"/>
              </a:ext>
            </a:extLst>
          </p:cNvPr>
          <p:cNvSpPr/>
          <p:nvPr/>
        </p:nvSpPr>
        <p:spPr>
          <a:xfrm>
            <a:off x="7141075" y="6185345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en-US" altLang="ko-KR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ReLu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13092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0487" y="2828835"/>
            <a:ext cx="8751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CD965F-F845-7F6D-E9E0-1D4FDF68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71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7B8D06-8BC1-9974-F850-3175683136B6}"/>
              </a:ext>
            </a:extLst>
          </p:cNvPr>
          <p:cNvSpPr/>
          <p:nvPr/>
        </p:nvSpPr>
        <p:spPr>
          <a:xfrm>
            <a:off x="629919" y="1084235"/>
            <a:ext cx="84167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퍼셉트론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복습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편향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뉴런이 얼마나 쉽게 활성화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되느냐를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제어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가중치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신호의 영향력을 제어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h(x)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라는 함수를 거쳐 변환되어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 값을 통해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출력이 됨을 보여줌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7A7EBD-46EB-A3E3-1FC6-152C8C45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710" y="0"/>
            <a:ext cx="2743200" cy="365125"/>
          </a:xfrm>
        </p:spPr>
        <p:txBody>
          <a:bodyPr/>
          <a:lstStyle/>
          <a:p>
            <a:fld id="{7B15917B-A037-4AC3-8656-A9B83F2BD1A6}" type="slidenum">
              <a:rPr lang="ko-KR" altLang="en-US"/>
              <a:t>4</a:t>
            </a:fld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04B3979-8F15-6024-4F4A-F9356A39745B}"/>
              </a:ext>
            </a:extLst>
          </p:cNvPr>
          <p:cNvGrpSpPr/>
          <p:nvPr/>
        </p:nvGrpSpPr>
        <p:grpSpPr>
          <a:xfrm>
            <a:off x="1147646" y="2579817"/>
            <a:ext cx="3372321" cy="960425"/>
            <a:chOff x="1147646" y="2579817"/>
            <a:chExt cx="3372321" cy="96042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65CEFD5-25F8-ED83-95DB-6640DBB6E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7646" y="2579817"/>
              <a:ext cx="3372321" cy="714475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E6F25EF-F24B-BBA7-256B-5D6AFDB18BC2}"/>
                </a:ext>
              </a:extLst>
            </p:cNvPr>
            <p:cNvSpPr/>
            <p:nvPr/>
          </p:nvSpPr>
          <p:spPr>
            <a:xfrm>
              <a:off x="1861486" y="3294292"/>
              <a:ext cx="1944639" cy="245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식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B8D2029-0F5F-D15A-1A69-3E340E7FE038}"/>
              </a:ext>
            </a:extLst>
          </p:cNvPr>
          <p:cNvGrpSpPr/>
          <p:nvPr/>
        </p:nvGrpSpPr>
        <p:grpSpPr>
          <a:xfrm>
            <a:off x="1820772" y="3646808"/>
            <a:ext cx="2026066" cy="2962816"/>
            <a:chOff x="1820772" y="3834976"/>
            <a:chExt cx="2026066" cy="2962816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F416792A-2C29-E9B7-28FA-B598AAE265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0772" y="3834976"/>
              <a:ext cx="2026066" cy="2767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5EB7C7E-66E5-5D07-9C7A-7EA6141D400C}"/>
                </a:ext>
              </a:extLst>
            </p:cNvPr>
            <p:cNvSpPr/>
            <p:nvPr/>
          </p:nvSpPr>
          <p:spPr>
            <a:xfrm>
              <a:off x="1861485" y="6551842"/>
              <a:ext cx="1944639" cy="245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편향을 명시한 </a:t>
              </a:r>
              <a:r>
                <a:rPr lang="ko-KR" altLang="en-US" sz="1000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퍼셉트론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C2132F3-9989-139D-FE7C-272CD351D907}"/>
              </a:ext>
            </a:extLst>
          </p:cNvPr>
          <p:cNvGrpSpPr/>
          <p:nvPr/>
        </p:nvGrpSpPr>
        <p:grpSpPr>
          <a:xfrm>
            <a:off x="7871856" y="2505060"/>
            <a:ext cx="2930390" cy="1107885"/>
            <a:chOff x="7871856" y="2505060"/>
            <a:chExt cx="2930390" cy="110788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4656108-7B6D-EA9A-E297-87596BC2382C}"/>
                </a:ext>
              </a:extLst>
            </p:cNvPr>
            <p:cNvGrpSpPr/>
            <p:nvPr/>
          </p:nvGrpSpPr>
          <p:grpSpPr>
            <a:xfrm>
              <a:off x="7871856" y="2505060"/>
              <a:ext cx="2930390" cy="832732"/>
              <a:chOff x="8157045" y="3732311"/>
              <a:chExt cx="2930390" cy="832732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E9EFD8F6-69F8-B2AB-DEEA-E116011CA9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8767"/>
              <a:stretch/>
            </p:blipFill>
            <p:spPr>
              <a:xfrm>
                <a:off x="8157045" y="4052264"/>
                <a:ext cx="2105319" cy="512779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26471E4A-44CE-0FFC-70DB-8A064FF6F0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34696" y="3732311"/>
                <a:ext cx="1352739" cy="219106"/>
              </a:xfrm>
              <a:prstGeom prst="rect">
                <a:avLst/>
              </a:prstGeom>
            </p:spPr>
          </p:pic>
          <p:cxnSp>
            <p:nvCxnSpPr>
              <p:cNvPr id="15" name="연결선: 꺾임 14">
                <a:extLst>
                  <a:ext uri="{FF2B5EF4-FFF2-40B4-BE49-F238E27FC236}">
                    <a16:creationId xmlns:a16="http://schemas.microsoft.com/office/drawing/2014/main" id="{256B5C44-294B-E09B-C2B4-FEC2D3D71E0F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rot="10800000" flipV="1">
                <a:off x="9601200" y="3841863"/>
                <a:ext cx="133496" cy="257061"/>
              </a:xfrm>
              <a:prstGeom prst="bentConnector2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0F480E5-E840-ECF0-FBC4-C7205A33F82F}"/>
                </a:ext>
              </a:extLst>
            </p:cNvPr>
            <p:cNvSpPr/>
            <p:nvPr/>
          </p:nvSpPr>
          <p:spPr>
            <a:xfrm>
              <a:off x="8032536" y="3366995"/>
              <a:ext cx="1944639" cy="245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식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ABC0467-E91F-DC14-0887-36E2433256AD}"/>
              </a:ext>
            </a:extLst>
          </p:cNvPr>
          <p:cNvGrpSpPr/>
          <p:nvPr/>
        </p:nvGrpSpPr>
        <p:grpSpPr>
          <a:xfrm>
            <a:off x="7667372" y="3612945"/>
            <a:ext cx="2514285" cy="2996679"/>
            <a:chOff x="7667372" y="3801113"/>
            <a:chExt cx="2514285" cy="2996679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CF49F124-8619-F3E1-5D70-8524585FC3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7372" y="3801113"/>
              <a:ext cx="2514285" cy="2801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A65589D-4FF6-C5BC-DF67-0368374CCF31}"/>
                </a:ext>
              </a:extLst>
            </p:cNvPr>
            <p:cNvSpPr/>
            <p:nvPr/>
          </p:nvSpPr>
          <p:spPr>
            <a:xfrm>
              <a:off x="8032535" y="6551842"/>
              <a:ext cx="1944639" cy="245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간결화한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000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퍼셉트론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64FEAC4-A219-5EC4-9116-F2865CF7829A}"/>
              </a:ext>
            </a:extLst>
          </p:cNvPr>
          <p:cNvSpPr/>
          <p:nvPr/>
        </p:nvSpPr>
        <p:spPr>
          <a:xfrm>
            <a:off x="5334000" y="4617188"/>
            <a:ext cx="1318949" cy="65331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978340-3F3C-DCA9-0E0C-AC4E444FD44D}"/>
              </a:ext>
            </a:extLst>
          </p:cNvPr>
          <p:cNvSpPr/>
          <p:nvPr/>
        </p:nvSpPr>
        <p:spPr>
          <a:xfrm>
            <a:off x="5021154" y="5408842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간결한 형태로 변환</a:t>
            </a:r>
            <a:endParaRPr lang="en-US" altLang="ko-KR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9" name="슬라이드 번호 개체 틀 2">
            <a:extLst>
              <a:ext uri="{FF2B5EF4-FFF2-40B4-BE49-F238E27FC236}">
                <a16:creationId xmlns:a16="http://schemas.microsoft.com/office/drawing/2014/main" id="{88281C47-A7FB-83AC-5A61-D65C7AA7CAC9}"/>
              </a:ext>
            </a:extLst>
          </p:cNvPr>
          <p:cNvSpPr txBox="1">
            <a:spLocks/>
          </p:cNvSpPr>
          <p:nvPr/>
        </p:nvSpPr>
        <p:spPr>
          <a:xfrm>
            <a:off x="9430646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01C898-A036-20B1-C03A-E5DF886B70C6}"/>
              </a:ext>
            </a:extLst>
          </p:cNvPr>
          <p:cNvSpPr txBox="1"/>
          <p:nvPr/>
        </p:nvSpPr>
        <p:spPr>
          <a:xfrm>
            <a:off x="629919" y="370265"/>
            <a:ext cx="3273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신경망이란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47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7B8D06-8BC1-9974-F850-3175683136B6}"/>
              </a:ext>
            </a:extLst>
          </p:cNvPr>
          <p:cNvSpPr/>
          <p:nvPr/>
        </p:nvSpPr>
        <p:spPr>
          <a:xfrm>
            <a:off x="629919" y="1084235"/>
            <a:ext cx="84167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활성화 함수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신호의 총합을 출력 신호로 변환하는 함수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활성화를 일으키는지를 정하는 역할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 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가중치 신호를 조합한 결과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h() 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활성화 함수를 통과하여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라는 노드로 변환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7A7EBD-46EB-A3E3-1FC6-152C8C45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710" y="0"/>
            <a:ext cx="2743200" cy="365125"/>
          </a:xfrm>
        </p:spPr>
        <p:txBody>
          <a:bodyPr/>
          <a:lstStyle/>
          <a:p>
            <a:fld id="{7B15917B-A037-4AC3-8656-A9B83F2BD1A6}" type="slidenum">
              <a:rPr lang="ko-KR" altLang="en-US"/>
              <a:t>5</a:t>
            </a:fld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C2132F3-9989-139D-FE7C-272CD351D907}"/>
              </a:ext>
            </a:extLst>
          </p:cNvPr>
          <p:cNvGrpSpPr/>
          <p:nvPr/>
        </p:nvGrpSpPr>
        <p:grpSpPr>
          <a:xfrm>
            <a:off x="5053918" y="2321115"/>
            <a:ext cx="2930390" cy="1107885"/>
            <a:chOff x="7871856" y="2505060"/>
            <a:chExt cx="2930390" cy="110788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4656108-7B6D-EA9A-E297-87596BC2382C}"/>
                </a:ext>
              </a:extLst>
            </p:cNvPr>
            <p:cNvGrpSpPr/>
            <p:nvPr/>
          </p:nvGrpSpPr>
          <p:grpSpPr>
            <a:xfrm>
              <a:off x="7871856" y="2505060"/>
              <a:ext cx="2930390" cy="832732"/>
              <a:chOff x="8157045" y="3732311"/>
              <a:chExt cx="2930390" cy="832732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E9EFD8F6-69F8-B2AB-DEEA-E116011CA9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8767"/>
              <a:stretch/>
            </p:blipFill>
            <p:spPr>
              <a:xfrm>
                <a:off x="8157045" y="4052264"/>
                <a:ext cx="2105319" cy="512779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26471E4A-44CE-0FFC-70DB-8A064FF6F0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34696" y="3732311"/>
                <a:ext cx="1352739" cy="219106"/>
              </a:xfrm>
              <a:prstGeom prst="rect">
                <a:avLst/>
              </a:prstGeom>
            </p:spPr>
          </p:pic>
          <p:cxnSp>
            <p:nvCxnSpPr>
              <p:cNvPr id="15" name="연결선: 꺾임 14">
                <a:extLst>
                  <a:ext uri="{FF2B5EF4-FFF2-40B4-BE49-F238E27FC236}">
                    <a16:creationId xmlns:a16="http://schemas.microsoft.com/office/drawing/2014/main" id="{256B5C44-294B-E09B-C2B4-FEC2D3D71E0F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rot="10800000" flipV="1">
                <a:off x="9601200" y="3841863"/>
                <a:ext cx="133496" cy="257061"/>
              </a:xfrm>
              <a:prstGeom prst="bentConnector2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0F480E5-E840-ECF0-FBC4-C7205A33F82F}"/>
                </a:ext>
              </a:extLst>
            </p:cNvPr>
            <p:cNvSpPr/>
            <p:nvPr/>
          </p:nvSpPr>
          <p:spPr>
            <a:xfrm>
              <a:off x="8032536" y="3366995"/>
              <a:ext cx="1944639" cy="245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식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ABC0467-E91F-DC14-0887-36E2433256AD}"/>
              </a:ext>
            </a:extLst>
          </p:cNvPr>
          <p:cNvGrpSpPr/>
          <p:nvPr/>
        </p:nvGrpSpPr>
        <p:grpSpPr>
          <a:xfrm>
            <a:off x="4849434" y="3617168"/>
            <a:ext cx="2514285" cy="2996679"/>
            <a:chOff x="7667372" y="3801113"/>
            <a:chExt cx="2514285" cy="2996679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CF49F124-8619-F3E1-5D70-8524585FC3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7372" y="3801113"/>
              <a:ext cx="2514285" cy="2801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A65589D-4FF6-C5BC-DF67-0368374CCF31}"/>
                </a:ext>
              </a:extLst>
            </p:cNvPr>
            <p:cNvSpPr/>
            <p:nvPr/>
          </p:nvSpPr>
          <p:spPr>
            <a:xfrm>
              <a:off x="8032535" y="6551842"/>
              <a:ext cx="1944639" cy="245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활성화 함수 </a:t>
              </a:r>
              <a:r>
                <a:rPr lang="ko-KR" altLang="en-US" sz="1000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퍼셉트론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p:sp>
        <p:nvSpPr>
          <p:cNvPr id="29" name="슬라이드 번호 개체 틀 2">
            <a:extLst>
              <a:ext uri="{FF2B5EF4-FFF2-40B4-BE49-F238E27FC236}">
                <a16:creationId xmlns:a16="http://schemas.microsoft.com/office/drawing/2014/main" id="{88281C47-A7FB-83AC-5A61-D65C7AA7CAC9}"/>
              </a:ext>
            </a:extLst>
          </p:cNvPr>
          <p:cNvSpPr txBox="1">
            <a:spLocks/>
          </p:cNvSpPr>
          <p:nvPr/>
        </p:nvSpPr>
        <p:spPr>
          <a:xfrm>
            <a:off x="9430646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62360E-6BE8-7D68-BCC1-6678C71FB8D8}"/>
              </a:ext>
            </a:extLst>
          </p:cNvPr>
          <p:cNvSpPr txBox="1"/>
          <p:nvPr/>
        </p:nvSpPr>
        <p:spPr>
          <a:xfrm>
            <a:off x="629919" y="370265"/>
            <a:ext cx="3273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신경망이란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569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3273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활성화 함수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7B8D06-8BC1-9974-F850-3175683136B6}"/>
              </a:ext>
            </a:extLst>
          </p:cNvPr>
          <p:cNvSpPr/>
          <p:nvPr/>
        </p:nvSpPr>
        <p:spPr>
          <a:xfrm>
            <a:off x="629919" y="1084235"/>
            <a:ext cx="84167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계단 함수</a:t>
            </a: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임계값을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경계로 출력이 바뀌는 특성을 가진 함수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Step_function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단순히 구현 가능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65589D-4FF6-C5BC-DF67-0368374CCF31}"/>
              </a:ext>
            </a:extLst>
          </p:cNvPr>
          <p:cNvSpPr/>
          <p:nvPr/>
        </p:nvSpPr>
        <p:spPr>
          <a:xfrm>
            <a:off x="7908505" y="6367897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&lt;h()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코드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sp>
        <p:nvSpPr>
          <p:cNvPr id="29" name="슬라이드 번호 개체 틀 2">
            <a:extLst>
              <a:ext uri="{FF2B5EF4-FFF2-40B4-BE49-F238E27FC236}">
                <a16:creationId xmlns:a16="http://schemas.microsoft.com/office/drawing/2014/main" id="{88281C47-A7FB-83AC-5A61-D65C7AA7CAC9}"/>
              </a:ext>
            </a:extLst>
          </p:cNvPr>
          <p:cNvSpPr txBox="1">
            <a:spLocks/>
          </p:cNvSpPr>
          <p:nvPr/>
        </p:nvSpPr>
        <p:spPr>
          <a:xfrm>
            <a:off x="9430646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B9A8F8-C802-1823-CB40-5BA9F4817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12650" y="3220422"/>
            <a:ext cx="4336350" cy="3446842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395C718E-40DC-EAF3-41C5-BADD5328D037}"/>
              </a:ext>
            </a:extLst>
          </p:cNvPr>
          <p:cNvGrpSpPr/>
          <p:nvPr/>
        </p:nvGrpSpPr>
        <p:grpSpPr>
          <a:xfrm>
            <a:off x="1907885" y="2321115"/>
            <a:ext cx="2930390" cy="1107885"/>
            <a:chOff x="7871856" y="2505060"/>
            <a:chExt cx="2930390" cy="110788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9E9734E-E0C9-6320-C08F-C3DCB455F133}"/>
                </a:ext>
              </a:extLst>
            </p:cNvPr>
            <p:cNvGrpSpPr/>
            <p:nvPr/>
          </p:nvGrpSpPr>
          <p:grpSpPr>
            <a:xfrm>
              <a:off x="7871856" y="2505060"/>
              <a:ext cx="2930390" cy="832732"/>
              <a:chOff x="8157045" y="3732311"/>
              <a:chExt cx="2930390" cy="832732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CD5014E9-E76B-07CC-1D5D-686A50297F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8767"/>
              <a:stretch/>
            </p:blipFill>
            <p:spPr>
              <a:xfrm>
                <a:off x="8157045" y="4052264"/>
                <a:ext cx="2105319" cy="512779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D11F246C-617C-C7D9-49CB-90AAFDA66E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34696" y="3732311"/>
                <a:ext cx="1352739" cy="219106"/>
              </a:xfrm>
              <a:prstGeom prst="rect">
                <a:avLst/>
              </a:prstGeom>
            </p:spPr>
          </p:pic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05EE2EE6-C2B9-A8E2-2036-ED145DBDF8E1}"/>
                  </a:ext>
                </a:extLst>
              </p:cNvPr>
              <p:cNvCxnSpPr>
                <a:cxnSpLocks/>
                <a:stCxn id="13" idx="1"/>
              </p:cNvCxnSpPr>
              <p:nvPr/>
            </p:nvCxnSpPr>
            <p:spPr>
              <a:xfrm rot="10800000" flipV="1">
                <a:off x="9601200" y="3841863"/>
                <a:ext cx="133496" cy="257061"/>
              </a:xfrm>
              <a:prstGeom prst="bentConnector2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5E775B-ED39-899D-4D51-86D80A2496C1}"/>
                </a:ext>
              </a:extLst>
            </p:cNvPr>
            <p:cNvSpPr/>
            <p:nvPr/>
          </p:nvSpPr>
          <p:spPr>
            <a:xfrm>
              <a:off x="8032536" y="3366995"/>
              <a:ext cx="1944639" cy="245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식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0945652-F6DC-6F9F-220C-763A19C2901B}"/>
              </a:ext>
            </a:extLst>
          </p:cNvPr>
          <p:cNvGrpSpPr/>
          <p:nvPr/>
        </p:nvGrpSpPr>
        <p:grpSpPr>
          <a:xfrm>
            <a:off x="1703401" y="3617168"/>
            <a:ext cx="2514285" cy="2996679"/>
            <a:chOff x="7667372" y="3801113"/>
            <a:chExt cx="2514285" cy="2996679"/>
          </a:xfrm>
        </p:grpSpPr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BCD12914-9922-6C7C-BE0A-361E6975FA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7372" y="3801113"/>
              <a:ext cx="2514285" cy="2801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0E49E10-C1F2-2873-63D5-806A562FDB1B}"/>
                </a:ext>
              </a:extLst>
            </p:cNvPr>
            <p:cNvSpPr/>
            <p:nvPr/>
          </p:nvSpPr>
          <p:spPr>
            <a:xfrm>
              <a:off x="8032535" y="6551842"/>
              <a:ext cx="1944639" cy="245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활성화 함수 </a:t>
              </a:r>
              <a:r>
                <a:rPr lang="ko-KR" altLang="en-US" sz="1000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퍼셉트론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11C83EE-FD29-AD73-2682-D99C6F1A0EEA}"/>
              </a:ext>
            </a:extLst>
          </p:cNvPr>
          <p:cNvSpPr/>
          <p:nvPr/>
        </p:nvSpPr>
        <p:spPr>
          <a:xfrm>
            <a:off x="5334000" y="4617188"/>
            <a:ext cx="1318949" cy="65331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5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7B8D06-8BC1-9974-F850-3175683136B6}"/>
              </a:ext>
            </a:extLst>
          </p:cNvPr>
          <p:cNvSpPr/>
          <p:nvPr/>
        </p:nvSpPr>
        <p:spPr>
          <a:xfrm>
            <a:off x="629919" y="1084235"/>
            <a:ext cx="84167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계단 함수</a:t>
            </a: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임계값을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경계로 출력이 바뀌는 특성을 가진 함수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Step_function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단순히 구현 가능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x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실수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부동소수점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 수용 가능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넘파이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배열도 지원하도록 수정하기 위해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트릭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사용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200150" lvl="2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Astype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자료형을 변환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9" name="슬라이드 번호 개체 틀 2">
            <a:extLst>
              <a:ext uri="{FF2B5EF4-FFF2-40B4-BE49-F238E27FC236}">
                <a16:creationId xmlns:a16="http://schemas.microsoft.com/office/drawing/2014/main" id="{88281C47-A7FB-83AC-5A61-D65C7AA7CAC9}"/>
              </a:ext>
            </a:extLst>
          </p:cNvPr>
          <p:cNvSpPr txBox="1">
            <a:spLocks/>
          </p:cNvSpPr>
          <p:nvPr/>
        </p:nvSpPr>
        <p:spPr>
          <a:xfrm>
            <a:off x="9430646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65589D-4FF6-C5BC-DF67-0368374CCF31}"/>
              </a:ext>
            </a:extLst>
          </p:cNvPr>
          <p:cNvSpPr/>
          <p:nvPr/>
        </p:nvSpPr>
        <p:spPr>
          <a:xfrm>
            <a:off x="2056345" y="5527815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&lt;h()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코드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B9A8F8-C802-1823-CB40-5BA9F4817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0490" y="2573017"/>
            <a:ext cx="4336350" cy="3446842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0D7E6FAE-5BC7-C00A-4835-188AA2E74779}"/>
              </a:ext>
            </a:extLst>
          </p:cNvPr>
          <p:cNvGrpSpPr/>
          <p:nvPr/>
        </p:nvGrpSpPr>
        <p:grpSpPr>
          <a:xfrm>
            <a:off x="7680962" y="1756808"/>
            <a:ext cx="2957796" cy="3673961"/>
            <a:chOff x="6951134" y="2046531"/>
            <a:chExt cx="2957796" cy="367396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2AD2976-2B6F-3CDD-825D-D1315D0615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782" t="10419" r="7892"/>
            <a:stretch/>
          </p:blipFill>
          <p:spPr>
            <a:xfrm>
              <a:off x="6951134" y="2046531"/>
              <a:ext cx="2957796" cy="921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C256FA8-BB21-AEAD-64AA-6BA5CA74E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59635" y="3484907"/>
              <a:ext cx="2740794" cy="8628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A38BC8C-8D17-8828-59BD-34B1EEF2B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27914" y="4864900"/>
              <a:ext cx="2204236" cy="8555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EC015C3F-C48B-A4B9-E449-4BE62422A112}"/>
                </a:ext>
              </a:extLst>
            </p:cNvPr>
            <p:cNvSpPr/>
            <p:nvPr/>
          </p:nvSpPr>
          <p:spPr>
            <a:xfrm>
              <a:off x="8350022" y="3064802"/>
              <a:ext cx="160020" cy="323059"/>
            </a:xfrm>
            <a:prstGeom prst="down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832D9F73-CD17-BA84-3C4A-4CDADA9734CD}"/>
                </a:ext>
              </a:extLst>
            </p:cNvPr>
            <p:cNvSpPr/>
            <p:nvPr/>
          </p:nvSpPr>
          <p:spPr>
            <a:xfrm>
              <a:off x="8350022" y="4444795"/>
              <a:ext cx="160020" cy="323059"/>
            </a:xfrm>
            <a:prstGeom prst="down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170D682-B386-2A12-039C-95852C784B38}"/>
              </a:ext>
            </a:extLst>
          </p:cNvPr>
          <p:cNvSpPr/>
          <p:nvPr/>
        </p:nvSpPr>
        <p:spPr>
          <a:xfrm>
            <a:off x="8107530" y="5527815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트릭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834854-A13C-4638-EFEC-E3F89088C01A}"/>
              </a:ext>
            </a:extLst>
          </p:cNvPr>
          <p:cNvSpPr txBox="1"/>
          <p:nvPr/>
        </p:nvSpPr>
        <p:spPr>
          <a:xfrm>
            <a:off x="629919" y="370265"/>
            <a:ext cx="3273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활성화 함수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453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슬라이드 번호 개체 틀 2">
            <a:extLst>
              <a:ext uri="{FF2B5EF4-FFF2-40B4-BE49-F238E27FC236}">
                <a16:creationId xmlns:a16="http://schemas.microsoft.com/office/drawing/2014/main" id="{88281C47-A7FB-83AC-5A61-D65C7AA7CAC9}"/>
              </a:ext>
            </a:extLst>
          </p:cNvPr>
          <p:cNvSpPr txBox="1">
            <a:spLocks/>
          </p:cNvSpPr>
          <p:nvPr/>
        </p:nvSpPr>
        <p:spPr>
          <a:xfrm>
            <a:off x="9430646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DF0A40-EF95-BFF0-42F8-794B02A028E5}"/>
              </a:ext>
            </a:extLst>
          </p:cNvPr>
          <p:cNvSpPr/>
          <p:nvPr/>
        </p:nvSpPr>
        <p:spPr>
          <a:xfrm>
            <a:off x="629919" y="1084235"/>
            <a:ext cx="84167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계단 함수 그래프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Step_function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넘파이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배열을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입력받아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반환 가능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 : -5.0 ~ 5.0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0.1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간격의 배열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 : X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배열을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step_function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넘겨 그 값으로 다시 배열 생성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A988786-C5B7-62F5-7CAE-DD6B1D5FC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807" y="2819627"/>
            <a:ext cx="4771859" cy="318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035BC3E-A323-674E-2C6F-D763EC9A1C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0537" t="16452" r="10613" b="16830"/>
          <a:stretch/>
        </p:blipFill>
        <p:spPr>
          <a:xfrm>
            <a:off x="1562100" y="3448593"/>
            <a:ext cx="3541848" cy="192330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CDA20BA-21AF-A3BA-F81B-E3BFCB5AA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8169" y="1271202"/>
            <a:ext cx="5463912" cy="642347"/>
          </a:xfrm>
          <a:prstGeom prst="rect">
            <a:avLst/>
          </a:prstGeom>
        </p:spPr>
      </p:pic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2D1DD182-BBAA-B265-34EB-5C01D56F18CC}"/>
              </a:ext>
            </a:extLst>
          </p:cNvPr>
          <p:cNvCxnSpPr>
            <a:cxnSpLocks/>
            <a:endCxn id="14" idx="1"/>
          </p:cNvCxnSpPr>
          <p:nvPr/>
        </p:nvCxnSpPr>
        <p:spPr>
          <a:xfrm rot="5400000" flipH="1" flipV="1">
            <a:off x="5555962" y="1659974"/>
            <a:ext cx="609804" cy="47460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88DFD-B12F-ADC9-DA9D-03F1DF2A2995}"/>
              </a:ext>
            </a:extLst>
          </p:cNvPr>
          <p:cNvSpPr/>
          <p:nvPr/>
        </p:nvSpPr>
        <p:spPr>
          <a:xfrm>
            <a:off x="7756417" y="6012980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계단 함수 그래프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516FD2-7520-22D0-2437-6F810B99B192}"/>
              </a:ext>
            </a:extLst>
          </p:cNvPr>
          <p:cNvSpPr/>
          <p:nvPr/>
        </p:nvSpPr>
        <p:spPr>
          <a:xfrm>
            <a:off x="2360704" y="5456720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계단 함수 코드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A2AEEC-627A-C6D8-8841-A8CFB4E442BA}"/>
              </a:ext>
            </a:extLst>
          </p:cNvPr>
          <p:cNvSpPr txBox="1"/>
          <p:nvPr/>
        </p:nvSpPr>
        <p:spPr>
          <a:xfrm>
            <a:off x="629919" y="370265"/>
            <a:ext cx="3273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활성화 함수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연결선: 구부러짐 1">
            <a:extLst>
              <a:ext uri="{FF2B5EF4-FFF2-40B4-BE49-F238E27FC236}">
                <a16:creationId xmlns:a16="http://schemas.microsoft.com/office/drawing/2014/main" id="{0082CF3D-5786-2EEE-CEBA-CC37BE87C98A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>
            <a:off x="8322325" y="2319961"/>
            <a:ext cx="914213" cy="10138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1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슬라이드 번호 개체 틀 2">
            <a:extLst>
              <a:ext uri="{FF2B5EF4-FFF2-40B4-BE49-F238E27FC236}">
                <a16:creationId xmlns:a16="http://schemas.microsoft.com/office/drawing/2014/main" id="{88281C47-A7FB-83AC-5A61-D65C7AA7CAC9}"/>
              </a:ext>
            </a:extLst>
          </p:cNvPr>
          <p:cNvSpPr txBox="1">
            <a:spLocks/>
          </p:cNvSpPr>
          <p:nvPr/>
        </p:nvSpPr>
        <p:spPr>
          <a:xfrm>
            <a:off x="9430646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DF0A40-EF95-BFF0-42F8-794B02A028E5}"/>
              </a:ext>
            </a:extLst>
          </p:cNvPr>
          <p:cNvSpPr/>
          <p:nvPr/>
        </p:nvSpPr>
        <p:spPr>
          <a:xfrm>
            <a:off x="629919" y="1084235"/>
            <a:ext cx="84167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시그모이드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함수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Sigmoid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넘파이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배열이어도 올바른 결과가 출력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9BF78BE-B388-7F08-CC63-6A2EF7F85C6D}"/>
              </a:ext>
            </a:extLst>
          </p:cNvPr>
          <p:cNvGrpSpPr/>
          <p:nvPr/>
        </p:nvGrpSpPr>
        <p:grpSpPr>
          <a:xfrm>
            <a:off x="3660121" y="3202587"/>
            <a:ext cx="5787390" cy="2218828"/>
            <a:chOff x="556260" y="3483842"/>
            <a:chExt cx="5787390" cy="221882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C516FD2-7520-22D0-2437-6F810B99B192}"/>
                </a:ext>
              </a:extLst>
            </p:cNvPr>
            <p:cNvSpPr/>
            <p:nvPr/>
          </p:nvSpPr>
          <p:spPr>
            <a:xfrm>
              <a:off x="2360704" y="5456720"/>
              <a:ext cx="1944639" cy="245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시그모이드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코드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3756A37-97A7-604A-F254-07DDCEA5D3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b="20203"/>
            <a:stretch/>
          </p:blipFill>
          <p:spPr>
            <a:xfrm>
              <a:off x="556260" y="3483842"/>
              <a:ext cx="5787390" cy="1972878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0D74054-FE68-3386-A1A2-8973C267A658}"/>
              </a:ext>
            </a:extLst>
          </p:cNvPr>
          <p:cNvSpPr txBox="1"/>
          <p:nvPr/>
        </p:nvSpPr>
        <p:spPr>
          <a:xfrm>
            <a:off x="629919" y="370265"/>
            <a:ext cx="3273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활성화 함수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8FD7E8-316A-AF4E-0E24-4600E3192D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84491" y="2679479"/>
            <a:ext cx="5938649" cy="309428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3C1D04-0484-6A9F-F49B-7136412779F7}"/>
              </a:ext>
            </a:extLst>
          </p:cNvPr>
          <p:cNvSpPr/>
          <p:nvPr/>
        </p:nvSpPr>
        <p:spPr>
          <a:xfrm>
            <a:off x="5122297" y="4396775"/>
            <a:ext cx="2108718" cy="2459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4379E1B-79FF-78B2-6553-1945E9D22B6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4064"/>
          <a:stretch/>
        </p:blipFill>
        <p:spPr>
          <a:xfrm>
            <a:off x="5692513" y="3408109"/>
            <a:ext cx="3077004" cy="24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8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F9BF2BC3C3D6C4088F564A6E2FFD446" ma:contentTypeVersion="4" ma:contentTypeDescription="새 문서를 만듭니다." ma:contentTypeScope="" ma:versionID="c50b345298e95bf61ecb8a600accb8db">
  <xsd:schema xmlns:xsd="http://www.w3.org/2001/XMLSchema" xmlns:xs="http://www.w3.org/2001/XMLSchema" xmlns:p="http://schemas.microsoft.com/office/2006/metadata/properties" xmlns:ns3="22e3065e-b568-420a-ba11-e604b9e8f935" targetNamespace="http://schemas.microsoft.com/office/2006/metadata/properties" ma:root="true" ma:fieldsID="ed5e938355a455aec2c056ed809a0585" ns3:_="">
    <xsd:import namespace="22e3065e-b568-420a-ba11-e604b9e8f9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3065e-b568-420a-ba11-e604b9e8f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92DD80-16EA-4DBA-90D8-F6E43AA98B9A}">
  <ds:schemaRefs>
    <ds:schemaRef ds:uri="http://schemas.microsoft.com/office/infopath/2007/PartnerControls"/>
    <ds:schemaRef ds:uri="http://www.w3.org/XML/1998/namespace"/>
    <ds:schemaRef ds:uri="22e3065e-b568-420a-ba11-e604b9e8f935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6BFF292-63DE-4FB8-A82C-3376EFD64F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C7FDC0-F04A-4A2E-8DFB-409C6BB561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e3065e-b568-420a-ba11-e604b9e8f9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1354</Words>
  <Application>Microsoft Office PowerPoint</Application>
  <PresentationFormat>와이드스크린</PresentationFormat>
  <Paragraphs>296</Paragraphs>
  <Slides>32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아람</dc:creator>
  <cp:lastModifiedBy>예은 서</cp:lastModifiedBy>
  <cp:revision>71</cp:revision>
  <dcterms:created xsi:type="dcterms:W3CDTF">2021-11-21T13:33:14Z</dcterms:created>
  <dcterms:modified xsi:type="dcterms:W3CDTF">2024-07-05T01:16:33Z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0x010100EF9BF2BC3C3D6C4088F564A6E2FFD446</vt:lpwstr>
  </property>
</Properties>
</file>