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2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E"/>
    <a:srgbClr val="DBCCC7"/>
    <a:srgbClr val="EBE3E0"/>
    <a:srgbClr val="C8C2C3"/>
    <a:srgbClr val="A18460"/>
    <a:srgbClr val="A79E9F"/>
    <a:srgbClr val="D6CEB8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06" autoAdjust="0"/>
  </p:normalViewPr>
  <p:slideViewPr>
    <p:cSldViewPr snapToGrid="0">
      <p:cViewPr varScale="1">
        <p:scale>
          <a:sx n="131" d="100"/>
          <a:sy n="131" d="100"/>
        </p:scale>
        <p:origin x="13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기계학습은 데이터가 생명이다</a:t>
            </a:r>
            <a:endParaRPr lang="en-US" altLang="ko-KR"/>
          </a:p>
          <a:p>
            <a:r>
              <a:rPr lang="ko-KR" altLang="en-US"/>
              <a:t>데이터에서 사람의 개입을 최소화하여 패턴을 찾고 해당 패턴을 통해서 답을 찾는다 그것이 기계학습니다</a:t>
            </a:r>
            <a:r>
              <a:rPr lang="en-US" altLang="ko-KR"/>
              <a:t>.</a:t>
            </a:r>
          </a:p>
          <a:p>
            <a:r>
              <a:rPr lang="ko-KR" altLang="en-US"/>
              <a:t>손글씨 </a:t>
            </a:r>
            <a:r>
              <a:rPr lang="en-US" altLang="ko-KR"/>
              <a:t>5</a:t>
            </a:r>
            <a:r>
              <a:rPr lang="ko-KR" altLang="en-US"/>
              <a:t>를 분류하는 프로그램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사람이 직접 눈으로 인식하는 건 쉽지만 이걸을 알고리즘으로 구현하기가 쉽지가 않다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이미지에서 특징을 추출하여 특징의 패턴을 학습하는 방법 규칙을 찾아내는 역할을 기계가 담당하고 특징은 사람이 결정하는 것 따라서 특징을 잘 설계하고 결정해야 됨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딥러닝을 사람이 개입하지 않음 특징까지도 기계가 스스로 학습함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12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그러면 이렇게 변수가 </a:t>
            </a:r>
            <a:r>
              <a:rPr lang="en-US" altLang="ko-KR"/>
              <a:t>2</a:t>
            </a:r>
            <a:r>
              <a:rPr lang="ko-KR" altLang="en-US"/>
              <a:t>개인 함수는 어떻게 미분을 해야되냐</a:t>
            </a:r>
            <a:endParaRPr lang="en-US" altLang="ko-KR"/>
          </a:p>
          <a:p>
            <a:r>
              <a:rPr lang="ko-KR" altLang="en-US"/>
              <a:t>이럴 경우에는 편미분이라는 걸 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편미분을 동시에 계산하고 싶으면 어떻게 해야되냐</a:t>
            </a:r>
            <a:endParaRPr lang="en-US" altLang="ko-KR"/>
          </a:p>
          <a:p>
            <a:r>
              <a:rPr lang="ko-KR" altLang="en-US"/>
              <a:t>묶어서 하나의 벡터로 정리함으로써 동시에 계산이 가능</a:t>
            </a:r>
            <a:endParaRPr lang="en-US" altLang="ko-KR"/>
          </a:p>
          <a:p>
            <a:r>
              <a:rPr lang="en-US" altLang="ko-KR"/>
              <a:t>Np.zeros_like()</a:t>
            </a:r>
            <a:r>
              <a:rPr lang="ko-KR" altLang="en-US"/>
              <a:t>함수를 </a:t>
            </a:r>
            <a:r>
              <a:rPr lang="en-US" altLang="ko-KR"/>
              <a:t>x</a:t>
            </a:r>
            <a:r>
              <a:rPr lang="ko-KR" altLang="en-US"/>
              <a:t>와 형상이 같고 원소의 값이 모두 </a:t>
            </a:r>
            <a:r>
              <a:rPr lang="en-US" altLang="ko-KR"/>
              <a:t>0</a:t>
            </a:r>
            <a:r>
              <a:rPr lang="ko-KR" altLang="en-US"/>
              <a:t>인 배열을 생성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기울기가 의미하는 것을 해당 그림을 통해서 알 수 있다</a:t>
            </a:r>
            <a:r>
              <a:rPr lang="en-US" altLang="ko-KR"/>
              <a:t>.</a:t>
            </a:r>
          </a:p>
          <a:p>
            <a:r>
              <a:rPr lang="ko-KR" altLang="en-US"/>
              <a:t>기울기의 결과에 마이너스를 붙인 벡터로 그려봤다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1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적당한 학습률을 선택해야됨 너무 클 경우 발산해버리거 너무 작을 경우 갱신이 별로 안 됨</a:t>
            </a:r>
            <a:endParaRPr lang="en-US" altLang="ko-KR"/>
          </a:p>
          <a:p>
            <a:r>
              <a:rPr lang="ko-KR" altLang="en-US"/>
              <a:t>학습률 같은 사람이 직접 설정하는 매개변수를 하이퍼파라미터라고 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8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이거를 직접 신경망에서 기울기를 계산할려면 가중치가 </a:t>
            </a:r>
            <a:r>
              <a:rPr lang="en-US" altLang="ko-KR"/>
              <a:t>W</a:t>
            </a:r>
            <a:r>
              <a:rPr lang="ko-KR" altLang="en-US"/>
              <a:t> 손실 함수를 </a:t>
            </a:r>
            <a:r>
              <a:rPr lang="en-US" altLang="ko-KR"/>
              <a:t>L</a:t>
            </a:r>
            <a:r>
              <a:rPr lang="ko-KR" altLang="en-US"/>
              <a:t>이라 할 때 수식은 다음과 같다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8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배운 것들을 기반으로 손글씨를 학습하는 알고리즘을 구현을 해봤다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numerical_gradient</a:t>
            </a:r>
            <a:r>
              <a:rPr lang="ko-KR" altLang="en-US"/>
              <a:t>메소드는 각 매개변수의 기울기를 계산한다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7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신경망의 가중치 매개변수가 서서히 데이터에 적응하고 있음을 의미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9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제대로 성능을 발휘하는 지 확인하기 위해서 시험 데이터를 평가하는 코드도 구현</a:t>
            </a:r>
            <a:endParaRPr lang="en-US" altLang="ko-KR"/>
          </a:p>
          <a:p>
            <a:br>
              <a:rPr lang="en-US" altLang="ko-KR"/>
            </a:br>
            <a:r>
              <a:rPr lang="en-US" altLang="ko-KR"/>
              <a:t>1</a:t>
            </a:r>
            <a:r>
              <a:rPr lang="ko-KR" altLang="en-US"/>
              <a:t>에폭마다 정확도를 계산하는 이유는 </a:t>
            </a:r>
            <a:r>
              <a:rPr lang="en-US" altLang="ko-KR"/>
              <a:t>for</a:t>
            </a:r>
            <a:r>
              <a:rPr lang="ko-KR" altLang="en-US"/>
              <a:t>문 안에서 매번 계산하기에는 시간이 오래 걸리고 자주 기록할 필요는 없기 때문</a:t>
            </a:r>
            <a:endParaRPr lang="en-US" altLang="ko-KR"/>
          </a:p>
          <a:p>
            <a:r>
              <a:rPr lang="ko-KR" altLang="en-US"/>
              <a:t>훈련 데이터와 시험 데이터를 평가한 정확도가 모두 좋아지고 차이가 없음을 알 수 있는데 이 것은 오버피팅이 일어나지 않음을 의미한다</a:t>
            </a:r>
            <a:r>
              <a:rPr lang="en-US" altLang="ko-KR"/>
              <a:t>.</a:t>
            </a:r>
          </a:p>
          <a:p>
            <a:r>
              <a:rPr lang="ko-KR" altLang="en-US"/>
              <a:t>만약 오버피팅이 일어났다면 시험 데이터에 대한 정확도는 많이 달라졌을 것이다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나누는 이유</a:t>
            </a:r>
            <a:r>
              <a:rPr lang="en-US" altLang="ko-KR"/>
              <a:t>: </a:t>
            </a:r>
            <a:r>
              <a:rPr lang="ko-KR" altLang="en-US"/>
              <a:t>범용적으로 사용할 거기 때문에 아직 보지 못한 데이터로도 문제를 잘 풀어야 함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훈련 데이터를 얼마나 잘 처리하지 못하냐를 나타냄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배열에서 각 원소 자리 값을을 빼고 각 원소의 값들을 제곱 후 모든 원소의 값을 합하고 절반함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4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Log</a:t>
            </a:r>
            <a:r>
              <a:rPr lang="ko-KR" altLang="en-US"/>
              <a:t>는 자연로그임</a:t>
            </a:r>
            <a:endParaRPr lang="en-US" altLang="ko-KR"/>
          </a:p>
          <a:p>
            <a:r>
              <a:rPr lang="ko-KR" altLang="en-US"/>
              <a:t>교차 엔트로피 오차는 정답일 때의 출력이 전체 값을 정함</a:t>
            </a:r>
            <a:endParaRPr lang="en-US" altLang="ko-KR"/>
          </a:p>
          <a:p>
            <a:r>
              <a:rPr lang="en-US" altLang="ko-KR"/>
              <a:t>Np.log</a:t>
            </a:r>
            <a:r>
              <a:rPr lang="ko-KR" altLang="en-US"/>
              <a:t>함수에 </a:t>
            </a:r>
            <a:r>
              <a:rPr lang="en-US" altLang="ko-KR"/>
              <a:t>0</a:t>
            </a:r>
            <a:r>
              <a:rPr lang="ko-KR" altLang="en-US"/>
              <a:t>이 들어가면 마이너스 무한대 에러가 뜨기 때문에 방지하기 위해 아주 작은 수를 더했따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이렇게 데이터 일부만 추려서 전체의 근사치로 이용 물론 완전히 정확하진 않음</a:t>
            </a:r>
            <a:endParaRPr lang="en-US" altLang="ko-KR"/>
          </a:p>
          <a:p>
            <a:r>
              <a:rPr lang="en-US" altLang="ko-KR"/>
              <a:t>Choice</a:t>
            </a:r>
            <a:r>
              <a:rPr lang="ko-KR" altLang="en-US"/>
              <a:t>함수를 이용해서 </a:t>
            </a:r>
            <a:r>
              <a:rPr lang="en-US" altLang="ko-KR"/>
              <a:t>60000</a:t>
            </a:r>
            <a:r>
              <a:rPr lang="ko-KR" altLang="en-US"/>
              <a:t>만 미만의 수 중 </a:t>
            </a:r>
            <a:r>
              <a:rPr lang="en-US" altLang="ko-KR"/>
              <a:t>10</a:t>
            </a:r>
            <a:r>
              <a:rPr lang="ko-KR" altLang="en-US"/>
              <a:t>개를 선택하여 미니배치 훈련 데이터를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1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딥러닝의 궁극적인 목적은 정확도를 올리는 매개변수를 찾는 건데 정확도라는 지표를 냅두고 손실 함수의 값이라는 지표를 사용하는 이유</a:t>
            </a:r>
            <a:endParaRPr lang="en-US" altLang="ko-KR"/>
          </a:p>
          <a:p>
            <a:r>
              <a:rPr lang="ko-KR" altLang="en-US"/>
              <a:t>학습을 하는데 미분이 사용되기 때문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정확도는 미분 시 </a:t>
            </a:r>
            <a:r>
              <a:rPr lang="en-US" altLang="ko-KR"/>
              <a:t>0</a:t>
            </a:r>
            <a:r>
              <a:rPr lang="ko-KR" altLang="en-US"/>
              <a:t>이 되는 이유</a:t>
            </a:r>
            <a:endParaRPr lang="en-US" altLang="ko-KR"/>
          </a:p>
          <a:p>
            <a:r>
              <a:rPr lang="ko-KR" altLang="en-US"/>
              <a:t>정확도는 계단함수처럼 값이 불연속적이다</a:t>
            </a:r>
            <a:r>
              <a:rPr lang="en-US" altLang="ko-KR"/>
              <a:t>. </a:t>
            </a:r>
            <a:r>
              <a:rPr lang="ko-KR" altLang="en-US"/>
              <a:t>시그모이드 함수는 값이 연속적으로 변화한다</a:t>
            </a:r>
            <a:r>
              <a:rPr lang="en-US" altLang="ko-KR"/>
              <a:t>. </a:t>
            </a:r>
            <a:r>
              <a:rPr lang="ko-KR" altLang="en-US"/>
              <a:t>정확도는 매개변수에 미소한 변화에는 거의 반응을 보이지 않고 불연속적으로 변화함</a:t>
            </a:r>
            <a:endParaRPr lang="en-US" altLang="ko-KR"/>
          </a:p>
          <a:p>
            <a:r>
              <a:rPr lang="ko-KR" altLang="en-US"/>
              <a:t>이는 계단 함수를 활성화 함수로 사용하지 않는 이유와도 들어맞음</a:t>
            </a:r>
            <a:endParaRPr lang="en-US" altLang="ko-KR"/>
          </a:p>
          <a:p>
            <a:r>
              <a:rPr lang="ko-KR" altLang="en-US"/>
              <a:t>계단 함수는 한순간만 변화를 일으키고 대부분의 장소에서 미분값이 </a:t>
            </a:r>
            <a:r>
              <a:rPr lang="en-US" altLang="ko-KR"/>
              <a:t>0</a:t>
            </a:r>
            <a:r>
              <a:rPr lang="ko-KR" altLang="en-US"/>
              <a:t>이지만 시그모이드 함수는 출력도 연속적이고 미분값도 연속적이다</a:t>
            </a:r>
            <a:r>
              <a:rPr lang="en-US" altLang="ko-KR"/>
              <a:t>.</a:t>
            </a:r>
          </a:p>
          <a:p>
            <a:r>
              <a:rPr lang="ko-KR" altLang="en-US"/>
              <a:t>이는 신경막 학습에서 중요한 성질이고 기울기가 </a:t>
            </a:r>
            <a:r>
              <a:rPr lang="en-US" altLang="ko-KR"/>
              <a:t>0</a:t>
            </a:r>
            <a:r>
              <a:rPr lang="ko-KR" altLang="en-US"/>
              <a:t>이 되지 않는 덕분에 올바르게 학습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1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경사법에서는 기울기는 기준으로 매개변수 값을 갱신함</a:t>
            </a:r>
            <a:endParaRPr lang="en-US" altLang="ko-KR"/>
          </a:p>
          <a:p>
            <a:r>
              <a:rPr lang="ko-KR" altLang="en-US"/>
              <a:t>기울기에 대해서 알기 위해 미분에 대해서 알아보겠음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미분은 평균에서 일정 시간이라는 걸 가능한 한 줄여서 구하는 거임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그런데 이 함수에는 문제가 있음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밑에 그림처럼 진정한 미분은 </a:t>
            </a:r>
            <a:r>
              <a:rPr lang="en-US" altLang="ko-KR"/>
              <a:t>x</a:t>
            </a:r>
            <a:r>
              <a:rPr lang="ko-KR" altLang="en-US"/>
              <a:t>위치에서의 접선의 기울기이지만 구현한 함수는 </a:t>
            </a:r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x+h</a:t>
            </a:r>
            <a:r>
              <a:rPr lang="ko-KR" altLang="en-US"/>
              <a:t>사이의 기울기에 해당</a:t>
            </a:r>
            <a:endParaRPr lang="en-US" altLang="ko-KR"/>
          </a:p>
          <a:p>
            <a:r>
              <a:rPr lang="ko-KR" altLang="en-US"/>
              <a:t>그래서 구현한 함수를 엄밀히 일치하지는 않음 </a:t>
            </a:r>
            <a:r>
              <a:rPr lang="en-US" altLang="ko-KR"/>
              <a:t>h</a:t>
            </a:r>
            <a:r>
              <a:rPr lang="ko-KR" altLang="en-US"/>
              <a:t>를 무한히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좁히는 것이 불가능해서 생기는 한계</a:t>
            </a:r>
            <a:endParaRPr lang="en-US" altLang="ko-KR"/>
          </a:p>
          <a:p>
            <a:r>
              <a:rPr lang="ko-KR" altLang="en-US"/>
              <a:t>이러한 오차를 줄이기 위해 중앙 차분 방식을 사용</a:t>
            </a:r>
            <a:endParaRPr lang="en-US" altLang="ko-KR"/>
          </a:p>
          <a:p>
            <a:r>
              <a:rPr lang="ko-KR" altLang="en-US"/>
              <a:t>이것 처럼 진정한 미분이 아니라 아주 작은 값으로 미분하는 것을 수치 미분이라 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CHAP 4. </a:t>
            </a:r>
            <a:r>
              <a:rPr lang="ko-KR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신경망 학습</a:t>
            </a: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20223114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서예은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수치 미분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5EC86-F7E7-42FB-5A93-11101E2D3375}"/>
              </a:ext>
            </a:extLst>
          </p:cNvPr>
          <p:cNvSpPr/>
          <p:nvPr/>
        </p:nvSpPr>
        <p:spPr>
          <a:xfrm>
            <a:off x="629918" y="1084235"/>
            <a:ext cx="10342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시간 동안의 변화량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한 순간의 변화량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반올림 오차 문제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작은 값들이 생략되어 계산 결과에 오차가 발생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669F17-0981-86A5-CE65-4EFAA2DE9803}"/>
              </a:ext>
            </a:extLst>
          </p:cNvPr>
          <p:cNvGrpSpPr/>
          <p:nvPr/>
        </p:nvGrpSpPr>
        <p:grpSpPr>
          <a:xfrm>
            <a:off x="1027124" y="4375500"/>
            <a:ext cx="4920591" cy="1398265"/>
            <a:chOff x="1095663" y="4099865"/>
            <a:chExt cx="4920591" cy="1398265"/>
          </a:xfrm>
        </p:grpSpPr>
        <p:pic>
          <p:nvPicPr>
            <p:cNvPr id="7" name="그림 6" descr="폰트, 라인, 텍스트, 화이트이(가) 표시된 사진&#10;&#10;자동 생성된 설명">
              <a:extLst>
                <a:ext uri="{FF2B5EF4-FFF2-40B4-BE49-F238E27FC236}">
                  <a16:creationId xmlns:a16="http://schemas.microsoft.com/office/drawing/2014/main" id="{914093B4-B1E5-E112-DB0E-DAEDE428F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663" y="4099865"/>
              <a:ext cx="4920591" cy="115204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0D92CA-FDE2-B0EE-BD20-CF20AAD461E8}"/>
                </a:ext>
              </a:extLst>
            </p:cNvPr>
            <p:cNvSpPr/>
            <p:nvPr/>
          </p:nvSpPr>
          <p:spPr>
            <a:xfrm>
              <a:off x="1432850" y="5251909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미분 수식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811D12-7E64-EF24-23B2-57F8CEED15E4}"/>
              </a:ext>
            </a:extLst>
          </p:cNvPr>
          <p:cNvGrpSpPr/>
          <p:nvPr/>
        </p:nvGrpSpPr>
        <p:grpSpPr>
          <a:xfrm>
            <a:off x="5801358" y="2955407"/>
            <a:ext cx="5988502" cy="3453765"/>
            <a:chOff x="6096000" y="3300740"/>
            <a:chExt cx="5988502" cy="345376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19DBE73-6415-8B24-D9CD-465DA29E3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00740"/>
              <a:ext cx="5988502" cy="345376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1D81DA-150B-FD47-ADAA-1CFFD8712E08}"/>
                </a:ext>
              </a:extLst>
            </p:cNvPr>
            <p:cNvSpPr/>
            <p:nvPr/>
          </p:nvSpPr>
          <p:spPr>
            <a:xfrm>
              <a:off x="7035681" y="5928864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미분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87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수치 미분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9E3DE26-1F29-794D-41D7-43E6356BD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4" y="3208220"/>
            <a:ext cx="3537895" cy="294273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89F-78C4-995B-D936-78E02604D3CD}"/>
              </a:ext>
            </a:extLst>
          </p:cNvPr>
          <p:cNvGrpSpPr/>
          <p:nvPr/>
        </p:nvGrpSpPr>
        <p:grpSpPr>
          <a:xfrm>
            <a:off x="5864589" y="3429000"/>
            <a:ext cx="5886753" cy="3300740"/>
            <a:chOff x="5446727" y="3332720"/>
            <a:chExt cx="5886753" cy="33007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A63D19-26CC-7EF7-07C8-069E2A2DE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6727" y="3332720"/>
              <a:ext cx="5886753" cy="330074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B5861F-F093-AADB-5653-3AE0BC297C2A}"/>
                </a:ext>
              </a:extLst>
            </p:cNvPr>
            <p:cNvSpPr/>
            <p:nvPr/>
          </p:nvSpPr>
          <p:spPr>
            <a:xfrm>
              <a:off x="6335533" y="5904734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중앙 차분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차분 문제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오차를 줄이기 위해 중앙 차분 방식 사용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아주 작은 값으로 나눔으로써 미분하는 것을 수치 미분이라 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수치 미분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7354A4-C1E0-F1BB-FC8E-19FE15D9636B}"/>
                  </a:ext>
                </a:extLst>
              </p:cNvPr>
              <p:cNvSpPr/>
              <p:nvPr/>
            </p:nvSpPr>
            <p:spPr>
              <a:xfrm>
                <a:off x="629918" y="1084235"/>
                <a:ext cx="10469342" cy="1364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변수가 여러 개인 함수는 편미분을 통해서 미분 가능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변수를 결정하여 해당 변수에 대한 미분을 수행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x0 = 3, x1 = 4</a:t>
                </a: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 때의 편미분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7354A4-C1E0-F1BB-FC8E-19FE15D96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8" y="1084235"/>
                <a:ext cx="10469342" cy="1364925"/>
              </a:xfrm>
              <a:prstGeom prst="rect">
                <a:avLst/>
              </a:prstGeom>
              <a:blipFill>
                <a:blip r:embed="rId3"/>
                <a:stretch>
                  <a:fillRect l="-582" t="-4464" b="-7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E03843-7D6D-1BB7-EF36-2A5F4E77C940}"/>
              </a:ext>
            </a:extLst>
          </p:cNvPr>
          <p:cNvGrpSpPr/>
          <p:nvPr/>
        </p:nvGrpSpPr>
        <p:grpSpPr>
          <a:xfrm>
            <a:off x="1668348" y="4432920"/>
            <a:ext cx="4109139" cy="994829"/>
            <a:chOff x="3487420" y="3747120"/>
            <a:chExt cx="4109139" cy="994829"/>
          </a:xfrm>
        </p:grpSpPr>
        <p:pic>
          <p:nvPicPr>
            <p:cNvPr id="6" name="그림 5" descr="친필, 폰트, 라인, 서예이(가) 표시된 사진&#10;&#10;자동 생성된 설명">
              <a:extLst>
                <a:ext uri="{FF2B5EF4-FFF2-40B4-BE49-F238E27FC236}">
                  <a16:creationId xmlns:a16="http://schemas.microsoft.com/office/drawing/2014/main" id="{37B32663-C220-4C33-4EBF-57A3C9C5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518" y="3747120"/>
              <a:ext cx="3900944" cy="87171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D7AE6A-6E22-1FE5-51D0-F3A59704D31D}"/>
                </a:ext>
              </a:extLst>
            </p:cNvPr>
            <p:cNvSpPr/>
            <p:nvPr/>
          </p:nvSpPr>
          <p:spPr>
            <a:xfrm>
              <a:off x="3487420" y="4495728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변수가 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개인 함수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FFB00-2C4A-ED73-9C2C-02D6BB361BA0}"/>
              </a:ext>
            </a:extLst>
          </p:cNvPr>
          <p:cNvGrpSpPr/>
          <p:nvPr/>
        </p:nvGrpSpPr>
        <p:grpSpPr>
          <a:xfrm>
            <a:off x="6755150" y="56455"/>
            <a:ext cx="5260840" cy="2896878"/>
            <a:chOff x="6164297" y="3237400"/>
            <a:chExt cx="5260840" cy="28968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F458B2-84C1-C4BB-B0AE-CF7DA012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4297" y="3237400"/>
              <a:ext cx="5260840" cy="289687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73A3A4-C94E-204F-2FF1-6CFD2F2D2312}"/>
                </a:ext>
              </a:extLst>
            </p:cNvPr>
            <p:cNvSpPr/>
            <p:nvPr/>
          </p:nvSpPr>
          <p:spPr>
            <a:xfrm>
              <a:off x="6740147" y="5363111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변수가 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개인 함수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6515574-12E6-8D9E-6E2C-62B00FA3A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770" y="2143842"/>
            <a:ext cx="5260840" cy="409042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8EF97-3E8A-44AA-33AE-5CD597ED6F3E}"/>
              </a:ext>
            </a:extLst>
          </p:cNvPr>
          <p:cNvSpPr/>
          <p:nvPr/>
        </p:nvSpPr>
        <p:spPr>
          <a:xfrm>
            <a:off x="7450620" y="5564148"/>
            <a:ext cx="4109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편미분 구현</a:t>
            </a:r>
            <a:r>
              <a:rPr lang="en-US" altLang="ko-KR" sz="1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8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기울기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7354A4-C1E0-F1BB-FC8E-19FE15D9636B}"/>
                  </a:ext>
                </a:extLst>
              </p:cNvPr>
              <p:cNvSpPr/>
              <p:nvPr/>
            </p:nvSpPr>
            <p:spPr>
              <a:xfrm>
                <a:off x="629918" y="1084235"/>
                <a:ext cx="10469342" cy="10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처럼 모든 변수에 대한 편미분을 하나의 벡터로 정리한 것을 기울기라 함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동작 방식은 변수가 하나일 때의 미분과 거의 같음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원소에 대한 수치 미분 계산</a:t>
                </a:r>
                <a:endParaRPr lang="en-US" altLang="ko-KR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7354A4-C1E0-F1BB-FC8E-19FE15D96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8" y="1084235"/>
                <a:ext cx="10469342" cy="1087927"/>
              </a:xfrm>
              <a:prstGeom prst="rect">
                <a:avLst/>
              </a:prstGeom>
              <a:blipFill>
                <a:blip r:embed="rId3"/>
                <a:stretch>
                  <a:fillRect l="-582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FBDE85-2E78-8F6A-D173-E924989AF14E}"/>
              </a:ext>
            </a:extLst>
          </p:cNvPr>
          <p:cNvGrpSpPr/>
          <p:nvPr/>
        </p:nvGrpSpPr>
        <p:grpSpPr>
          <a:xfrm>
            <a:off x="3723797" y="1809345"/>
            <a:ext cx="4744405" cy="5048655"/>
            <a:chOff x="3723797" y="1809345"/>
            <a:chExt cx="4744405" cy="50486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8A3D7A-AC24-2289-C2B6-B557AB4F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797" y="1809345"/>
              <a:ext cx="4744405" cy="50486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C269F0-F751-2C6D-B73D-572DE5035A35}"/>
                </a:ext>
              </a:extLst>
            </p:cNvPr>
            <p:cNvSpPr/>
            <p:nvPr/>
          </p:nvSpPr>
          <p:spPr>
            <a:xfrm>
              <a:off x="4041429" y="6327769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기울기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0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기울기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기울기가 가리키는 쪽은 각 장소에서 함수의 출력 값을 가장 크게 줄이는 방향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D84B75-2695-92AC-6AC3-9DC9378AAF98}"/>
              </a:ext>
            </a:extLst>
          </p:cNvPr>
          <p:cNvGrpSpPr/>
          <p:nvPr/>
        </p:nvGrpSpPr>
        <p:grpSpPr>
          <a:xfrm>
            <a:off x="1059215" y="2769354"/>
            <a:ext cx="4188106" cy="3531183"/>
            <a:chOff x="1093262" y="2718881"/>
            <a:chExt cx="4188106" cy="3531183"/>
          </a:xfrm>
        </p:grpSpPr>
        <p:pic>
          <p:nvPicPr>
            <p:cNvPr id="6" name="그림 5" descr="스케치, 디자인이(가) 표시된 사진&#10;&#10;자동 생성된 설명">
              <a:extLst>
                <a:ext uri="{FF2B5EF4-FFF2-40B4-BE49-F238E27FC236}">
                  <a16:creationId xmlns:a16="http://schemas.microsoft.com/office/drawing/2014/main" id="{90ED5EAA-B5D5-6B7E-CAC6-C9815824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62" y="2718881"/>
              <a:ext cx="4188106" cy="328496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D1BC24-0370-9DE3-8B3B-0C0D5E2D3CED}"/>
                </a:ext>
              </a:extLst>
            </p:cNvPr>
            <p:cNvSpPr/>
            <p:nvPr/>
          </p:nvSpPr>
          <p:spPr>
            <a:xfrm>
              <a:off x="1132745" y="6003843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 X0^2 + x1^2 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함수 그래프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017CAA-C469-D6D3-CF1C-6D301C71FF8A}"/>
              </a:ext>
            </a:extLst>
          </p:cNvPr>
          <p:cNvGrpSpPr/>
          <p:nvPr/>
        </p:nvGrpSpPr>
        <p:grpSpPr>
          <a:xfrm>
            <a:off x="6650291" y="2769354"/>
            <a:ext cx="4170109" cy="3422176"/>
            <a:chOff x="5783313" y="476655"/>
            <a:chExt cx="4170109" cy="3422176"/>
          </a:xfrm>
        </p:grpSpPr>
        <p:pic>
          <p:nvPicPr>
            <p:cNvPr id="8" name="그림 7" descr="라인, 텍스트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966F1913-4E33-FD7F-E0E5-623A233A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13" y="476655"/>
              <a:ext cx="4170109" cy="316987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A4E5DA-7BC9-8F48-80E0-2718219502BD}"/>
                </a:ext>
              </a:extLst>
            </p:cNvPr>
            <p:cNvSpPr/>
            <p:nvPr/>
          </p:nvSpPr>
          <p:spPr>
            <a:xfrm>
              <a:off x="5813797" y="3652610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 x0^2 + x1^2 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함수 그래프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8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기울기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기울기를 이용하여 함수의 최솟값을 찾는 것이 경사법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위치에서 기울기를 계산하고 매개변수 갱신을 반복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극솟값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안장점 또한 기울기가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이라서 문제 발생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l-GR" altLang="ko-KR" sz="1800" i="0">
                <a:effectLst/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η</a:t>
            </a:r>
            <a:r>
              <a:rPr lang="en-US" altLang="ko-KR" sz="1800" i="0">
                <a:effectLst/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i="0">
                <a:effectLst/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에타</a:t>
            </a:r>
            <a:r>
              <a:rPr lang="en-US" altLang="ko-KR" sz="1800" i="0">
                <a:effectLst/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>
                <a:highlight>
                  <a:srgbClr val="FFFFFF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얼마나 갱신할 지는 나타내며 학습률이라고 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4620AD-CDFF-965E-3002-35CB70A3755A}"/>
              </a:ext>
            </a:extLst>
          </p:cNvPr>
          <p:cNvGrpSpPr/>
          <p:nvPr/>
        </p:nvGrpSpPr>
        <p:grpSpPr>
          <a:xfrm>
            <a:off x="1675557" y="3772732"/>
            <a:ext cx="4109139" cy="2181896"/>
            <a:chOff x="1301042" y="3967285"/>
            <a:chExt cx="4109139" cy="2181896"/>
          </a:xfrm>
        </p:grpSpPr>
        <p:pic>
          <p:nvPicPr>
            <p:cNvPr id="7" name="그림 6" descr="폰트, 친필, 텍스트, 화이트이(가) 표시된 사진&#10;&#10;자동 생성된 설명">
              <a:extLst>
                <a:ext uri="{FF2B5EF4-FFF2-40B4-BE49-F238E27FC236}">
                  <a16:creationId xmlns:a16="http://schemas.microsoft.com/office/drawing/2014/main" id="{7190A3C7-037E-B56F-7739-17E857372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890" y="3967285"/>
              <a:ext cx="2531268" cy="19356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47ABC9-ED41-A35C-0BA6-573139C21B22}"/>
                </a:ext>
              </a:extLst>
            </p:cNvPr>
            <p:cNvSpPr/>
            <p:nvPr/>
          </p:nvSpPr>
          <p:spPr>
            <a:xfrm>
              <a:off x="1301042" y="5902960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 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경사법 수식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41BEDC-4D51-E402-4F7D-3B2D150F0D3F}"/>
              </a:ext>
            </a:extLst>
          </p:cNvPr>
          <p:cNvGrpSpPr/>
          <p:nvPr/>
        </p:nvGrpSpPr>
        <p:grpSpPr>
          <a:xfrm>
            <a:off x="6096000" y="3275300"/>
            <a:ext cx="5466569" cy="3174137"/>
            <a:chOff x="5632691" y="3285028"/>
            <a:chExt cx="5466569" cy="31741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78354F6-B29E-FA77-2389-EF3DE187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2691" y="3285028"/>
              <a:ext cx="5466569" cy="317413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A0CB40-5A95-454C-ADB5-967BCEE13E4B}"/>
                </a:ext>
              </a:extLst>
            </p:cNvPr>
            <p:cNvSpPr/>
            <p:nvPr/>
          </p:nvSpPr>
          <p:spPr>
            <a:xfrm>
              <a:off x="6311405" y="5958083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 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경사법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57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기울기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기울기의 형상이 가중치와 같음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기울기를 구한 다음 경사법을 통해 매개변수를 갱신하기만 하면 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AE7F5F-2348-721A-9168-0A85A34DA8B8}"/>
              </a:ext>
            </a:extLst>
          </p:cNvPr>
          <p:cNvGrpSpPr/>
          <p:nvPr/>
        </p:nvGrpSpPr>
        <p:grpSpPr>
          <a:xfrm>
            <a:off x="3891800" y="2847666"/>
            <a:ext cx="4408399" cy="3055294"/>
            <a:chOff x="4054709" y="2565459"/>
            <a:chExt cx="4408399" cy="3055294"/>
          </a:xfrm>
        </p:grpSpPr>
        <p:pic>
          <p:nvPicPr>
            <p:cNvPr id="6" name="그림 5" descr="텍스트, 폰트, 친필, 도표이(가) 표시된 사진&#10;&#10;자동 생성된 설명">
              <a:extLst>
                <a:ext uri="{FF2B5EF4-FFF2-40B4-BE49-F238E27FC236}">
                  <a16:creationId xmlns:a16="http://schemas.microsoft.com/office/drawing/2014/main" id="{527480B8-E020-EB49-95BC-336F7D954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09" y="2565459"/>
              <a:ext cx="4408399" cy="280907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9DA934-1E21-2421-E3BE-AAC1B9594CFB}"/>
                </a:ext>
              </a:extLst>
            </p:cNvPr>
            <p:cNvSpPr/>
            <p:nvPr/>
          </p:nvSpPr>
          <p:spPr>
            <a:xfrm>
              <a:off x="4204338" y="5374532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 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경사법 수식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3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학습 알고리즘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신경망 클래스 구현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18A5DB-018E-AE91-7470-B2DB4CF6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" y="2378905"/>
            <a:ext cx="5780652" cy="3642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B14CE9-7A8C-6202-3DB7-113859869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45" y="2378905"/>
            <a:ext cx="4872874" cy="36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9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학습 알고리즘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미니배치 학습 구현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 학습을 수행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ED205-CAE5-DC73-B2D1-86E50B7D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8" y="2036782"/>
            <a:ext cx="5875919" cy="4631528"/>
          </a:xfrm>
          <a:prstGeom prst="rect">
            <a:avLst/>
          </a:prstGeom>
        </p:spPr>
      </p:pic>
      <p:pic>
        <p:nvPicPr>
          <p:cNvPr id="8" name="그림 7" descr="직사각형, 라인, 도표이(가) 표시된 사진&#10;&#10;자동 생성된 설명">
            <a:extLst>
              <a:ext uri="{FF2B5EF4-FFF2-40B4-BE49-F238E27FC236}">
                <a16:creationId xmlns:a16="http://schemas.microsoft.com/office/drawing/2014/main" id="{D6D6C8B1-D526-5CF8-14BA-5FC185309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7" y="3429000"/>
            <a:ext cx="5682933" cy="2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학습 알고리즘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데이터 평가 구현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에폭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(epoch) : 1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에폭은 훈련 데이터를 모두 소진했을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때의 횟수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44C876-EC24-E07C-CF5E-503246DF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47" y="-72958"/>
            <a:ext cx="6223653" cy="6858000"/>
          </a:xfrm>
          <a:prstGeom prst="rect">
            <a:avLst/>
          </a:prstGeom>
        </p:spPr>
      </p:pic>
      <p:pic>
        <p:nvPicPr>
          <p:cNvPr id="13" name="그림 12" descr="텍스트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32696342-99F4-1FCA-B4C6-D81CCEB52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3" y="2860656"/>
            <a:ext cx="4637770" cy="36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수치 미분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알고리즘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9905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813220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3632131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8F3E-9769-A066-EB9C-B9F91F03F784}"/>
              </a:ext>
            </a:extLst>
          </p:cNvPr>
          <p:cNvSpPr/>
          <p:nvPr/>
        </p:nvSpPr>
        <p:spPr>
          <a:xfrm>
            <a:off x="629920" y="445483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7C671-5587-F680-2960-DF97B43B1804}"/>
              </a:ext>
            </a:extLst>
          </p:cNvPr>
          <p:cNvSpPr/>
          <p:nvPr/>
        </p:nvSpPr>
        <p:spPr>
          <a:xfrm>
            <a:off x="639061" y="529469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7" y="1084235"/>
            <a:ext cx="10848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기계학습에서 사용하는 데이터셋은 훈련 데이터와 시험 데이터로 나눠 사용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데이터로 학습한 모델의 범용 능력을 시험 데이터로 평가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학습은 손실 함수를 지표로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 함수의 값이 작아지는 방향으로 가중치 매개변수를 갱신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매개변수를 갱신할 때는 가중치 매개변수의 기울기를 이용하고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기울어진 방향으로 가중치의 값을 갱신하는 작업을 반복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아주 작은 값을 주었을 때의 차분으로 미분하는 것을 수치 미분이라 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수치 미분을 이용해 가중치 매개변수의 기울기를 구할 수 있음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36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데이터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9" y="1084235"/>
            <a:ext cx="8916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신경망은 데이터를 통해서 학습 가능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통해서 매개변수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자동으로 결정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특징을 추출하여 특징의 패턴을 학습하는 방법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규칙을 찾아내는 역할을 기계가 담당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특징을 사람이 결정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특징을 잘 설계하고 결정해야 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사람이 개입하지 않고 특징까지도 기계가 스스로 학습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BAC2FB-9B06-2B42-AB9D-7166D4DB285E}"/>
              </a:ext>
            </a:extLst>
          </p:cNvPr>
          <p:cNvGrpSpPr/>
          <p:nvPr/>
        </p:nvGrpSpPr>
        <p:grpSpPr>
          <a:xfrm>
            <a:off x="3522151" y="3569691"/>
            <a:ext cx="5147698" cy="2810831"/>
            <a:chOff x="3302230" y="3078078"/>
            <a:chExt cx="5147698" cy="2810831"/>
          </a:xfrm>
        </p:grpSpPr>
        <p:pic>
          <p:nvPicPr>
            <p:cNvPr id="7" name="그림 6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E175BFA3-EFC8-C58B-6C2E-F0A08B05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30" y="3078078"/>
              <a:ext cx="5147698" cy="256488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E20D-3288-A649-27B0-7023A748E682}"/>
                </a:ext>
              </a:extLst>
            </p:cNvPr>
            <p:cNvSpPr/>
            <p:nvPr/>
          </p:nvSpPr>
          <p:spPr>
            <a:xfrm>
              <a:off x="4903759" y="5642959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알고리즘 종류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데이터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9" y="1084235"/>
            <a:ext cx="8916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데이터와 시험 데이터로 나눠 학습과 실험을 수행 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데이터만 학습하면서 최적의 매개변수를 탐색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데이터를 사용하여 훈련한 모델의 실력을 평가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데이터셋에만 지나치게 최적화된 상태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손실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9" y="1084235"/>
            <a:ext cx="8916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신경망에서 최적의 매개변수 값을 탐색하는 하나의 지표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성능의 나쁨을 나타내는 지표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제곱 오차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교차 엔트로피 오차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손실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9" y="1084235"/>
            <a:ext cx="8916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제곱 오차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 레이블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핫 인코딩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차원 수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3DCEF-7086-FC62-90A6-EE256A4967A7}"/>
              </a:ext>
            </a:extLst>
          </p:cNvPr>
          <p:cNvGrpSpPr/>
          <p:nvPr/>
        </p:nvGrpSpPr>
        <p:grpSpPr>
          <a:xfrm>
            <a:off x="629919" y="3124957"/>
            <a:ext cx="4696517" cy="1944715"/>
            <a:chOff x="7226186" y="4113798"/>
            <a:chExt cx="2222614" cy="982588"/>
          </a:xfrm>
        </p:grpSpPr>
        <p:pic>
          <p:nvPicPr>
            <p:cNvPr id="7" name="그림 6" descr="폰트, 화이트, 상징, 텍스트이(가) 표시된 사진&#10;&#10;자동 생성된 설명">
              <a:extLst>
                <a:ext uri="{FF2B5EF4-FFF2-40B4-BE49-F238E27FC236}">
                  <a16:creationId xmlns:a16="http://schemas.microsoft.com/office/drawing/2014/main" id="{547350A2-69C1-042D-C506-651CA50D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186" y="4113798"/>
              <a:ext cx="2222614" cy="73663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E3C39D-0604-6A08-06A9-B1F10E2C7725}"/>
                </a:ext>
              </a:extLst>
            </p:cNvPr>
            <p:cNvSpPr/>
            <p:nvPr/>
          </p:nvSpPr>
          <p:spPr>
            <a:xfrm>
              <a:off x="7365173" y="485043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평균 제곱 오차 수식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ED5B65-2D0E-62D0-2ED3-AC1C576F7367}"/>
              </a:ext>
            </a:extLst>
          </p:cNvPr>
          <p:cNvGrpSpPr/>
          <p:nvPr/>
        </p:nvGrpSpPr>
        <p:grpSpPr>
          <a:xfrm>
            <a:off x="4363396" y="1562804"/>
            <a:ext cx="8191500" cy="4038600"/>
            <a:chOff x="4847590" y="2368040"/>
            <a:chExt cx="8191500" cy="40386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20B4D5-F0AB-555B-92E7-8FE2DF3F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7590" y="2368040"/>
              <a:ext cx="8191500" cy="40386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E0468E0-40DF-D56D-69F0-E8E43C69A41C}"/>
                </a:ext>
              </a:extLst>
            </p:cNvPr>
            <p:cNvSpPr/>
            <p:nvPr/>
          </p:nvSpPr>
          <p:spPr>
            <a:xfrm>
              <a:off x="6888770" y="5377180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평균 제곱 오차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2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손실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8" y="1084235"/>
            <a:ext cx="10342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교차 엔트로피 오차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 레이블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핫 인코딩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차원 수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정답에 해당하는 원소만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이기 때문에 다른 원소들은 결과에 영향을 주지 않음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 함수에 따라 출력이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가까울 수록 오차는 줄어들고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가까울 수록 오차는 무한정 커짐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731D0F-AE99-3B7E-7F64-94501067860A}"/>
              </a:ext>
            </a:extLst>
          </p:cNvPr>
          <p:cNvGrpSpPr/>
          <p:nvPr/>
        </p:nvGrpSpPr>
        <p:grpSpPr>
          <a:xfrm>
            <a:off x="172853" y="3717556"/>
            <a:ext cx="5292457" cy="1905987"/>
            <a:chOff x="406888" y="3068142"/>
            <a:chExt cx="5292457" cy="1905987"/>
          </a:xfrm>
        </p:grpSpPr>
        <p:pic>
          <p:nvPicPr>
            <p:cNvPr id="10" name="그림 9" descr="폰트, 화이트, 텍스트, 그래픽이(가) 표시된 사진&#10;&#10;자동 생성된 설명">
              <a:extLst>
                <a:ext uri="{FF2B5EF4-FFF2-40B4-BE49-F238E27FC236}">
                  <a16:creationId xmlns:a16="http://schemas.microsoft.com/office/drawing/2014/main" id="{46FD9A49-67E4-4731-7678-13EDD2BE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88" y="3068142"/>
              <a:ext cx="5292457" cy="165976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A67F74-5F19-BC66-5CD4-3B195B75E47B}"/>
                </a:ext>
              </a:extLst>
            </p:cNvPr>
            <p:cNvSpPr/>
            <p:nvPr/>
          </p:nvSpPr>
          <p:spPr>
            <a:xfrm>
              <a:off x="998546" y="4727908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교차 엔트로피 오차 수식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5B8AFD-44F9-47E3-61DB-516860DE6F06}"/>
              </a:ext>
            </a:extLst>
          </p:cNvPr>
          <p:cNvGrpSpPr/>
          <p:nvPr/>
        </p:nvGrpSpPr>
        <p:grpSpPr>
          <a:xfrm>
            <a:off x="5275755" y="2519610"/>
            <a:ext cx="6970395" cy="3696201"/>
            <a:chOff x="5008245" y="2529338"/>
            <a:chExt cx="6970395" cy="36962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4909BD-A81C-4458-D614-21643F0B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245" y="2529338"/>
              <a:ext cx="6970395" cy="369620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488C3B-AEBD-F831-1B74-E9F544E6F5F7}"/>
                </a:ext>
              </a:extLst>
            </p:cNvPr>
            <p:cNvSpPr/>
            <p:nvPr/>
          </p:nvSpPr>
          <p:spPr>
            <a:xfrm>
              <a:off x="6438872" y="5424046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교차 엔트로피 오차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63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손실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0099AB-DA7C-3FBC-4434-85643EB004AF}"/>
              </a:ext>
            </a:extLst>
          </p:cNvPr>
          <p:cNvSpPr/>
          <p:nvPr/>
        </p:nvSpPr>
        <p:spPr>
          <a:xfrm>
            <a:off x="629918" y="1084235"/>
            <a:ext cx="9554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데이터에 대한 손실 함수 계산 후 그 값을 최대한 줄여주는 매개변수를 탐색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훈련 데이터에 대한 손실 함수 값을 구해야 함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데이터가 너무 클 경우 부담이 큼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미니배치 학습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 중 램덤으로 일부만 골라 학습을 수행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548478-C100-366C-F91C-D9B1706FFE6F}"/>
              </a:ext>
            </a:extLst>
          </p:cNvPr>
          <p:cNvGrpSpPr/>
          <p:nvPr/>
        </p:nvGrpSpPr>
        <p:grpSpPr>
          <a:xfrm>
            <a:off x="850188" y="1539815"/>
            <a:ext cx="10491615" cy="4815627"/>
            <a:chOff x="850188" y="1539815"/>
            <a:chExt cx="10491615" cy="481562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76DE36-C1DD-F0C7-0E41-7EE05ED3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188" y="1539815"/>
              <a:ext cx="10491615" cy="481562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5F5B93-C9AE-C700-97A6-7827EECC9D22}"/>
                </a:ext>
              </a:extLst>
            </p:cNvPr>
            <p:cNvSpPr/>
            <p:nvPr/>
          </p:nvSpPr>
          <p:spPr>
            <a:xfrm>
              <a:off x="4041425" y="5699411"/>
              <a:ext cx="41091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미니배치 구현</a:t>
              </a:r>
              <a:r>
                <a: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  <a:endPara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72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손실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5EC86-F7E7-42FB-5A93-11101E2D3375}"/>
              </a:ext>
            </a:extLst>
          </p:cNvPr>
          <p:cNvSpPr/>
          <p:nvPr/>
        </p:nvSpPr>
        <p:spPr>
          <a:xfrm>
            <a:off x="629918" y="1084235"/>
            <a:ext cx="103428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학습에서는 최적의 매개변수를 찾을 때 매개변수의 미분을 계산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 값을 통해서 매개변수의 값을 갱신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매개변수에 대한 손실 함수의 미분 값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x</a:t>
            </a: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&lt; 0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 함수가 감소하는 구간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매개변수를 증가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&gt; 0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 함수가 증가하는 구간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매개변수를 감소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: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 함수의 극대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극소점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갱신 멈춤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정확도는 미분 시 대부분의 장소에서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되어 매개변수 갱신 불가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정확도는 매개변수에 작은 변화에는 거의 반응을 보이지 않고 불연속적으로 변화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기울기가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되지 않는 것은 학습에서 중요한 성질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CC99C428-50AA-6DE8-429A-C2CE39D4C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3798753"/>
            <a:ext cx="7711440" cy="29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1272</Words>
  <Application>Microsoft Office PowerPoint</Application>
  <PresentationFormat>와이드스크린</PresentationFormat>
  <Paragraphs>214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함초롬돋움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재영 김</cp:lastModifiedBy>
  <cp:revision>31</cp:revision>
  <dcterms:created xsi:type="dcterms:W3CDTF">2021-11-21T13:33:14Z</dcterms:created>
  <dcterms:modified xsi:type="dcterms:W3CDTF">2024-07-08T17:37:16Z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