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7" r:id="rId6"/>
    <p:sldId id="293" r:id="rId7"/>
    <p:sldId id="294" r:id="rId8"/>
    <p:sldId id="295" r:id="rId9"/>
    <p:sldId id="296" r:id="rId10"/>
    <p:sldId id="297" r:id="rId11"/>
    <p:sldId id="298" r:id="rId12"/>
    <p:sldId id="322" r:id="rId13"/>
    <p:sldId id="323" r:id="rId14"/>
    <p:sldId id="299" r:id="rId15"/>
    <p:sldId id="300" r:id="rId16"/>
    <p:sldId id="320" r:id="rId17"/>
    <p:sldId id="321" r:id="rId18"/>
    <p:sldId id="301" r:id="rId19"/>
    <p:sldId id="302" r:id="rId20"/>
    <p:sldId id="319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8" r:id="rId31"/>
    <p:sldId id="312" r:id="rId32"/>
    <p:sldId id="313" r:id="rId33"/>
    <p:sldId id="314" r:id="rId34"/>
    <p:sldId id="315" r:id="rId35"/>
    <p:sldId id="316" r:id="rId36"/>
    <p:sldId id="317" r:id="rId37"/>
    <p:sldId id="292" r:id="rId38"/>
    <p:sldId id="27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9E9F"/>
    <a:srgbClr val="F4F3EE"/>
    <a:srgbClr val="DBCCC7"/>
    <a:srgbClr val="EBE3E0"/>
    <a:srgbClr val="C8C2C3"/>
    <a:srgbClr val="A18460"/>
    <a:srgbClr val="D6CEB8"/>
    <a:srgbClr val="D0CACB"/>
    <a:srgbClr val="E0D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975" autoAdjust="0"/>
  </p:normalViewPr>
  <p:slideViewPr>
    <p:cSldViewPr snapToGrid="0">
      <p:cViewPr varScale="1">
        <p:scale>
          <a:sx n="133" d="100"/>
          <a:sy n="133" d="100"/>
        </p:scale>
        <p:origin x="12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C51346D-29F5-7DFE-BEB6-7043822CD7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52A2E-D8A4-CF35-EDF3-FFF0EB2A77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821A9-E056-4925-B2BD-B03595D48AFB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203DC-C98A-EF6A-72E7-F7C920EE19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622474-DCE7-2437-4BB9-66FAEDD62A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EBE0E-D9AB-4DE0-BF09-0A8C3EA4D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7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D8BA9-41C9-483D-936B-48319C922185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2A53-2456-45F6-B962-46B7C744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63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6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 err="1"/>
              <a:t>AdaGrad</a:t>
            </a:r>
            <a:r>
              <a:rPr lang="ko-KR" altLang="en-US" dirty="0"/>
              <a:t>인데 이 기법은 </a:t>
            </a:r>
            <a:r>
              <a:rPr lang="ko-KR" altLang="en-US" dirty="0" err="1"/>
              <a:t>학습률</a:t>
            </a:r>
            <a:r>
              <a:rPr lang="ko-KR" altLang="en-US" dirty="0"/>
              <a:t> 감소라는 기술을 이용한 기법이다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ko-KR" altLang="en-US" dirty="0" err="1"/>
              <a:t>감소라는게</a:t>
            </a:r>
            <a:r>
              <a:rPr lang="ko-KR" altLang="en-US" dirty="0"/>
              <a:t> 점차 </a:t>
            </a:r>
            <a:r>
              <a:rPr lang="ko-KR" altLang="en-US" dirty="0" err="1"/>
              <a:t>학습률을</a:t>
            </a:r>
            <a:r>
              <a:rPr lang="ko-KR" altLang="en-US" dirty="0"/>
              <a:t> 감소시킴으로써 처음에는 크게 학습하다가 나중에는 조금씩 작게 학습하는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방법으로 구현하면 매개변수에 전체에 대한 </a:t>
            </a:r>
            <a:r>
              <a:rPr lang="ko-KR" altLang="en-US" dirty="0" err="1"/>
              <a:t>학습률을</a:t>
            </a:r>
            <a:r>
              <a:rPr lang="ko-KR" altLang="en-US" dirty="0"/>
              <a:t> 일괄적으로 낮추면 되는데</a:t>
            </a:r>
            <a:endParaRPr lang="en-US" altLang="ko-KR" dirty="0"/>
          </a:p>
          <a:p>
            <a:r>
              <a:rPr lang="en-US" altLang="ko-KR" dirty="0" err="1"/>
              <a:t>AdaGrad</a:t>
            </a:r>
            <a:r>
              <a:rPr lang="ko-KR" altLang="en-US" dirty="0"/>
              <a:t>는 더 발전시켜서 </a:t>
            </a:r>
            <a:r>
              <a:rPr lang="ko-KR" altLang="en-US" dirty="0" err="1"/>
              <a:t>학습률을</a:t>
            </a:r>
            <a:r>
              <a:rPr lang="ko-KR" altLang="en-US" dirty="0"/>
              <a:t> 각각 매개변수마다 맞춰서 적응적으로 조정해줌</a:t>
            </a:r>
            <a:br>
              <a:rPr lang="en-US" altLang="ko-KR" dirty="0"/>
            </a:b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수식은 다음과 같음 과거의 기울기를 이용함</a:t>
            </a:r>
            <a:endParaRPr lang="en-US" altLang="ko-KR" dirty="0"/>
          </a:p>
          <a:p>
            <a:r>
              <a:rPr lang="en-US" altLang="ko-KR" dirty="0"/>
              <a:t>H</a:t>
            </a:r>
            <a:r>
              <a:rPr lang="ko-KR" altLang="en-US" dirty="0"/>
              <a:t>라는 변수가 새로 등장하는데 </a:t>
            </a:r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ko-KR" altLang="en-US" dirty="0" err="1"/>
              <a:t>윗식과</a:t>
            </a:r>
            <a:r>
              <a:rPr lang="ko-KR" altLang="en-US" dirty="0"/>
              <a:t> 같이 기존 기울기 값을 제곱하여 계속 </a:t>
            </a:r>
            <a:r>
              <a:rPr lang="ko-KR" altLang="en-US" dirty="0" err="1"/>
              <a:t>더해줌</a:t>
            </a:r>
            <a:r>
              <a:rPr lang="ko-KR" altLang="en-US" dirty="0"/>
              <a:t> 이 기호는 행렬에서 </a:t>
            </a:r>
            <a:r>
              <a:rPr lang="ko-KR" altLang="en-US" dirty="0" err="1"/>
              <a:t>원소별</a:t>
            </a:r>
            <a:r>
              <a:rPr lang="ko-KR" altLang="en-US" dirty="0"/>
              <a:t> 곱셈을 의미함</a:t>
            </a:r>
            <a:endParaRPr lang="en-US" altLang="ko-KR" dirty="0"/>
          </a:p>
          <a:p>
            <a:r>
              <a:rPr lang="ko-KR" altLang="en-US" dirty="0" err="1"/>
              <a:t>아랫식에서는</a:t>
            </a:r>
            <a:r>
              <a:rPr lang="ko-KR" altLang="en-US" dirty="0"/>
              <a:t> 루트 </a:t>
            </a:r>
            <a:r>
              <a:rPr lang="en-US" altLang="ko-KR" dirty="0"/>
              <a:t>h 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err="1"/>
              <a:t>학습률에</a:t>
            </a:r>
            <a:r>
              <a:rPr lang="ko-KR" altLang="en-US" dirty="0"/>
              <a:t> 곱해주는데 이 의미를 설명하면 기울기 값이 크면 많이 움직였다는 의미인데 많이 움직였던 매개변수 일수록 </a:t>
            </a:r>
            <a:r>
              <a:rPr lang="en-US" altLang="ko-KR" dirty="0"/>
              <a:t>h</a:t>
            </a:r>
            <a:r>
              <a:rPr lang="ko-KR" altLang="en-US" dirty="0"/>
              <a:t>값을 커지고 다음 </a:t>
            </a:r>
            <a:r>
              <a:rPr lang="ko-KR" altLang="en-US" dirty="0" err="1"/>
              <a:t>학습률은</a:t>
            </a:r>
            <a:r>
              <a:rPr lang="ko-KR" altLang="en-US" dirty="0"/>
              <a:t> 더 작아질 것이다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매개변수 중 많이 이동했던 매개변수는 다음에는 </a:t>
            </a:r>
            <a:r>
              <a:rPr lang="ko-KR" altLang="en-US" dirty="0" err="1"/>
              <a:t>학습률이</a:t>
            </a:r>
            <a:r>
              <a:rPr lang="ko-KR" altLang="en-US" dirty="0"/>
              <a:t> 더 낮아짐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구현하면 다음과 같음</a:t>
            </a:r>
            <a:endParaRPr lang="en-US" altLang="ko-KR" dirty="0"/>
          </a:p>
          <a:p>
            <a:r>
              <a:rPr lang="ko-KR" altLang="en-US" dirty="0"/>
              <a:t>초기화 메소드에서는 </a:t>
            </a:r>
            <a:r>
              <a:rPr lang="ko-KR" altLang="en-US" dirty="0" err="1"/>
              <a:t>학습률을</a:t>
            </a:r>
            <a:r>
              <a:rPr lang="ko-KR" altLang="en-US" dirty="0"/>
              <a:t>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en-US" altLang="ko-KR" dirty="0"/>
              <a:t>h</a:t>
            </a:r>
            <a:r>
              <a:rPr lang="ko-KR" altLang="en-US" dirty="0"/>
              <a:t>값은 </a:t>
            </a:r>
            <a:r>
              <a:rPr lang="ko-KR" altLang="en-US" dirty="0" err="1"/>
              <a:t>입력받지</a:t>
            </a:r>
            <a:r>
              <a:rPr lang="ko-KR" altLang="en-US" dirty="0"/>
              <a:t> 않은 대신 </a:t>
            </a:r>
            <a:r>
              <a:rPr lang="en-US" altLang="ko-KR" dirty="0"/>
              <a:t>h</a:t>
            </a:r>
            <a:r>
              <a:rPr lang="ko-KR" altLang="en-US" dirty="0"/>
              <a:t>는 </a:t>
            </a:r>
            <a:r>
              <a:rPr lang="en-US" altLang="ko-KR" dirty="0"/>
              <a:t>update</a:t>
            </a:r>
            <a:r>
              <a:rPr lang="ko-KR" altLang="en-US" dirty="0"/>
              <a:t>메소드에서 매개변수와 같은 형상의 </a:t>
            </a:r>
            <a:r>
              <a:rPr lang="ko-KR" altLang="en-US" dirty="0" err="1"/>
              <a:t>초깃값을</a:t>
            </a:r>
            <a:r>
              <a:rPr lang="ko-KR" altLang="en-US" dirty="0"/>
              <a:t> 생성해줌</a:t>
            </a:r>
            <a:endParaRPr lang="en-US" altLang="ko-KR" dirty="0"/>
          </a:p>
          <a:p>
            <a:r>
              <a:rPr lang="ko-KR" altLang="en-US" dirty="0"/>
              <a:t>여기서 중요한 건 맨 끈에 아주 작은 수를 더해주는데 이를 통해서 </a:t>
            </a:r>
            <a:r>
              <a:rPr lang="en-US" altLang="ko-KR" dirty="0"/>
              <a:t>h</a:t>
            </a:r>
            <a:r>
              <a:rPr lang="ko-KR" altLang="en-US" dirty="0"/>
              <a:t>의 원소들 중 </a:t>
            </a:r>
            <a:r>
              <a:rPr lang="en-US" altLang="ko-KR" dirty="0"/>
              <a:t>0</a:t>
            </a:r>
            <a:r>
              <a:rPr lang="ko-KR" altLang="en-US" dirty="0"/>
              <a:t>값이 있다고 해도 </a:t>
            </a:r>
            <a:r>
              <a:rPr lang="en-US" altLang="ko-KR" dirty="0"/>
              <a:t>0</a:t>
            </a:r>
            <a:r>
              <a:rPr lang="ko-KR" altLang="en-US" dirty="0"/>
              <a:t>으로 나누는 사태를 </a:t>
            </a:r>
            <a:r>
              <a:rPr lang="ko-KR" altLang="en-US" dirty="0" err="1"/>
              <a:t>막아줌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3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사용하여 최적화 갱신 경로를 찍어보면 다음과 같이 됨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축의 갱신정도가 처음에는 크지만 큰 움직임에 비례해 그만큼 </a:t>
            </a:r>
            <a:r>
              <a:rPr lang="ko-KR" altLang="en-US" dirty="0" err="1"/>
              <a:t>학습률이</a:t>
            </a:r>
            <a:r>
              <a:rPr lang="ko-KR" altLang="en-US" dirty="0"/>
              <a:t> 줄어들어 폭도 크게 줄어든 걸 확인할 수 있음</a:t>
            </a:r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/>
              <a:t>SGD</a:t>
            </a:r>
            <a:r>
              <a:rPr lang="ko-KR" altLang="en-US" dirty="0"/>
              <a:t>보다 지그재그 움직임이 훨씬 줄어든 걸 확인할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추가적으로 </a:t>
            </a:r>
            <a:r>
              <a:rPr lang="en-US" altLang="ko-KR" dirty="0" err="1"/>
              <a:t>AdaGrad</a:t>
            </a:r>
            <a:r>
              <a:rPr lang="ko-KR" altLang="en-US" dirty="0"/>
              <a:t>도 단점이 존재하는데 과거의 기울기를 제곱하여 계속 더해가니까 학습을 진행할 수록 갱신되는 양이 너무 약해지는 게 문제이다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실제로도 무한히 계속 </a:t>
            </a:r>
            <a:r>
              <a:rPr lang="ko-KR" altLang="en-US" dirty="0" err="1"/>
              <a:t>학습하다보면</a:t>
            </a:r>
            <a:r>
              <a:rPr lang="ko-KR" altLang="en-US" dirty="0"/>
              <a:t> 어느 순간에 </a:t>
            </a:r>
            <a:r>
              <a:rPr lang="ko-KR" altLang="en-US" dirty="0" err="1"/>
              <a:t>갱신량이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되어서 학습이 안되는 문제가 발생한다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14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추가적으로 </a:t>
            </a:r>
            <a:r>
              <a:rPr lang="en-US" altLang="ko-KR" dirty="0" err="1"/>
              <a:t>AdaGrad</a:t>
            </a:r>
            <a:r>
              <a:rPr lang="ko-KR" altLang="en-US" dirty="0"/>
              <a:t>도 단점이 존재하는데 과거의 기울기를 제곱하여 계속 더해가니까 학습을 진행할 수록 갱신되는 양이 너무 약해지는 게 문제이다</a:t>
            </a:r>
            <a:r>
              <a:rPr lang="en-US" altLang="ko-KR" dirty="0"/>
              <a:t>. </a:t>
            </a:r>
            <a:r>
              <a:rPr lang="ko-KR" altLang="en-US" dirty="0"/>
              <a:t>즉 걸음걸이가 약해진다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실제로도 무한히 계속 </a:t>
            </a:r>
            <a:r>
              <a:rPr lang="ko-KR" altLang="en-US" dirty="0" err="1"/>
              <a:t>학습하다보면</a:t>
            </a:r>
            <a:r>
              <a:rPr lang="ko-KR" altLang="en-US" dirty="0"/>
              <a:t> 어느 순간에 </a:t>
            </a:r>
            <a:r>
              <a:rPr lang="ko-KR" altLang="en-US" dirty="0" err="1"/>
              <a:t>갱신량이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되어서 학습이 안되는 문제가 발생한다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개선한 </a:t>
            </a:r>
            <a:r>
              <a:rPr lang="en-US" altLang="ko-KR" dirty="0"/>
              <a:t>RMSprop</a:t>
            </a:r>
            <a:r>
              <a:rPr lang="ko-KR" altLang="en-US" dirty="0"/>
              <a:t>라는 기법이 존재하는 데 이 방법은 과거의 모든 기울기 계속 더해주는 게 아니라</a:t>
            </a:r>
            <a:endParaRPr lang="en-US" altLang="ko-KR" dirty="0"/>
          </a:p>
          <a:p>
            <a:r>
              <a:rPr lang="ko-KR" altLang="en-US" dirty="0"/>
              <a:t>먼 과거의 기울기는 서서히 잊고 새로운 기울기 정보는 크게 반영해서 더해주는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지수이동평균 방식이라고 하여 과거의 기울기의 반영 정도를 기하급수적으로 감소시킴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다음의 식이 </a:t>
            </a:r>
            <a:r>
              <a:rPr lang="en-US" altLang="ko-KR" dirty="0"/>
              <a:t>RMSprop</a:t>
            </a:r>
            <a:r>
              <a:rPr lang="ko-KR" altLang="en-US" dirty="0"/>
              <a:t>의 수식인데 </a:t>
            </a:r>
            <a:r>
              <a:rPr lang="en-US" altLang="ko-KR" dirty="0"/>
              <a:t>h</a:t>
            </a:r>
            <a:r>
              <a:rPr lang="ko-KR" altLang="en-US" dirty="0"/>
              <a:t>에는 </a:t>
            </a:r>
            <a:r>
              <a:rPr lang="en-US" altLang="ko-KR" dirty="0"/>
              <a:t>a</a:t>
            </a:r>
            <a:r>
              <a:rPr lang="ko-KR" altLang="en-US" dirty="0"/>
              <a:t>를 기울기에는 </a:t>
            </a:r>
            <a:r>
              <a:rPr lang="en-US" altLang="ko-KR" dirty="0"/>
              <a:t>1-a</a:t>
            </a:r>
            <a:r>
              <a:rPr lang="ko-KR" altLang="en-US" dirty="0"/>
              <a:t>를 곱해줌으로써 학습이 진행될 수록 </a:t>
            </a:r>
            <a:r>
              <a:rPr lang="en-US" altLang="ko-KR" dirty="0"/>
              <a:t>h</a:t>
            </a:r>
            <a:r>
              <a:rPr lang="ko-KR" altLang="en-US" dirty="0"/>
              <a:t>의 크기가 줄어든다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0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사용하여 최적화 갱신 경로를 찍어보면 다음과 같이 됨</a:t>
            </a:r>
            <a:endParaRPr lang="en-US" altLang="ko-KR" dirty="0"/>
          </a:p>
          <a:p>
            <a:r>
              <a:rPr lang="ko-KR" altLang="en-US" dirty="0"/>
              <a:t>보면 </a:t>
            </a:r>
            <a:r>
              <a:rPr lang="en-US" altLang="ko-KR" dirty="0" err="1"/>
              <a:t>AdaGrad</a:t>
            </a:r>
            <a:r>
              <a:rPr lang="ko-KR" altLang="en-US" dirty="0"/>
              <a:t>보다 더 빠르게 최저점으로 도달하는 모습을 확인할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51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기법은 모멘텀과 </a:t>
            </a:r>
            <a:r>
              <a:rPr lang="en-US" altLang="ko-KR" dirty="0" err="1"/>
              <a:t>AdaGrad</a:t>
            </a:r>
            <a:r>
              <a:rPr lang="ko-KR" altLang="en-US" dirty="0"/>
              <a:t>를 합친 기법이다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하이퍼파라미터</a:t>
            </a:r>
            <a:r>
              <a:rPr lang="ko-KR" altLang="en-US" dirty="0"/>
              <a:t> 중 편향에 대해서도 보정이 들어간다는 게 특징이고 결과를 바로 보면 갱신 경로가 다음과 같이 움직인다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모멘텀처럼 공이 구르듯 움직이는데 모멘텀보다는 공의 좌우 </a:t>
            </a:r>
            <a:r>
              <a:rPr lang="ko-KR" altLang="en-US" dirty="0" err="1"/>
              <a:t>흠들림이</a:t>
            </a:r>
            <a:r>
              <a:rPr lang="ko-KR" altLang="en-US" dirty="0"/>
              <a:t> 적은 걸 볼 수 있음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Adam </a:t>
            </a:r>
            <a:r>
              <a:rPr lang="ko-KR" altLang="en-US" dirty="0" err="1"/>
              <a:t>하이퍼파라미터가</a:t>
            </a:r>
            <a:r>
              <a:rPr lang="ko-KR" altLang="en-US" dirty="0"/>
              <a:t> </a:t>
            </a:r>
            <a:r>
              <a:rPr lang="ko-KR" altLang="en-US" dirty="0" err="1"/>
              <a:t>학습률</a:t>
            </a:r>
            <a:r>
              <a:rPr lang="ko-KR" altLang="en-US" dirty="0"/>
              <a:t> 뿐만 아니라 일차 모멘텀 계수와 이차 모멘텀 계수가 존재하고 각각 </a:t>
            </a:r>
            <a:r>
              <a:rPr lang="en-US" altLang="ko-KR" dirty="0"/>
              <a:t>0.9, 0.999</a:t>
            </a:r>
            <a:r>
              <a:rPr lang="ko-KR" altLang="en-US" dirty="0"/>
              <a:t>로 설정하면 좋은 값을 얻을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9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기법을 종합해서 비교해보면</a:t>
            </a:r>
            <a:r>
              <a:rPr lang="en-US" altLang="ko-KR" dirty="0"/>
              <a:t> </a:t>
            </a:r>
            <a:r>
              <a:rPr lang="ko-KR" altLang="en-US" dirty="0" err="1"/>
              <a:t>지금까지만</a:t>
            </a:r>
            <a:r>
              <a:rPr lang="ko-KR" altLang="en-US" dirty="0"/>
              <a:t> 보면 </a:t>
            </a:r>
            <a:r>
              <a:rPr lang="en-US" altLang="ko-KR" dirty="0" err="1"/>
              <a:t>AdaGrad</a:t>
            </a:r>
            <a:r>
              <a:rPr lang="ko-KR" altLang="en-US" dirty="0"/>
              <a:t>가 가장 나은 것처럼 보임</a:t>
            </a:r>
            <a:endParaRPr lang="en-US" altLang="ko-KR" dirty="0"/>
          </a:p>
          <a:p>
            <a:r>
              <a:rPr lang="ko-KR" altLang="en-US" dirty="0"/>
              <a:t>사실 그렇다고 </a:t>
            </a:r>
            <a:r>
              <a:rPr lang="en-US" altLang="ko-KR" dirty="0" err="1"/>
              <a:t>AdaGrad</a:t>
            </a:r>
            <a:r>
              <a:rPr lang="ko-KR" altLang="en-US" dirty="0"/>
              <a:t>가 가장 좋다는 건 아니고 신경망 모델이 어떤 문제를 </a:t>
            </a:r>
            <a:r>
              <a:rPr lang="ko-KR" altLang="en-US" dirty="0" err="1"/>
              <a:t>푸냐에</a:t>
            </a:r>
            <a:r>
              <a:rPr lang="ko-KR" altLang="en-US" dirty="0"/>
              <a:t> 따라 달라지므로 이 점을 </a:t>
            </a:r>
            <a:r>
              <a:rPr lang="ko-KR" altLang="en-US" dirty="0" err="1"/>
              <a:t>주의해야함</a:t>
            </a:r>
            <a:r>
              <a:rPr lang="ko-KR" altLang="en-US" dirty="0"/>
              <a:t> 또한 이들의 각각의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어떻게 </a:t>
            </a:r>
            <a:r>
              <a:rPr lang="ko-KR" altLang="en-US" dirty="0" err="1"/>
              <a:t>설정하느냐에</a:t>
            </a:r>
            <a:r>
              <a:rPr lang="ko-KR" altLang="en-US" dirty="0"/>
              <a:t> 따라서도 결과는 달라짐</a:t>
            </a:r>
            <a:endParaRPr lang="en-US" altLang="ko-KR" dirty="0"/>
          </a:p>
          <a:p>
            <a:r>
              <a:rPr lang="ko-KR" altLang="en-US" dirty="0"/>
              <a:t>아직까지는 모든 문제에 대하여 항상 뛰어난 기법이라는 것은 없음 각각의 장단점이 존재하여 </a:t>
            </a:r>
            <a:r>
              <a:rPr lang="ko-KR" altLang="en-US" dirty="0" err="1"/>
              <a:t>잘푸는</a:t>
            </a:r>
            <a:r>
              <a:rPr lang="ko-KR" altLang="en-US" dirty="0"/>
              <a:t> 문제와 서투를 문제가 존재함</a:t>
            </a:r>
            <a:endParaRPr lang="en-US" altLang="ko-KR" dirty="0"/>
          </a:p>
          <a:p>
            <a:r>
              <a:rPr lang="ko-KR" altLang="en-US" dirty="0"/>
              <a:t>그래도 일반적으로는 </a:t>
            </a:r>
            <a:r>
              <a:rPr lang="en-US" altLang="ko-KR" dirty="0"/>
              <a:t>SGD</a:t>
            </a:r>
            <a:r>
              <a:rPr lang="ko-KR" altLang="en-US" dirty="0"/>
              <a:t>보다 다른 세 기법이 빠르게 학습하고 정확도도 높게 나타나는 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28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추가적으로 최적화 방법에 대해 공부해봤는데 다음과 같은 그림이 많이 돌아다녔다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옵티마이저의</a:t>
            </a:r>
            <a:r>
              <a:rPr lang="ko-KR" altLang="en-US" dirty="0"/>
              <a:t> 계보가 존재하는데 두 갈래로 나뉜다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기본적으로는 모두 </a:t>
            </a:r>
            <a:r>
              <a:rPr lang="en-US" altLang="ko-KR" dirty="0"/>
              <a:t>SGD</a:t>
            </a:r>
            <a:r>
              <a:rPr lang="ko-KR" altLang="en-US" dirty="0"/>
              <a:t>를 기점으로 발전이 되는데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이제 기울기를 중점으로 해서 방향을 조정하는 모멘텀 계열이랑</a:t>
            </a:r>
            <a:r>
              <a:rPr lang="en-US" altLang="ko-KR" dirty="0"/>
              <a:t> </a:t>
            </a:r>
            <a:r>
              <a:rPr lang="ko-KR" altLang="en-US" dirty="0" err="1"/>
              <a:t>학습률을</a:t>
            </a:r>
            <a:r>
              <a:rPr lang="ko-KR" altLang="en-US" dirty="0"/>
              <a:t> 중점으로 해서 학습 사이즈를 조정하는 계열이 존재한다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34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신경망 학습에서 또 중요한 것이 최적화 </a:t>
            </a:r>
            <a:r>
              <a:rPr lang="ko-KR" altLang="en-US" dirty="0" err="1"/>
              <a:t>방법뿐만</a:t>
            </a:r>
            <a:r>
              <a:rPr lang="ko-KR" altLang="en-US" dirty="0"/>
              <a:t> 아니라 가중치의 </a:t>
            </a:r>
            <a:r>
              <a:rPr lang="ko-KR" altLang="en-US" dirty="0" err="1"/>
              <a:t>초깃값을</a:t>
            </a:r>
            <a:r>
              <a:rPr lang="ko-KR" altLang="en-US" dirty="0"/>
              <a:t> 어떻게 </a:t>
            </a:r>
            <a:r>
              <a:rPr lang="ko-KR" altLang="en-US" dirty="0" err="1"/>
              <a:t>설정하느냐에</a:t>
            </a:r>
            <a:r>
              <a:rPr lang="ko-KR" altLang="en-US" dirty="0"/>
              <a:t> 따라서도 결과가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가중치 </a:t>
            </a:r>
            <a:r>
              <a:rPr lang="ko-KR" altLang="en-US" dirty="0" err="1"/>
              <a:t>초깃값은</a:t>
            </a:r>
            <a:r>
              <a:rPr lang="ko-KR" altLang="en-US" dirty="0"/>
              <a:t> </a:t>
            </a:r>
            <a:r>
              <a:rPr lang="en-US" altLang="ko-KR" dirty="0"/>
              <a:t>0.01*</a:t>
            </a:r>
            <a:r>
              <a:rPr lang="en-US" altLang="ko-KR" dirty="0" err="1"/>
              <a:t>random.randn</a:t>
            </a:r>
            <a:r>
              <a:rPr lang="en-US" altLang="ko-KR" dirty="0"/>
              <a:t>(n, m)</a:t>
            </a:r>
            <a:r>
              <a:rPr lang="ko-KR" altLang="en-US" dirty="0"/>
              <a:t>과 같이 표준편차가 </a:t>
            </a:r>
            <a:r>
              <a:rPr lang="en-US" altLang="ko-KR" dirty="0"/>
              <a:t>0.01</a:t>
            </a:r>
            <a:r>
              <a:rPr lang="ko-KR" altLang="en-US" dirty="0"/>
              <a:t>인 정규분포에서 생성되는 랜덤 값을 이용해서 가중치 매트릭스를 생성했다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만약 가중치 </a:t>
            </a:r>
            <a:r>
              <a:rPr lang="ko-KR" altLang="en-US" dirty="0" err="1"/>
              <a:t>초깃값을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설정한다면 어떻게 되냐</a:t>
            </a:r>
            <a:r>
              <a:rPr lang="en-US" altLang="ko-KR" dirty="0"/>
              <a:t>? </a:t>
            </a:r>
            <a:r>
              <a:rPr lang="ko-KR" altLang="en-US" dirty="0"/>
              <a:t>이 방법은 아주 안 좋은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ko-KR" altLang="en-US" dirty="0" err="1"/>
              <a:t>그러냐면</a:t>
            </a:r>
            <a:r>
              <a:rPr lang="ko-KR" altLang="en-US" dirty="0"/>
              <a:t> </a:t>
            </a:r>
            <a:r>
              <a:rPr lang="ko-KR" altLang="en-US" dirty="0" err="1"/>
              <a:t>오차역전파법에서</a:t>
            </a:r>
            <a:r>
              <a:rPr lang="ko-KR" altLang="en-US" dirty="0"/>
              <a:t> 모든 가중치의 값이 똑같이 갱신되기 때문인데</a:t>
            </a:r>
            <a:endParaRPr lang="en-US" altLang="ko-KR" dirty="0"/>
          </a:p>
          <a:p>
            <a:r>
              <a:rPr lang="ko-KR" altLang="en-US" dirty="0"/>
              <a:t>예를 들어서 데이터가 특정 층에서 다음 층으로 넘어갈 때 가중치가 모두 </a:t>
            </a:r>
            <a:r>
              <a:rPr lang="en-US" altLang="ko-KR" dirty="0"/>
              <a:t>0</a:t>
            </a:r>
            <a:r>
              <a:rPr lang="ko-KR" altLang="en-US" dirty="0"/>
              <a:t>이면 다음 층으로 전달되는 </a:t>
            </a:r>
            <a:r>
              <a:rPr lang="en-US" altLang="ko-KR" dirty="0"/>
              <a:t>X</a:t>
            </a:r>
            <a:r>
              <a:rPr lang="ko-KR" altLang="en-US" dirty="0"/>
              <a:t>값이 모두 같을 것이다</a:t>
            </a:r>
            <a:r>
              <a:rPr lang="en-US" altLang="ko-KR" dirty="0"/>
              <a:t>. </a:t>
            </a:r>
            <a:r>
              <a:rPr lang="ko-KR" altLang="en-US" dirty="0"/>
              <a:t>그러면 전치행렬이 원소의 값이 모두 똑같기 때문에 해당 층의 가중치에 대한 기울기는 모두 같을 것이고 이 말은 갱신을 해도 모두 똑같이 갱신된다는 소리다 그리하여 가중치를 여러 개를 가지는 의미를 사라지게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정확히 말하자면 이러한 곱셈 노드의 </a:t>
            </a:r>
            <a:r>
              <a:rPr lang="ko-KR" altLang="en-US" dirty="0" err="1"/>
              <a:t>역전파</a:t>
            </a:r>
            <a:r>
              <a:rPr lang="ko-KR" altLang="en-US" dirty="0"/>
              <a:t> 성질 때문에 가중치의 대칭적인 구조를 막아야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구조를 막으려면 </a:t>
            </a:r>
            <a:r>
              <a:rPr lang="ko-KR" altLang="en-US" dirty="0" err="1"/>
              <a:t>초깃값을</a:t>
            </a:r>
            <a:r>
              <a:rPr lang="ko-KR" altLang="en-US" dirty="0"/>
              <a:t> 무작위로 설정하면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836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은닉층의 </a:t>
            </a:r>
            <a:r>
              <a:rPr lang="ko-KR" altLang="en-US" dirty="0" err="1"/>
              <a:t>활성화값들의</a:t>
            </a:r>
            <a:r>
              <a:rPr lang="ko-KR" altLang="en-US" dirty="0"/>
              <a:t> 분포를 관찰함으로써 가중치의 </a:t>
            </a:r>
            <a:r>
              <a:rPr lang="ko-KR" altLang="en-US" dirty="0" err="1"/>
              <a:t>초깃값에</a:t>
            </a:r>
            <a:r>
              <a:rPr lang="ko-KR" altLang="en-US" dirty="0"/>
              <a:t> 대한 중요성을 알 수 있는데 다음 코드를 통해 알아보겠음</a:t>
            </a:r>
            <a:endParaRPr lang="en-US" altLang="ko-KR" dirty="0"/>
          </a:p>
          <a:p>
            <a:r>
              <a:rPr lang="ko-KR" altLang="en-US" dirty="0"/>
              <a:t>이 코드는 입력 데이터 </a:t>
            </a:r>
            <a:r>
              <a:rPr lang="en-US" altLang="ko-KR" dirty="0"/>
              <a:t>1000</a:t>
            </a:r>
            <a:r>
              <a:rPr lang="ko-KR" altLang="en-US" dirty="0"/>
              <a:t>개를 무작위로 생성하고 각 층에 </a:t>
            </a:r>
            <a:r>
              <a:rPr lang="en-US" altLang="ko-KR" dirty="0"/>
              <a:t>100</a:t>
            </a:r>
            <a:r>
              <a:rPr lang="ko-KR" altLang="en-US" dirty="0"/>
              <a:t>개의 뉴런이 있는 총 </a:t>
            </a:r>
            <a:r>
              <a:rPr lang="en-US" altLang="ko-KR" dirty="0"/>
              <a:t>5</a:t>
            </a:r>
            <a:r>
              <a:rPr lang="ko-KR" altLang="en-US" dirty="0"/>
              <a:t>개의 층에 </a:t>
            </a:r>
            <a:r>
              <a:rPr lang="ko-KR" altLang="en-US" dirty="0" err="1"/>
              <a:t>흘려보낸다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중요한 점은 활성화 함수를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이용했고 가중치의 초기값들은 표준편차가 </a:t>
            </a:r>
            <a:r>
              <a:rPr lang="en-US" altLang="ko-KR" dirty="0"/>
              <a:t>1</a:t>
            </a:r>
            <a:r>
              <a:rPr lang="ko-KR" altLang="en-US" dirty="0"/>
              <a:t>인 정규분포를 이용했다는 것이고 매 </a:t>
            </a:r>
            <a:r>
              <a:rPr lang="ko-KR" altLang="en-US" dirty="0" err="1"/>
              <a:t>활성화값</a:t>
            </a:r>
            <a:r>
              <a:rPr lang="ko-KR" altLang="en-US" dirty="0"/>
              <a:t> 결과를 </a:t>
            </a:r>
            <a:r>
              <a:rPr lang="en-US" altLang="ko-KR" dirty="0"/>
              <a:t>activations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층마다의 활성화 값의 분포를 히스토그램으로 그리면 이 그림과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층의 활성화 값들이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에 치우쳐져 있는 것을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시그모이드</a:t>
            </a:r>
            <a:r>
              <a:rPr lang="ko-KR" altLang="en-US" dirty="0"/>
              <a:t> 함수를 출력이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에 가까울수록 </a:t>
            </a:r>
            <a:r>
              <a:rPr lang="ko-KR" altLang="en-US" dirty="0" err="1"/>
              <a:t>미분값은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가깝기 때문에 역전파의 값이 작아지다가 사라진다</a:t>
            </a:r>
            <a:r>
              <a:rPr lang="en-US" altLang="ko-KR" dirty="0"/>
              <a:t>. </a:t>
            </a:r>
            <a:r>
              <a:rPr lang="ko-KR" altLang="en-US" dirty="0"/>
              <a:t>그러면 그 다음의 역전파도 점점 사라질 것이고 이것이 기울기 소실이라는 문제다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53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가중치의 표준편차를 </a:t>
            </a:r>
            <a:r>
              <a:rPr lang="en-US" altLang="ko-KR" dirty="0"/>
              <a:t>0.01</a:t>
            </a:r>
            <a:r>
              <a:rPr lang="ko-KR" altLang="en-US" dirty="0"/>
              <a:t>로 바꿔서 </a:t>
            </a:r>
            <a:r>
              <a:rPr lang="ko-KR" altLang="en-US" dirty="0" err="1"/>
              <a:t>출력해봤음</a:t>
            </a:r>
            <a:endParaRPr lang="en-US" altLang="ko-KR" dirty="0"/>
          </a:p>
          <a:p>
            <a:r>
              <a:rPr lang="ko-KR" altLang="en-US" dirty="0"/>
              <a:t>이번에는 활성화 값들이 </a:t>
            </a:r>
            <a:r>
              <a:rPr lang="en-US" altLang="ko-KR" dirty="0"/>
              <a:t>0.5</a:t>
            </a:r>
            <a:r>
              <a:rPr lang="ko-KR" altLang="en-US" dirty="0"/>
              <a:t>부근에 </a:t>
            </a:r>
            <a:r>
              <a:rPr lang="ko-KR" altLang="en-US" dirty="0" err="1"/>
              <a:t>집중돼있는데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치우치진 않았으니까 기울기 소실 문제는 일어나지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이거는 </a:t>
            </a:r>
            <a:r>
              <a:rPr lang="ko-KR" altLang="en-US" dirty="0" err="1"/>
              <a:t>출력값들이</a:t>
            </a:r>
            <a:r>
              <a:rPr lang="ko-KR" altLang="en-US" dirty="0"/>
              <a:t> 거의 같은 값을 출력한다는 의미가 돼서 뉴런을 여러 개를 둔 의미가 없어진다</a:t>
            </a:r>
            <a:r>
              <a:rPr lang="en-US" altLang="ko-KR" dirty="0"/>
              <a:t>.</a:t>
            </a:r>
            <a:r>
              <a:rPr lang="ko-KR" altLang="en-US" dirty="0"/>
              <a:t> 왜 </a:t>
            </a:r>
            <a:r>
              <a:rPr lang="ko-KR" altLang="en-US" dirty="0" err="1"/>
              <a:t>출력값들이</a:t>
            </a:r>
            <a:r>
              <a:rPr lang="ko-KR" altLang="en-US" dirty="0"/>
              <a:t> 같은 값을 출력하면 안 되냐 위에 설명한 것과 같은 이유이고 더 설명하자면 다 똑같으니까 뉴런 여러 개가 뉴런 </a:t>
            </a:r>
            <a:r>
              <a:rPr lang="en-US" altLang="ko-KR" dirty="0"/>
              <a:t>1</a:t>
            </a:r>
            <a:r>
              <a:rPr lang="ko-KR" altLang="en-US" dirty="0" err="1"/>
              <a:t>개짜리와</a:t>
            </a:r>
            <a:r>
              <a:rPr lang="ko-KR" altLang="en-US" dirty="0"/>
              <a:t> 별반 다를 게 없어진다</a:t>
            </a:r>
            <a:r>
              <a:rPr lang="en-US" altLang="ko-KR" dirty="0"/>
              <a:t>. </a:t>
            </a:r>
            <a:r>
              <a:rPr lang="ko-KR" altLang="en-US" dirty="0"/>
              <a:t>그래서 표현력을 제한한다는 문제가 생김</a:t>
            </a:r>
            <a:endParaRPr lang="en-US" altLang="ko-KR" dirty="0"/>
          </a:p>
          <a:p>
            <a:r>
              <a:rPr lang="ko-KR" altLang="en-US" dirty="0"/>
              <a:t>이러한 문제들 때문에 활성화 값은 적당히 고루 분포되어야 하고 그래야 학습이 효율적으로 이루어진다</a:t>
            </a:r>
            <a:r>
              <a:rPr lang="en-US" altLang="ko-KR" dirty="0"/>
              <a:t>. </a:t>
            </a:r>
            <a:r>
              <a:rPr lang="ko-KR" altLang="en-US" dirty="0"/>
              <a:t>활성화 값을 고루 분포하기 위해서는 이제 가중치 값들도 고루 분포되어 있어야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신경망 학습에서의 목적은 손실 함수의 값이 최대한 낮추는 매개변수의 값을 찾는 거였다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최적의 매개변수를 찾는 것을 </a:t>
            </a:r>
            <a:r>
              <a:rPr lang="ko-KR" altLang="en-US" dirty="0" err="1"/>
              <a:t>최적하라</a:t>
            </a:r>
            <a:r>
              <a:rPr lang="ko-KR" altLang="en-US" dirty="0"/>
              <a:t> 하고</a:t>
            </a:r>
            <a:endParaRPr lang="en-US" altLang="ko-KR" dirty="0"/>
          </a:p>
          <a:p>
            <a:r>
              <a:rPr lang="ko-KR" altLang="en-US" dirty="0"/>
              <a:t>신경망에서 이 문제는 굉장히 어려운 문제이다</a:t>
            </a:r>
            <a:r>
              <a:rPr lang="en-US" altLang="ko-KR" dirty="0"/>
              <a:t>. -&gt; </a:t>
            </a:r>
            <a:r>
              <a:rPr lang="ko-KR" altLang="en-US" dirty="0"/>
              <a:t>매개변수의 공간이 매우 넓고 복잡하기 때문</a:t>
            </a:r>
            <a:endParaRPr lang="en-US" altLang="ko-KR" dirty="0"/>
          </a:p>
          <a:p>
            <a:r>
              <a:rPr lang="ko-KR" altLang="en-US" dirty="0"/>
              <a:t>그리고 이것은 현실에서 비유했을 때 지도 없이 눈을 가리고 매우 깊은 골짜기를 찾아가는 것과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지금까지는 매개변수를 최적화 하기 위해 미분을 통한 기울기라는 것을 이용했다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기울기를 구하고 기울기 방향으로 매개변수 값을 반복적으로 갱신하는 것이 확률적 경사 </a:t>
            </a:r>
            <a:r>
              <a:rPr lang="ko-KR" altLang="en-US" dirty="0" err="1"/>
              <a:t>하강법이었다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18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일반적인 딥러닝 프레임워크들이 표준적으로 이용하는 가중치 </a:t>
            </a:r>
            <a:r>
              <a:rPr lang="ko-KR" altLang="en-US" dirty="0" err="1"/>
              <a:t>초깃값인</a:t>
            </a:r>
            <a:r>
              <a:rPr lang="ko-KR" altLang="en-US" dirty="0"/>
              <a:t> </a:t>
            </a:r>
            <a:r>
              <a:rPr lang="en-US" altLang="ko-KR" dirty="0"/>
              <a:t>Xavier</a:t>
            </a:r>
            <a:r>
              <a:rPr lang="ko-KR" altLang="en-US" dirty="0" err="1"/>
              <a:t>초깃값을</a:t>
            </a:r>
            <a:r>
              <a:rPr lang="ko-KR" altLang="en-US" dirty="0"/>
              <a:t> </a:t>
            </a:r>
            <a:r>
              <a:rPr lang="ko-KR" altLang="en-US" dirty="0" err="1"/>
              <a:t>이용해보겠음</a:t>
            </a:r>
            <a:endParaRPr lang="en-US" altLang="ko-KR" dirty="0"/>
          </a:p>
          <a:p>
            <a:r>
              <a:rPr lang="en-US" altLang="ko-KR" dirty="0"/>
              <a:t>Xavier</a:t>
            </a:r>
            <a:r>
              <a:rPr lang="ko-KR" altLang="en-US" dirty="0" err="1"/>
              <a:t>초깃값은</a:t>
            </a:r>
            <a:r>
              <a:rPr lang="ko-KR" altLang="en-US" dirty="0"/>
              <a:t> 앞 계층의 노드가 </a:t>
            </a:r>
            <a:r>
              <a:rPr lang="en-US" altLang="ko-KR" dirty="0"/>
              <a:t>n</a:t>
            </a:r>
            <a:r>
              <a:rPr lang="ko-KR" altLang="en-US" dirty="0"/>
              <a:t>개라면 표준편차가 루트 </a:t>
            </a:r>
            <a:r>
              <a:rPr lang="en-US" altLang="ko-KR" dirty="0"/>
              <a:t>n 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ko-KR" altLang="en-US" dirty="0" err="1"/>
              <a:t>정규분포값을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초기값을 이용하면 앞 층의 노드가 많을 수록 대상 노드의 </a:t>
            </a:r>
            <a:r>
              <a:rPr lang="ko-KR" altLang="en-US" dirty="0" err="1"/>
              <a:t>초깃값으로</a:t>
            </a:r>
            <a:r>
              <a:rPr lang="ko-KR" altLang="en-US" dirty="0"/>
              <a:t> 설정하는 가중치가 좁게 퍼지는</a:t>
            </a:r>
            <a:r>
              <a:rPr lang="en-US" altLang="ko-KR" dirty="0"/>
              <a:t> </a:t>
            </a:r>
            <a:r>
              <a:rPr lang="ko-KR" altLang="en-US" dirty="0"/>
              <a:t>효과가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코드를 이 값을 사용하여 </a:t>
            </a:r>
            <a:r>
              <a:rPr lang="ko-KR" altLang="en-US" dirty="0" err="1"/>
              <a:t>활성화값들을</a:t>
            </a:r>
            <a:r>
              <a:rPr lang="ko-KR" altLang="en-US" dirty="0"/>
              <a:t> 출력해보면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층이 깊어질수록 형태가 조금 일그러지긴 하지만 앞의 예들보다는 값들이 더 넓게 분포하는 것을 확인할 수 있음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함수의 표현력도 제한을 받지 않고 학습을 효율적으로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추가로 해당</a:t>
            </a:r>
            <a:r>
              <a:rPr lang="en-US" altLang="ko-KR" dirty="0"/>
              <a:t> </a:t>
            </a:r>
            <a:r>
              <a:rPr lang="ko-KR" altLang="en-US" dirty="0"/>
              <a:t>일그러짐은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함수가 아닌 </a:t>
            </a:r>
            <a:r>
              <a:rPr lang="en-US" altLang="ko-KR" dirty="0"/>
              <a:t>tanh</a:t>
            </a:r>
            <a:r>
              <a:rPr lang="ko-KR" altLang="en-US" dirty="0"/>
              <a:t>함수를 이용하면 개선됨 </a:t>
            </a:r>
            <a:r>
              <a:rPr lang="ko-KR" altLang="en-US" dirty="0" err="1"/>
              <a:t>둘다</a:t>
            </a:r>
            <a:r>
              <a:rPr lang="ko-KR" altLang="en-US" dirty="0"/>
              <a:t> 똑같은 </a:t>
            </a:r>
            <a:r>
              <a:rPr lang="en-US" altLang="ko-KR" dirty="0"/>
              <a:t>S</a:t>
            </a:r>
            <a:r>
              <a:rPr lang="ko-KR" altLang="en-US" dirty="0"/>
              <a:t>자</a:t>
            </a:r>
            <a:r>
              <a:rPr lang="en-US" altLang="ko-KR" dirty="0"/>
              <a:t> </a:t>
            </a:r>
            <a:r>
              <a:rPr lang="ko-KR" altLang="en-US" dirty="0"/>
              <a:t>모양 곡선 함수이지만 </a:t>
            </a:r>
            <a:r>
              <a:rPr lang="ko-KR" altLang="en-US" dirty="0" err="1"/>
              <a:t>시그모이드는</a:t>
            </a:r>
            <a:r>
              <a:rPr lang="ko-KR" altLang="en-US" dirty="0"/>
              <a:t> </a:t>
            </a:r>
            <a:r>
              <a:rPr lang="en-US" altLang="ko-KR" dirty="0"/>
              <a:t>(0, 0.5)</a:t>
            </a:r>
            <a:r>
              <a:rPr lang="ko-KR" altLang="en-US" dirty="0"/>
              <a:t>에서 대칭이고 </a:t>
            </a:r>
            <a:r>
              <a:rPr lang="en-US" altLang="ko-KR" dirty="0"/>
              <a:t>tanh</a:t>
            </a:r>
            <a:r>
              <a:rPr lang="ko-KR" altLang="en-US" dirty="0"/>
              <a:t>함수는 원정대칭인 함수이다</a:t>
            </a:r>
            <a:r>
              <a:rPr lang="en-US" altLang="ko-KR" dirty="0"/>
              <a:t>. </a:t>
            </a:r>
            <a:r>
              <a:rPr lang="ko-KR" altLang="en-US" dirty="0"/>
              <a:t>활성화 함수용도로는 원점 대칭인 함수가 좋다고 알려짐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70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 </a:t>
            </a:r>
            <a:r>
              <a:rPr lang="en-US" altLang="ko-KR" dirty="0"/>
              <a:t>Xavier </a:t>
            </a:r>
            <a:r>
              <a:rPr lang="ko-KR" altLang="en-US" dirty="0" err="1"/>
              <a:t>초깃값은</a:t>
            </a:r>
            <a:r>
              <a:rPr lang="ko-KR" altLang="en-US" dirty="0"/>
              <a:t> 활성화 함수가 선형함수인 걸 전제로 한 것이다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sigmoid</a:t>
            </a:r>
            <a:r>
              <a:rPr lang="ko-KR" altLang="en-US" dirty="0"/>
              <a:t>나 </a:t>
            </a:r>
            <a:r>
              <a:rPr lang="en-US" altLang="ko-KR" dirty="0"/>
              <a:t>tanh</a:t>
            </a:r>
            <a:r>
              <a:rPr lang="ko-KR" altLang="en-US" dirty="0"/>
              <a:t>함수는 이 </a:t>
            </a:r>
            <a:r>
              <a:rPr lang="ko-KR" altLang="en-US" dirty="0" err="1"/>
              <a:t>초깃값을</a:t>
            </a:r>
            <a:r>
              <a:rPr lang="ko-KR" altLang="en-US" dirty="0"/>
              <a:t> 사용하는 데 적당하다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en-US" altLang="ko-KR" dirty="0" err="1"/>
              <a:t>Relu</a:t>
            </a:r>
            <a:r>
              <a:rPr lang="ko-KR" altLang="en-US" dirty="0"/>
              <a:t>함수 같은 비선형 함수는 해당 함수에 특화된 </a:t>
            </a:r>
            <a:r>
              <a:rPr lang="en-US" altLang="ko-KR" dirty="0"/>
              <a:t>He </a:t>
            </a:r>
            <a:r>
              <a:rPr lang="ko-KR" altLang="en-US" dirty="0" err="1"/>
              <a:t>초깃값이라는</a:t>
            </a:r>
            <a:r>
              <a:rPr lang="ko-KR" altLang="en-US" dirty="0"/>
              <a:t> 걸 이용하는 게 좋다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He </a:t>
            </a:r>
            <a:r>
              <a:rPr lang="ko-KR" altLang="en-US" dirty="0" err="1"/>
              <a:t>초깃값은</a:t>
            </a:r>
            <a:r>
              <a:rPr lang="ko-KR" altLang="en-US" dirty="0"/>
              <a:t> 앞 노드의 수가 </a:t>
            </a:r>
            <a:r>
              <a:rPr lang="en-US" altLang="ko-KR" dirty="0"/>
              <a:t>n</a:t>
            </a:r>
            <a:r>
              <a:rPr lang="ko-KR" altLang="en-US" dirty="0"/>
              <a:t>개일 때 표준편차가 루트 </a:t>
            </a:r>
            <a:r>
              <a:rPr lang="en-US" altLang="ko-KR" dirty="0"/>
              <a:t>n</a:t>
            </a:r>
            <a:r>
              <a:rPr lang="ko-KR" altLang="en-US" dirty="0"/>
              <a:t>분의 </a:t>
            </a:r>
            <a:r>
              <a:rPr lang="en-US" altLang="ko-KR" dirty="0"/>
              <a:t>2</a:t>
            </a:r>
            <a:r>
              <a:rPr lang="ko-KR" altLang="en-US" dirty="0"/>
              <a:t>인 정규분포를 사용하는 것이다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ReLU</a:t>
            </a:r>
            <a:r>
              <a:rPr lang="ko-KR" altLang="en-US" dirty="0"/>
              <a:t>는 음의 영역이 </a:t>
            </a:r>
            <a:r>
              <a:rPr lang="en-US" altLang="ko-KR" dirty="0"/>
              <a:t>0</a:t>
            </a:r>
            <a:r>
              <a:rPr lang="ko-KR" altLang="en-US" dirty="0"/>
              <a:t>이라서 더 넓게 </a:t>
            </a:r>
            <a:r>
              <a:rPr lang="ko-KR" altLang="en-US" dirty="0" err="1"/>
              <a:t>분포시키기</a:t>
            </a:r>
            <a:r>
              <a:rPr lang="ko-KR" altLang="en-US" dirty="0"/>
              <a:t> 위해 </a:t>
            </a:r>
            <a:r>
              <a:rPr lang="en-US" altLang="ko-KR" dirty="0"/>
              <a:t>2</a:t>
            </a:r>
            <a:r>
              <a:rPr lang="ko-KR" altLang="en-US" dirty="0"/>
              <a:t>배의 계수가 필요하기 때문에 이러한 표준편차를 설정했다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그림은 활성화 함수로 </a:t>
            </a:r>
            <a:r>
              <a:rPr lang="en-US" altLang="ko-KR" dirty="0" err="1"/>
              <a:t>Relu</a:t>
            </a:r>
            <a:r>
              <a:rPr lang="ko-KR" altLang="en-US" dirty="0"/>
              <a:t>를 이용했을 때 표준편차 값에 따른 활성화 값 분포도이다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표준편차가 </a:t>
            </a:r>
            <a:r>
              <a:rPr lang="en-US" altLang="ko-KR" dirty="0"/>
              <a:t>0.01</a:t>
            </a:r>
            <a:r>
              <a:rPr lang="ko-KR" altLang="en-US" dirty="0"/>
              <a:t>일 때는 각 층의 활성화 값들이 너무 작은 값들이다</a:t>
            </a:r>
            <a:r>
              <a:rPr lang="en-US" altLang="ko-KR" dirty="0"/>
              <a:t>. </a:t>
            </a:r>
            <a:r>
              <a:rPr lang="ko-KR" altLang="en-US" dirty="0"/>
              <a:t>작은 데이터가 흐른다는 것은 역전파에서도 작은 값이 흐른다는 의미이고 가중치의 기울기 또한 작아지기 때문에 학습이 안 될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Xavier</a:t>
            </a:r>
            <a:r>
              <a:rPr lang="ko-KR" altLang="en-US" dirty="0"/>
              <a:t>초기값일 때는 처음에는 잘 분포되어 있지만 층이 깊어질 수록 치우침이 커지는 걸 확인할 수 있다</a:t>
            </a:r>
            <a:r>
              <a:rPr lang="en-US" altLang="ko-KR" dirty="0"/>
              <a:t>. </a:t>
            </a:r>
            <a:r>
              <a:rPr lang="ko-KR" altLang="en-US" dirty="0"/>
              <a:t>실제로 층이 많이 깊어질 수록 치우침은 커지고 결국 기울기 소실 문제를 일으킨다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He</a:t>
            </a:r>
            <a:r>
              <a:rPr lang="ko-KR" altLang="en-US" dirty="0"/>
              <a:t>초기값일 때는 모든 층에서 균일하게 분포되어 있는 것을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활성화 함수가 </a:t>
            </a:r>
            <a:r>
              <a:rPr lang="ko-KR" altLang="en-US" dirty="0" err="1"/>
              <a:t>시그모이드</a:t>
            </a:r>
            <a:r>
              <a:rPr lang="ko-KR" altLang="en-US" dirty="0"/>
              <a:t> 같은 선형함수를 사용할 때는 가중치 </a:t>
            </a:r>
            <a:r>
              <a:rPr lang="ko-KR" altLang="en-US" dirty="0" err="1"/>
              <a:t>초깃값을</a:t>
            </a:r>
            <a:r>
              <a:rPr lang="ko-KR" altLang="en-US" dirty="0"/>
              <a:t> </a:t>
            </a:r>
            <a:r>
              <a:rPr lang="en-US" altLang="ko-KR" dirty="0"/>
              <a:t>Xavier</a:t>
            </a:r>
            <a:r>
              <a:rPr lang="ko-KR" altLang="en-US" dirty="0" err="1"/>
              <a:t>초깃값을</a:t>
            </a:r>
            <a:r>
              <a:rPr lang="ko-KR" altLang="en-US" dirty="0"/>
              <a:t> 사용하고 </a:t>
            </a:r>
            <a:r>
              <a:rPr lang="en-US" altLang="ko-KR" dirty="0" err="1"/>
              <a:t>Relu</a:t>
            </a:r>
            <a:r>
              <a:rPr lang="ko-KR" altLang="en-US" dirty="0"/>
              <a:t>를 사용할 때는 </a:t>
            </a:r>
            <a:r>
              <a:rPr lang="en-US" altLang="ko-KR" dirty="0"/>
              <a:t>He</a:t>
            </a:r>
            <a:r>
              <a:rPr lang="ko-KR" altLang="en-US" dirty="0" err="1"/>
              <a:t>초깃값을</a:t>
            </a:r>
            <a:r>
              <a:rPr lang="ko-KR" altLang="en-US" dirty="0"/>
              <a:t> </a:t>
            </a:r>
            <a:r>
              <a:rPr lang="ko-KR" altLang="en-US" dirty="0" err="1"/>
              <a:t>사용하는게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310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앞에서는 가중치 </a:t>
            </a:r>
            <a:r>
              <a:rPr lang="ko-KR" altLang="en-US" dirty="0" err="1"/>
              <a:t>초깃값을</a:t>
            </a:r>
            <a:r>
              <a:rPr lang="ko-KR" altLang="en-US" dirty="0"/>
              <a:t> 잘 설정함으로써 활성화 값을 골고루 분포 시켰는데 이번에는 배치 정규화를 통해서 활성화 값을 골고루 분포 시켜보겠다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배치 정규화의 장점은 다음과 같음</a:t>
            </a:r>
            <a:endParaRPr lang="en-US" altLang="ko-KR" dirty="0"/>
          </a:p>
          <a:p>
            <a:r>
              <a:rPr lang="ko-KR" altLang="en-US" dirty="0"/>
              <a:t>학습을 빨리 진행할 수 있고</a:t>
            </a:r>
            <a:r>
              <a:rPr lang="en-US" altLang="ko-KR" dirty="0"/>
              <a:t>, </a:t>
            </a:r>
            <a:r>
              <a:rPr lang="ko-KR" altLang="en-US" dirty="0" err="1"/>
              <a:t>초깃값에</a:t>
            </a:r>
            <a:r>
              <a:rPr lang="ko-KR" altLang="en-US" dirty="0"/>
              <a:t> 의존하지 않아도 되고</a:t>
            </a:r>
            <a:r>
              <a:rPr lang="en-US" altLang="ko-KR" dirty="0"/>
              <a:t>, </a:t>
            </a:r>
            <a:r>
              <a:rPr lang="ko-KR" altLang="en-US" dirty="0"/>
              <a:t>또한 </a:t>
            </a:r>
            <a:r>
              <a:rPr lang="ko-KR" altLang="en-US" dirty="0" err="1"/>
              <a:t>오버피팅을</a:t>
            </a:r>
            <a:r>
              <a:rPr lang="ko-KR" altLang="en-US" dirty="0"/>
              <a:t> 억제하기까지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배치 정규화의 기본적인 아이디어는 각 층에서 활성화 값을 적당히 분포되도록 조정하는 것이다</a:t>
            </a:r>
            <a:r>
              <a:rPr lang="en-US" altLang="ko-KR" dirty="0"/>
              <a:t>. </a:t>
            </a:r>
            <a:r>
              <a:rPr lang="ko-KR" altLang="en-US" dirty="0"/>
              <a:t>따라서 배치 정규화</a:t>
            </a:r>
            <a:r>
              <a:rPr lang="en-US" altLang="ko-KR" dirty="0"/>
              <a:t>(batch normalization)</a:t>
            </a:r>
            <a:r>
              <a:rPr lang="ko-KR" altLang="en-US" dirty="0"/>
              <a:t>라는 계층이 신경망 각 층마다 추가된다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배치 정규화에 대해서 더 자세히 설명하자면</a:t>
            </a:r>
            <a:endParaRPr lang="en-US" altLang="ko-KR" dirty="0"/>
          </a:p>
          <a:p>
            <a:r>
              <a:rPr lang="ko-KR" altLang="en-US" dirty="0"/>
              <a:t>학습을 할 때 미니배치 단위로 </a:t>
            </a:r>
            <a:r>
              <a:rPr lang="ko-KR" altLang="en-US" dirty="0" err="1"/>
              <a:t>입력값을</a:t>
            </a:r>
            <a:r>
              <a:rPr lang="ko-KR" altLang="en-US" dirty="0"/>
              <a:t> </a:t>
            </a:r>
            <a:r>
              <a:rPr lang="ko-KR" altLang="en-US" dirty="0" err="1"/>
              <a:t>정규화하는데</a:t>
            </a:r>
            <a:r>
              <a:rPr lang="ko-KR" altLang="en-US" dirty="0"/>
              <a:t> 평균이 </a:t>
            </a:r>
            <a:r>
              <a:rPr lang="en-US" altLang="ko-KR" dirty="0"/>
              <a:t>0 </a:t>
            </a:r>
            <a:r>
              <a:rPr lang="ko-KR" altLang="en-US" dirty="0"/>
              <a:t>분산이 </a:t>
            </a:r>
            <a:r>
              <a:rPr lang="en-US" altLang="ko-KR" dirty="0"/>
              <a:t>1</a:t>
            </a:r>
            <a:r>
              <a:rPr lang="ko-KR" altLang="en-US" dirty="0"/>
              <a:t>이 되게 </a:t>
            </a:r>
            <a:r>
              <a:rPr lang="ko-KR" altLang="en-US" dirty="0" err="1"/>
              <a:t>정규화한다</a:t>
            </a:r>
            <a:r>
              <a:rPr lang="en-US" altLang="ko-KR" dirty="0"/>
              <a:t>. </a:t>
            </a:r>
            <a:r>
              <a:rPr lang="ko-KR" altLang="en-US" dirty="0"/>
              <a:t>수식으로 나타내면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미니배치에 대한 평균과 분산을 구해서 평균이 </a:t>
            </a:r>
            <a:r>
              <a:rPr lang="en-US" altLang="ko-KR" dirty="0"/>
              <a:t>0 </a:t>
            </a:r>
            <a:r>
              <a:rPr lang="ko-KR" altLang="en-US" dirty="0"/>
              <a:t>분산이 </a:t>
            </a:r>
            <a:r>
              <a:rPr lang="en-US" altLang="ko-KR" dirty="0"/>
              <a:t>1</a:t>
            </a:r>
            <a:r>
              <a:rPr lang="ko-KR" altLang="en-US" dirty="0"/>
              <a:t>이 되게 미니배치를 다시 </a:t>
            </a:r>
            <a:r>
              <a:rPr lang="ko-KR" altLang="en-US" dirty="0" err="1"/>
              <a:t>정규화한다</a:t>
            </a:r>
            <a:r>
              <a:rPr lang="en-US" altLang="ko-KR" dirty="0"/>
              <a:t>. </a:t>
            </a:r>
            <a:r>
              <a:rPr lang="ko-KR" altLang="en-US" dirty="0"/>
              <a:t>여기서 엡실론 기호는 아주 작은 값을 의미하는데 이는 </a:t>
            </a:r>
            <a:r>
              <a:rPr lang="en-US" altLang="ko-KR" dirty="0"/>
              <a:t>0</a:t>
            </a:r>
            <a:r>
              <a:rPr lang="ko-KR" altLang="en-US" dirty="0"/>
              <a:t>으로 나누는 사태를 방지하기 위해 존재함</a:t>
            </a:r>
            <a:endParaRPr lang="en-US" altLang="ko-KR" dirty="0"/>
          </a:p>
          <a:p>
            <a:r>
              <a:rPr lang="ko-KR" altLang="en-US" dirty="0"/>
              <a:t>이 처리를 활성화 함수 앞에 또는 뒤에 배치함으로써 데이터가 고르게 분포할 수 있게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배치 정규화 계층은 정규화를 하고 나서 해당 데이터에 대한 확대와 이동 변환을 수행함 이 수식은 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감마는 확대를 베타는 이동을 담당한다</a:t>
            </a:r>
            <a:r>
              <a:rPr lang="en-US" altLang="ko-KR" dirty="0"/>
              <a:t>. </a:t>
            </a:r>
            <a:r>
              <a:rPr lang="ko-KR" altLang="en-US" dirty="0"/>
              <a:t>처음에는 각각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으로 시작하고 학습하면서 이 값 또한 조정한다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26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 정규화를 사용한 것과 사용 안 한 것의 </a:t>
            </a:r>
            <a:r>
              <a:rPr lang="en-US" altLang="ko-KR" dirty="0"/>
              <a:t>MNIST</a:t>
            </a:r>
            <a:r>
              <a:rPr lang="ko-KR" altLang="en-US" dirty="0"/>
              <a:t>데이터셋의 학습 진도 차이는 다음 그래프와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그래프를 보면 배치 정규화를 사용한 것이 학습을 더 빨리 진행시키는 걸 확인할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추가로 배치 정규화는 가중치의 </a:t>
            </a:r>
            <a:r>
              <a:rPr lang="ko-KR" altLang="en-US" dirty="0" err="1"/>
              <a:t>초깃값에</a:t>
            </a:r>
            <a:r>
              <a:rPr lang="ko-KR" altLang="en-US" dirty="0"/>
              <a:t> 많이 영향을 받지 않는다고 했는데 각 </a:t>
            </a:r>
            <a:r>
              <a:rPr lang="ko-KR" altLang="en-US" dirty="0" err="1"/>
              <a:t>초깃값의</a:t>
            </a:r>
            <a:r>
              <a:rPr lang="ko-KR" altLang="en-US" dirty="0"/>
              <a:t> 표준편차에 따른 학습 진도를 다음 그래프에서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실선이 배치 정규화를 사용하는 </a:t>
            </a:r>
            <a:r>
              <a:rPr lang="ko-KR" altLang="en-US" dirty="0" err="1"/>
              <a:t>경우고</a:t>
            </a:r>
            <a:r>
              <a:rPr lang="ko-KR" altLang="en-US" dirty="0"/>
              <a:t> 점선이 사용하지 않은 건데 거의 모든 경우에서 배치 정규화의 학습 진도가 더 빠른 것을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배치 정규화를 사용하지 않을 때 분포를 잘 시키지 않으면 학습이 전혀 안 되는 것도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87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바른 학습에 대해서 </a:t>
            </a:r>
            <a:r>
              <a:rPr lang="ko-KR" altLang="en-US" dirty="0" err="1"/>
              <a:t>알아볼건데</a:t>
            </a:r>
            <a:r>
              <a:rPr lang="ko-KR" altLang="en-US" dirty="0"/>
              <a:t> 바른 학습이란 훈련 데이터에만 지나치게 적응하여 그 외에 데이터에는 제대로 대응하지 못하는 </a:t>
            </a:r>
            <a:r>
              <a:rPr lang="ko-KR" altLang="en-US" dirty="0" err="1"/>
              <a:t>오버피팅이</a:t>
            </a:r>
            <a:r>
              <a:rPr lang="ko-KR" altLang="en-US" dirty="0"/>
              <a:t> 일어나지 않는 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오버피팅은</a:t>
            </a:r>
            <a:r>
              <a:rPr lang="ko-KR" altLang="en-US" dirty="0"/>
              <a:t> 주로 다음의 두 경우에 일어나는데</a:t>
            </a:r>
            <a:endParaRPr lang="en-US" altLang="ko-KR" dirty="0"/>
          </a:p>
          <a:p>
            <a:r>
              <a:rPr lang="ko-KR" altLang="en-US" dirty="0"/>
              <a:t>학습하는 모델이 매개변수가 많고 표현력이 높은 모델이거나 훈련 데이터가 적을 경우 </a:t>
            </a:r>
            <a:r>
              <a:rPr lang="ko-KR" altLang="en-US" dirty="0" err="1"/>
              <a:t>오버피팅이</a:t>
            </a:r>
            <a:r>
              <a:rPr lang="ko-KR" altLang="en-US" dirty="0"/>
              <a:t> 잘 일어난다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두 요건을 일부러 충족시켜서 </a:t>
            </a:r>
            <a:r>
              <a:rPr lang="ko-KR" altLang="en-US" dirty="0" err="1"/>
              <a:t>오버피팅이</a:t>
            </a:r>
            <a:r>
              <a:rPr lang="ko-KR" altLang="en-US" dirty="0"/>
              <a:t> 일어나게 </a:t>
            </a:r>
            <a:r>
              <a:rPr lang="ko-KR" altLang="en-US" dirty="0" err="1"/>
              <a:t>해볼건데</a:t>
            </a:r>
            <a:endParaRPr lang="en-US" altLang="ko-KR" dirty="0"/>
          </a:p>
          <a:p>
            <a:r>
              <a:rPr lang="en-US" altLang="ko-KR" dirty="0"/>
              <a:t>MNIST</a:t>
            </a:r>
            <a:r>
              <a:rPr lang="ko-KR" altLang="en-US" dirty="0"/>
              <a:t>데이터셋 학습 모델에서 일부러 훈련 데이터를 줄이고 은닉층의 깊이를 많이 늘려 네트워크를 일부터 복잡하게 해서 정확도를 출력하면 다음과 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 데이터에 대한 정확도는 </a:t>
            </a:r>
            <a:r>
              <a:rPr lang="en-US" altLang="ko-KR" dirty="0"/>
              <a:t>100</a:t>
            </a:r>
            <a:r>
              <a:rPr lang="ko-KR" altLang="en-US" dirty="0" err="1"/>
              <a:t>에폭</a:t>
            </a:r>
            <a:r>
              <a:rPr lang="ko-KR" altLang="en-US" dirty="0"/>
              <a:t> 시점부터는 거의 </a:t>
            </a:r>
            <a:r>
              <a:rPr lang="en-US" altLang="ko-KR" dirty="0"/>
              <a:t>100%</a:t>
            </a:r>
            <a:r>
              <a:rPr lang="ko-KR" altLang="en-US" dirty="0"/>
              <a:t>인데 그에 비해 시험 데이터의 정확도와는 많이 차이가 나는 걸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정확도 차이가 많이 벌어진 게 </a:t>
            </a:r>
            <a:r>
              <a:rPr lang="ko-KR" altLang="en-US" dirty="0" err="1"/>
              <a:t>오버피팅이</a:t>
            </a:r>
            <a:r>
              <a:rPr lang="ko-KR" altLang="en-US" dirty="0"/>
              <a:t> 일어난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34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오버피팅을</a:t>
            </a:r>
            <a:r>
              <a:rPr lang="ko-KR" altLang="en-US" dirty="0"/>
              <a:t> 억제하는 방법 중에 가중치 감소라는 것이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방법은 학습 과정에서 큰 가중치에 대해서는 그에 상응하는 큰 페널티를 부과하여 </a:t>
            </a:r>
            <a:r>
              <a:rPr lang="ko-KR" altLang="en-US" dirty="0" err="1"/>
              <a:t>오버피팅을</a:t>
            </a:r>
            <a:r>
              <a:rPr lang="ko-KR" altLang="en-US" dirty="0"/>
              <a:t> 억제하는 방법인데 왜냐하면 </a:t>
            </a:r>
            <a:r>
              <a:rPr lang="ko-KR" altLang="en-US" dirty="0" err="1"/>
              <a:t>오버피팅은</a:t>
            </a:r>
            <a:r>
              <a:rPr lang="ko-KR" altLang="en-US" dirty="0"/>
              <a:t> 가중치 매개변수의 값이 커서 발생하는 경우가 많기 때문임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좀 더 자세히 설명하면</a:t>
            </a:r>
            <a:endParaRPr lang="en-US" altLang="ko-KR" dirty="0"/>
          </a:p>
          <a:p>
            <a:r>
              <a:rPr lang="ko-KR" altLang="en-US" dirty="0"/>
              <a:t>손실 함수에 </a:t>
            </a:r>
            <a:r>
              <a:rPr lang="en-US" altLang="ko-KR" dirty="0"/>
              <a:t>L2</a:t>
            </a:r>
            <a:r>
              <a:rPr lang="ko-KR" altLang="en-US" dirty="0"/>
              <a:t>노름이란 걸 더합니다</a:t>
            </a:r>
            <a:r>
              <a:rPr lang="en-US" altLang="ko-KR" dirty="0"/>
              <a:t>.</a:t>
            </a:r>
            <a:r>
              <a:rPr lang="ko-KR" altLang="en-US" dirty="0"/>
              <a:t> 그러면 </a:t>
            </a:r>
            <a:r>
              <a:rPr lang="ko-KR" altLang="en-US" dirty="0" err="1"/>
              <a:t>그러면</a:t>
            </a:r>
            <a:r>
              <a:rPr lang="ko-KR" altLang="en-US" dirty="0"/>
              <a:t> 해당 손실함수에 대한 기울기 값은 커지고 기울기가 커지면 가중치가 더 많이 감소된다</a:t>
            </a:r>
            <a:r>
              <a:rPr lang="en-US" altLang="ko-KR" dirty="0"/>
              <a:t>. </a:t>
            </a:r>
            <a:r>
              <a:rPr lang="ko-KR" altLang="en-US" dirty="0"/>
              <a:t>이런 방식으로 가중치가 커지는 것을 억제한다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가중치를 </a:t>
            </a:r>
            <a:r>
              <a:rPr lang="en-US" altLang="ko-KR" dirty="0"/>
              <a:t>W</a:t>
            </a:r>
            <a:r>
              <a:rPr lang="ko-KR" altLang="en-US" dirty="0" err="1"/>
              <a:t>라하면</a:t>
            </a:r>
            <a:r>
              <a:rPr lang="ko-KR" altLang="en-US" dirty="0"/>
              <a:t> </a:t>
            </a:r>
            <a:r>
              <a:rPr lang="en-US" altLang="ko-KR" dirty="0"/>
              <a:t>L2</a:t>
            </a:r>
            <a:r>
              <a:rPr lang="ko-KR" altLang="en-US" dirty="0"/>
              <a:t>노름의 </a:t>
            </a:r>
            <a:r>
              <a:rPr lang="ko-KR" altLang="en-US" dirty="0" err="1"/>
              <a:t>값음</a:t>
            </a:r>
            <a:r>
              <a:rPr lang="ko-KR" altLang="en-US" dirty="0"/>
              <a:t> </a:t>
            </a:r>
            <a:r>
              <a:rPr lang="en-US" altLang="ko-KR" dirty="0"/>
              <a:t>½</a:t>
            </a:r>
            <a:r>
              <a:rPr lang="ko-KR" altLang="en-US" dirty="0" err="1"/>
              <a:t>ㅅ</a:t>
            </a:r>
            <a:r>
              <a:rPr lang="en-US" altLang="ko-KR" dirty="0"/>
              <a:t>W2</a:t>
            </a:r>
            <a:r>
              <a:rPr lang="ko-KR" altLang="en-US" dirty="0"/>
              <a:t>이 되고 이 값을 손실 함수에 더한다</a:t>
            </a:r>
            <a:r>
              <a:rPr lang="en-US" altLang="ko-KR" dirty="0"/>
              <a:t>. </a:t>
            </a:r>
            <a:r>
              <a:rPr lang="ko-KR" altLang="en-US" dirty="0"/>
              <a:t>여기서 람다는 정규화의 세기를 조절하는 </a:t>
            </a:r>
            <a:r>
              <a:rPr lang="ko-KR" altLang="en-US" dirty="0" err="1"/>
              <a:t>하이퍼파라미터이다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람다값이</a:t>
            </a:r>
            <a:r>
              <a:rPr lang="ko-KR" altLang="en-US" dirty="0"/>
              <a:t> 클수록 큰 가중치에 대한 페널티가 커진다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 값의 </a:t>
            </a:r>
            <a:r>
              <a:rPr lang="en-US" altLang="ko-KR" dirty="0"/>
              <a:t>2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  <a:r>
              <a:rPr lang="ko-KR" altLang="en-US" dirty="0"/>
              <a:t>값은 나중에 이 값의 미분결과인 람다</a:t>
            </a:r>
            <a:r>
              <a:rPr lang="en-US" altLang="ko-KR" dirty="0"/>
              <a:t>W</a:t>
            </a:r>
            <a:r>
              <a:rPr lang="ko-KR" altLang="en-US" dirty="0"/>
              <a:t>를 조정하는 역할의 상수이다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41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가중치 감소를 적용하여 훈련한 결과는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정확도 차이는 여전히 존재하지만 이 전보다는 그 차이가 줄어든 걸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말은 즉 </a:t>
            </a:r>
            <a:r>
              <a:rPr lang="ko-KR" altLang="en-US" dirty="0" err="1"/>
              <a:t>오버피팅이</a:t>
            </a:r>
            <a:r>
              <a:rPr lang="ko-KR" altLang="en-US" dirty="0"/>
              <a:t> 억제되었다는 소리이다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훈련데이터에 대한 정확도가 </a:t>
            </a:r>
            <a:r>
              <a:rPr lang="en-US" altLang="ko-KR" dirty="0"/>
              <a:t>100%</a:t>
            </a:r>
            <a:r>
              <a:rPr lang="ko-KR" altLang="en-US" dirty="0"/>
              <a:t>에 도달하지 못한 것도 확인할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86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 감소는 간단하게 구현할 수 있고 어느 정도 </a:t>
            </a:r>
            <a:r>
              <a:rPr lang="ko-KR" altLang="en-US" dirty="0" err="1"/>
              <a:t>오버피팅을</a:t>
            </a:r>
            <a:r>
              <a:rPr lang="ko-KR" altLang="en-US" dirty="0"/>
              <a:t> 억제할 수 있지만 신경망 모델이 복잡해지면 </a:t>
            </a:r>
            <a:r>
              <a:rPr lang="ko-KR" altLang="en-US" dirty="0" err="1"/>
              <a:t>그것만으로는</a:t>
            </a:r>
            <a:r>
              <a:rPr lang="ko-KR" altLang="en-US" dirty="0"/>
              <a:t> 대응하기 어려워진다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위해서 </a:t>
            </a:r>
            <a:r>
              <a:rPr lang="ko-KR" altLang="en-US" dirty="0" err="1"/>
              <a:t>드롭아웃이라는</a:t>
            </a:r>
            <a:r>
              <a:rPr lang="ko-KR" altLang="en-US" dirty="0"/>
              <a:t> 기법을 사용한다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드롭아웃은</a:t>
            </a:r>
            <a:r>
              <a:rPr lang="ko-KR" altLang="en-US" dirty="0"/>
              <a:t> 뉴런을 임의로 삭제하면서 학습하는 방법으로 학습 시 은닉층의 뉴런을 무작위로 골라 삭제하는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그림과 같이 삭제된 뉴런은 신호를 다음으로 전달하지 않게 된다</a:t>
            </a:r>
            <a:r>
              <a:rPr lang="en-US" altLang="ko-KR" dirty="0"/>
              <a:t>. </a:t>
            </a:r>
            <a:r>
              <a:rPr lang="ko-KR" altLang="en-US" dirty="0"/>
              <a:t>이른 훈련 때만 뉴런을 삭제하는 것이고 시험 때는 모든 뉴런에 신호를 전달한다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시험 때는 각 뉴런의 출력에 훈련 때 삭제한 비율만큼 곱하여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구현하면 다음과 같은 클래스로 구현할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초기화 메소드에서는 삭제할 비율을 입력 받는다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순전파</a:t>
            </a:r>
            <a:r>
              <a:rPr lang="ko-KR" altLang="en-US" dirty="0"/>
              <a:t> 메소드에서는 훈련일 경우에는 마스크를 </a:t>
            </a:r>
            <a:r>
              <a:rPr lang="ko-KR" altLang="en-US" dirty="0" err="1"/>
              <a:t>입력값과</a:t>
            </a:r>
            <a:r>
              <a:rPr lang="ko-KR" altLang="en-US" dirty="0"/>
              <a:t> 같은 형상으로 무작위로 생성하고 해당 값이 특정 값보다 큰 원소만 </a:t>
            </a:r>
            <a:r>
              <a:rPr lang="en-US" altLang="ko-KR" dirty="0"/>
              <a:t>True</a:t>
            </a:r>
            <a:r>
              <a:rPr lang="ko-KR" altLang="en-US" dirty="0"/>
              <a:t>로 설정한다</a:t>
            </a:r>
            <a:r>
              <a:rPr lang="en-US" altLang="ko-KR" dirty="0"/>
              <a:t>. </a:t>
            </a:r>
            <a:r>
              <a:rPr lang="ko-KR" altLang="en-US" dirty="0"/>
              <a:t>테스트일 경우에는 </a:t>
            </a:r>
            <a:r>
              <a:rPr lang="ko-KR" altLang="en-US" dirty="0" err="1"/>
              <a:t>출력값에</a:t>
            </a:r>
            <a:r>
              <a:rPr lang="ko-KR" altLang="en-US" dirty="0"/>
              <a:t> 삭제비율만큼 곱하여 출력한다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역전파</a:t>
            </a:r>
            <a:r>
              <a:rPr lang="ko-KR" altLang="en-US" dirty="0"/>
              <a:t> 메소드는 </a:t>
            </a:r>
            <a:r>
              <a:rPr lang="en-US" altLang="ko-KR" dirty="0" err="1"/>
              <a:t>ReLU</a:t>
            </a:r>
            <a:r>
              <a:rPr lang="ko-KR" altLang="en-US" dirty="0"/>
              <a:t>와 똑같이 동작한다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순전파</a:t>
            </a:r>
            <a:r>
              <a:rPr lang="ko-KR" altLang="en-US" dirty="0"/>
              <a:t> 때 신호를 통과시킨 뉴런은 </a:t>
            </a:r>
            <a:r>
              <a:rPr lang="ko-KR" altLang="en-US" dirty="0" err="1"/>
              <a:t>역전파</a:t>
            </a:r>
            <a:r>
              <a:rPr lang="ko-KR" altLang="en-US" dirty="0"/>
              <a:t> 때도 신호를 통과 시키고 반대는 </a:t>
            </a:r>
            <a:r>
              <a:rPr lang="ko-KR" altLang="en-US" dirty="0" err="1"/>
              <a:t>역전파</a:t>
            </a:r>
            <a:r>
              <a:rPr lang="ko-KR" altLang="en-US" dirty="0"/>
              <a:t> 때도 신호를 차단한다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802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드롭아웃을</a:t>
            </a:r>
            <a:r>
              <a:rPr lang="ko-KR" altLang="en-US" dirty="0"/>
              <a:t> 적용하여 정확도를 출력한 그래프는 다음과 같다</a:t>
            </a:r>
            <a:r>
              <a:rPr lang="en-US" altLang="ko-KR" dirty="0"/>
              <a:t>. </a:t>
            </a:r>
            <a:r>
              <a:rPr lang="ko-KR" altLang="en-US" dirty="0"/>
              <a:t>왼쪽이 적용을 안 한 것이고 오른쪽이 적용을 한 것이다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드롭아웃을</a:t>
            </a:r>
            <a:r>
              <a:rPr lang="ko-KR" altLang="en-US" dirty="0"/>
              <a:t> 적용하면 훈련 데이터와 시험 데이터에 대한 정확도 차이가 줄어든 걸 확인할 수 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훈련 데이터에 대한 정확도가 </a:t>
            </a:r>
            <a:r>
              <a:rPr lang="en-US" altLang="ko-KR" dirty="0"/>
              <a:t>100%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도달하지 않은 것도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 </a:t>
            </a:r>
            <a:r>
              <a:rPr lang="ko-KR" altLang="en-US" dirty="0" err="1"/>
              <a:t>드롭아웃을</a:t>
            </a:r>
            <a:r>
              <a:rPr lang="ko-KR" altLang="en-US" dirty="0"/>
              <a:t> 통해서 </a:t>
            </a:r>
            <a:r>
              <a:rPr lang="ko-KR" altLang="en-US" dirty="0" err="1"/>
              <a:t>오버피팅을</a:t>
            </a:r>
            <a:r>
              <a:rPr lang="ko-KR" altLang="en-US" dirty="0"/>
              <a:t> 억제할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추가적으로 기계학습에서는 앙상블 학습이라는 것을 하는데 앙상블 학습이란 똑같은 모델 여러 개를 개별적으로 학습시켜서 각 모델의 출력 결과를 평균을 내서 추론하는 방식이다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이것을 이용하면 몇</a:t>
            </a:r>
            <a:r>
              <a:rPr lang="en-US" altLang="ko-KR" dirty="0"/>
              <a:t>%</a:t>
            </a:r>
            <a:r>
              <a:rPr lang="ko-KR" altLang="en-US" dirty="0"/>
              <a:t>정도는 정확도가 개선이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앙상블 학습이 </a:t>
            </a:r>
            <a:r>
              <a:rPr lang="ko-KR" altLang="en-US" dirty="0" err="1"/>
              <a:t>드롭아웃과</a:t>
            </a:r>
            <a:r>
              <a:rPr lang="ko-KR" altLang="en-US" dirty="0"/>
              <a:t> 밀접한데 학습 때 뉴런을 무작위로 삭제하는 행위가 매번 다른 모델을 학습시키는 것과 같이 해석할 수 있고 추론 때 뉴런의 출력에 삭제한 비율을 곱하는 것과 평균을 내서 추론하는 것이 같은 효과를 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드롭아웃은</a:t>
            </a:r>
            <a:r>
              <a:rPr lang="ko-KR" altLang="en-US" dirty="0"/>
              <a:t> 이 앙상블 학습을 하나의 모델을 통해 구현한 것이라고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04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적절한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찾는 방법에 대해서 설명하겠다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보면 여러 개가 있는데 예를 들어 뉴런 수</a:t>
            </a:r>
            <a:r>
              <a:rPr lang="en-US" altLang="ko-KR" dirty="0"/>
              <a:t>, </a:t>
            </a:r>
            <a:r>
              <a:rPr lang="ko-KR" altLang="en-US" dirty="0"/>
              <a:t>배치 크기</a:t>
            </a:r>
            <a:r>
              <a:rPr lang="en-US" altLang="ko-KR" dirty="0"/>
              <a:t>, </a:t>
            </a:r>
            <a:r>
              <a:rPr lang="ko-KR" altLang="en-US" dirty="0" err="1"/>
              <a:t>학습률</a:t>
            </a:r>
            <a:r>
              <a:rPr lang="en-US" altLang="ko-KR" dirty="0"/>
              <a:t>, </a:t>
            </a:r>
            <a:r>
              <a:rPr lang="ko-KR" altLang="en-US" dirty="0"/>
              <a:t>가중치 감소 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</a:t>
            </a:r>
            <a:r>
              <a:rPr lang="ko-KR" altLang="en-US" dirty="0" err="1"/>
              <a:t>하이퍼파라미터들을</a:t>
            </a:r>
            <a:r>
              <a:rPr lang="ko-KR" altLang="en-US" dirty="0"/>
              <a:t> 효율적으로 탐색하는 방법이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그것이 이제 검증 데이터를 이용하는 방법인데 지금까지 훈련 데이터와 시험 데이터라는 두가지로 분리를 했었다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하이퍼파라미터를</a:t>
            </a:r>
            <a:r>
              <a:rPr lang="ko-KR" altLang="en-US" dirty="0"/>
              <a:t> 조정할 때는 </a:t>
            </a:r>
            <a:r>
              <a:rPr lang="ko-KR" altLang="en-US" dirty="0" err="1"/>
              <a:t>하이퍼파라미터만의</a:t>
            </a:r>
            <a:r>
              <a:rPr lang="ko-KR" altLang="en-US" dirty="0"/>
              <a:t> 전용 확인 데이터가 필요한데 그것을 검증 데이터라고 부른다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정리하자면 훈련 데이터는 매개변수를 학습하는 용도이고</a:t>
            </a:r>
            <a:r>
              <a:rPr lang="en-US" altLang="ko-KR" dirty="0"/>
              <a:t>, </a:t>
            </a:r>
            <a:r>
              <a:rPr lang="ko-KR" altLang="en-US" dirty="0"/>
              <a:t>검증 데이터는 </a:t>
            </a:r>
            <a:r>
              <a:rPr lang="ko-KR" altLang="en-US" dirty="0" err="1"/>
              <a:t>하이퍼파라미터의</a:t>
            </a:r>
            <a:r>
              <a:rPr lang="ko-KR" altLang="en-US" dirty="0"/>
              <a:t> 성능을 평가하는 용도이고</a:t>
            </a:r>
            <a:r>
              <a:rPr lang="en-US" altLang="ko-KR" dirty="0"/>
              <a:t>, </a:t>
            </a:r>
            <a:r>
              <a:rPr lang="ko-KR" altLang="en-US" dirty="0"/>
              <a:t>시험데이터는 전체 신경망 모델의 범용 성능을 평가하는 용도이다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보통 데이터셋에는 이 세가지 데이터를 분리해두기도 하는데 검증 데이터가 없는 경우도 있다</a:t>
            </a:r>
            <a:r>
              <a:rPr lang="en-US" altLang="ko-KR" dirty="0"/>
              <a:t>.</a:t>
            </a:r>
            <a:r>
              <a:rPr lang="ko-KR" altLang="en-US" dirty="0"/>
              <a:t> 이런 경우에 검증 데이터를 얻는 가장 간단한 방법은 훈련데이터에서 일부를 검증 데이터로 분리하는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여기서 중요한 것이 검증데이터를 시험데이터로 사용해서는 안 되는데 그 이유가 뭐냐</a:t>
            </a:r>
            <a:endParaRPr lang="en-US" altLang="ko-KR" dirty="0"/>
          </a:p>
          <a:p>
            <a:r>
              <a:rPr lang="ko-KR" altLang="en-US" dirty="0"/>
              <a:t>같은 성능평가이기도 하지만 시험 데이터를 사용하여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조정하면 그 값이 시험데이터에 </a:t>
            </a:r>
            <a:r>
              <a:rPr lang="ko-KR" altLang="en-US" dirty="0" err="1"/>
              <a:t>오버피팅이</a:t>
            </a:r>
            <a:r>
              <a:rPr lang="ko-KR" altLang="en-US" dirty="0"/>
              <a:t> 되기 때문이다</a:t>
            </a:r>
            <a:r>
              <a:rPr lang="en-US" altLang="ko-KR" dirty="0"/>
              <a:t>. </a:t>
            </a:r>
            <a:r>
              <a:rPr lang="ko-KR" altLang="en-US" dirty="0"/>
              <a:t>그러면 시험 데이터를 통한 모델 평가를 할 때 범용성을 체크하지 못하게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6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최적화 즉 학습 방법에 대해 더 알아보기 위해 </a:t>
            </a:r>
            <a:r>
              <a:rPr lang="en-US" altLang="ko-KR" dirty="0"/>
              <a:t>SGD</a:t>
            </a:r>
            <a:r>
              <a:rPr lang="ko-KR" altLang="en-US" dirty="0"/>
              <a:t>에 대해서 복습해보겠다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SGD</a:t>
            </a:r>
            <a:r>
              <a:rPr lang="ko-KR" altLang="en-US" dirty="0"/>
              <a:t>의 수식으로는 다음과 같다</a:t>
            </a:r>
            <a:r>
              <a:rPr lang="en-US" altLang="ko-KR" dirty="0"/>
              <a:t>. </a:t>
            </a:r>
            <a:r>
              <a:rPr lang="ko-KR" altLang="en-US" dirty="0"/>
              <a:t>수식 설명 </a:t>
            </a:r>
            <a:r>
              <a:rPr lang="en-US" altLang="ko-KR" dirty="0"/>
              <a:t>-&gt; </a:t>
            </a:r>
            <a:r>
              <a:rPr lang="ko-KR" altLang="en-US" dirty="0"/>
              <a:t>식과 같이 </a:t>
            </a:r>
            <a:r>
              <a:rPr lang="en-US" altLang="ko-KR" dirty="0"/>
              <a:t>SGD</a:t>
            </a:r>
            <a:r>
              <a:rPr lang="ko-KR" altLang="en-US" dirty="0"/>
              <a:t>는 기울어진 방향으로 일정 거리 만큼 갱신하겠다는 의미이다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수식을 클래스로 구현하면 다음과 같다</a:t>
            </a:r>
            <a:r>
              <a:rPr lang="en-US" altLang="ko-KR" dirty="0"/>
              <a:t>. </a:t>
            </a:r>
            <a:r>
              <a:rPr lang="ko-KR" altLang="en-US" dirty="0"/>
              <a:t>초기화 때 입력 받는 변수는 </a:t>
            </a:r>
            <a:r>
              <a:rPr lang="ko-KR" altLang="en-US" dirty="0" err="1"/>
              <a:t>학습률이고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r>
              <a:rPr lang="ko-KR" altLang="en-US" dirty="0"/>
              <a:t>메소드는 매개변수와 기울기를 입력 받아서 학습 시 반복적으로 실행됨</a:t>
            </a:r>
            <a:endParaRPr lang="en-US" altLang="ko-KR" dirty="0"/>
          </a:p>
          <a:p>
            <a:r>
              <a:rPr lang="ko-KR" altLang="en-US" dirty="0"/>
              <a:t>이렇게 최적화를 하는 기능도 클래스로 구현하면 </a:t>
            </a:r>
            <a:r>
              <a:rPr lang="ko-KR" altLang="en-US" dirty="0" err="1"/>
              <a:t>모듈화하기</a:t>
            </a:r>
            <a:r>
              <a:rPr lang="ko-KR" altLang="en-US" dirty="0"/>
              <a:t> 편하다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942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하이퍼파라미터를</a:t>
            </a:r>
            <a:r>
              <a:rPr lang="ko-KR" altLang="en-US" dirty="0"/>
              <a:t> 최적화할 때의 핵심은 </a:t>
            </a:r>
            <a:r>
              <a:rPr lang="ko-KR" altLang="en-US" dirty="0" err="1"/>
              <a:t>최적값으로</a:t>
            </a:r>
            <a:r>
              <a:rPr lang="ko-KR" altLang="en-US" dirty="0"/>
              <a:t> 그 범위를 조금씩 줄여가는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위해서는 우선 대략적인 범위를 미리 설정하고 그 범위에서 무작위로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골라낸 후에 그 값으로 평가를 하고 조정하고 이 작업을 반복함으로써 값의 범위를 좁힌다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 정확도에 미치는 영향력이 </a:t>
            </a:r>
            <a:r>
              <a:rPr lang="ko-KR" altLang="en-US" dirty="0" err="1"/>
              <a:t>하이퍼파라미터마다</a:t>
            </a:r>
            <a:r>
              <a:rPr lang="ko-KR" altLang="en-US" dirty="0"/>
              <a:t> 다르기 때문에 </a:t>
            </a:r>
            <a:r>
              <a:rPr lang="ko-KR" altLang="en-US" dirty="0" err="1"/>
              <a:t>하이퍼파리미터의</a:t>
            </a:r>
            <a:r>
              <a:rPr lang="ko-KR" altLang="en-US" dirty="0"/>
              <a:t> 범위는 규칙적인 탐색보다는 무작위로 탐색하는 것이 효과적이다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89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최적화를 </a:t>
            </a:r>
            <a:r>
              <a:rPr lang="ko-KR" altLang="en-US" dirty="0" err="1"/>
              <a:t>구현해볼건데</a:t>
            </a:r>
            <a:endParaRPr lang="en-US" altLang="ko-KR" dirty="0"/>
          </a:p>
          <a:p>
            <a:r>
              <a:rPr lang="en-US" altLang="ko-KR" dirty="0"/>
              <a:t>MNIST</a:t>
            </a:r>
            <a:r>
              <a:rPr lang="ko-KR" altLang="en-US" dirty="0"/>
              <a:t>데이터셋을 사용해서 </a:t>
            </a:r>
            <a:r>
              <a:rPr lang="ko-KR" altLang="en-US" dirty="0" err="1"/>
              <a:t>학습률과</a:t>
            </a:r>
            <a:r>
              <a:rPr lang="ko-KR" altLang="en-US" dirty="0"/>
              <a:t> 가중치 감소 계수를 최적화 해보겠다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먼저 훈련 데이터에서 검증 데이터를 추출하는 코드는 다음과 같이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훈련데이터가 정렬되어 있을 수도 있기 때문에 </a:t>
            </a:r>
            <a:r>
              <a:rPr lang="en-US" altLang="ko-KR" dirty="0"/>
              <a:t>Shuffle</a:t>
            </a:r>
            <a:r>
              <a:rPr lang="ko-KR" altLang="en-US" dirty="0"/>
              <a:t>메소드를 통해서 훈련데이터를 섞어주고</a:t>
            </a:r>
            <a:endParaRPr lang="en-US" altLang="ko-KR" dirty="0"/>
          </a:p>
          <a:p>
            <a:r>
              <a:rPr lang="ko-KR" altLang="en-US" dirty="0"/>
              <a:t>훈련 </a:t>
            </a:r>
            <a:r>
              <a:rPr lang="ko-KR" altLang="en-US" dirty="0" err="1"/>
              <a:t>데이터중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퍼센트의 데이터만 검증데이터로 분리를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다음은 로그 스케일 범위에서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무작위로 추출하는 코드는 다음과 같이 작성할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Uniform</a:t>
            </a:r>
            <a:r>
              <a:rPr lang="ko-KR" altLang="en-US" dirty="0"/>
              <a:t>메소드는 균등분포에 따라 </a:t>
            </a:r>
            <a:r>
              <a:rPr lang="ko-KR" altLang="en-US" dirty="0" err="1"/>
              <a:t>랜덤값을</a:t>
            </a:r>
            <a:r>
              <a:rPr lang="ko-KR" altLang="en-US" dirty="0"/>
              <a:t> 추출하는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39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학습을 총 </a:t>
            </a:r>
            <a:r>
              <a:rPr lang="en-US" altLang="ko-KR" dirty="0"/>
              <a:t>20</a:t>
            </a:r>
            <a:r>
              <a:rPr lang="ko-KR" altLang="en-US" dirty="0"/>
              <a:t>번 수행하여 검증 데이터의 정확도가 높은 순으로 나열하면 결과가 다음과 같이 나오는데 실선이 검증 데이터에 대한 정확도 점선은 훈련 데이터에 대한 정확도이다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Best5</a:t>
            </a:r>
            <a:r>
              <a:rPr lang="ko-KR" altLang="en-US" dirty="0"/>
              <a:t>까지의 </a:t>
            </a:r>
            <a:r>
              <a:rPr lang="ko-KR" altLang="en-US" dirty="0" err="1"/>
              <a:t>하이퍼파라미터를</a:t>
            </a:r>
            <a:r>
              <a:rPr lang="ko-KR" altLang="en-US" dirty="0"/>
              <a:t> 살펴보면 다음과 같이 나오는데</a:t>
            </a:r>
            <a:endParaRPr lang="en-US" altLang="ko-KR" dirty="0"/>
          </a:p>
          <a:p>
            <a:r>
              <a:rPr lang="ko-KR" altLang="en-US" dirty="0"/>
              <a:t>이를 통해서 잘 진행될 때의 </a:t>
            </a:r>
            <a:r>
              <a:rPr lang="ko-KR" altLang="en-US" dirty="0" err="1"/>
              <a:t>학습률의</a:t>
            </a:r>
            <a:r>
              <a:rPr lang="ko-KR" altLang="en-US" dirty="0"/>
              <a:t> 범위는 </a:t>
            </a:r>
            <a:r>
              <a:rPr lang="en-US" altLang="ko-KR" dirty="0"/>
              <a:t>0.001~0.1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가중치 감소 계수의 범위는 </a:t>
            </a:r>
            <a:r>
              <a:rPr lang="en-US" altLang="ko-KR" dirty="0"/>
              <a:t>10-9~10-5</a:t>
            </a:r>
            <a:r>
              <a:rPr lang="ko-KR" altLang="en-US" dirty="0"/>
              <a:t>정도라는 것을 알 수 있다</a:t>
            </a:r>
            <a:r>
              <a:rPr lang="en-US" altLang="ko-KR" dirty="0"/>
              <a:t>. </a:t>
            </a:r>
            <a:r>
              <a:rPr lang="ko-KR" altLang="en-US" dirty="0"/>
              <a:t>이렇게 범위를 줄이고 과정을 반복하면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어느 정도 좁혀지면 이제 해당 범위에서 값 하나는 선택하면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71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95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SGD</a:t>
            </a:r>
            <a:r>
              <a:rPr lang="ko-KR" altLang="en-US" dirty="0"/>
              <a:t>는 단순하고 구현하기 쉽지만 단점이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손실 함수가 다음과 같을 때 최솟값을 구하는 문제를 </a:t>
            </a:r>
            <a:r>
              <a:rPr lang="ko-KR" altLang="en-US" dirty="0" err="1"/>
              <a:t>생각해보겠음</a:t>
            </a:r>
            <a:endParaRPr lang="en-US" altLang="ko-KR" dirty="0"/>
          </a:p>
          <a:p>
            <a:r>
              <a:rPr lang="ko-KR" altLang="en-US" dirty="0"/>
              <a:t>이 함수를 </a:t>
            </a:r>
            <a:r>
              <a:rPr lang="en-US" altLang="ko-KR" dirty="0"/>
              <a:t>3</a:t>
            </a:r>
            <a:r>
              <a:rPr lang="ko-KR" altLang="en-US" dirty="0"/>
              <a:t>차원 그래프로 그리면 왼쪽 그래프처럼 되고 </a:t>
            </a:r>
            <a:r>
              <a:rPr lang="en-US" altLang="ko-KR" dirty="0" err="1"/>
              <a:t>xy</a:t>
            </a:r>
            <a:r>
              <a:rPr lang="ko-KR" altLang="en-US" dirty="0"/>
              <a:t>평면에 </a:t>
            </a:r>
            <a:r>
              <a:rPr lang="en-US" altLang="ko-KR" dirty="0"/>
              <a:t>2</a:t>
            </a:r>
            <a:r>
              <a:rPr lang="ko-KR" altLang="en-US" dirty="0"/>
              <a:t>차원으로 나타내면 오른쪽 그래프와 같이 </a:t>
            </a:r>
            <a:r>
              <a:rPr lang="en-US" altLang="ko-KR" dirty="0"/>
              <a:t>x</a:t>
            </a:r>
            <a:r>
              <a:rPr lang="ko-KR" altLang="en-US" dirty="0"/>
              <a:t>축 방향으로 늘어진 타원 모양으로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함수의 최솟값이 되는 점은 </a:t>
            </a:r>
            <a:r>
              <a:rPr lang="en-US" altLang="ko-KR" dirty="0"/>
              <a:t>(0, 0)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7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함수의 기울기를 똑같이 </a:t>
            </a:r>
            <a:r>
              <a:rPr lang="en-US" altLang="ko-KR" dirty="0"/>
              <a:t>2</a:t>
            </a:r>
            <a:r>
              <a:rPr lang="ko-KR" altLang="en-US" dirty="0"/>
              <a:t>차원 평면에 벡터로 그려보면 다음과 같이 됨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ko-KR" altLang="en-US" dirty="0" err="1"/>
              <a:t>기울기들은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 방향으로는 기울기 값이 크고 </a:t>
            </a:r>
            <a:r>
              <a:rPr lang="en-US" altLang="ko-KR" dirty="0"/>
              <a:t>x</a:t>
            </a:r>
            <a:r>
              <a:rPr lang="ko-KR" altLang="en-US" dirty="0"/>
              <a:t>축 방향으로는 기울기 값이 작은 게 특징임</a:t>
            </a:r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ko-KR" altLang="en-US" dirty="0" err="1"/>
              <a:t>기울기들이</a:t>
            </a:r>
            <a:r>
              <a:rPr lang="ko-KR" altLang="en-US" dirty="0"/>
              <a:t> 대부분 최솟값이 되는 점인 </a:t>
            </a:r>
            <a:r>
              <a:rPr lang="en-US" altLang="ko-KR" dirty="0"/>
              <a:t>(0, 0)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가리키고 있지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임의의 점에서 </a:t>
            </a:r>
            <a:r>
              <a:rPr lang="en-US" altLang="ko-KR" dirty="0"/>
              <a:t>SGD</a:t>
            </a:r>
            <a:r>
              <a:rPr lang="ko-KR" altLang="en-US" dirty="0"/>
              <a:t>를 통해서 매개변수가 갱신되는 경로를 찍어보면</a:t>
            </a:r>
            <a:r>
              <a:rPr lang="en-US" altLang="ko-KR" dirty="0"/>
              <a:t> </a:t>
            </a:r>
            <a:r>
              <a:rPr lang="ko-KR" altLang="en-US" dirty="0"/>
              <a:t>다음과 같이 됨</a:t>
            </a:r>
            <a:endParaRPr lang="en-US" altLang="ko-KR" dirty="0"/>
          </a:p>
          <a:p>
            <a:r>
              <a:rPr lang="ko-KR" altLang="en-US" dirty="0"/>
              <a:t>이 움직임은 상당히 비효율적으로 보임</a:t>
            </a:r>
            <a:endParaRPr lang="en-US" altLang="ko-KR" dirty="0"/>
          </a:p>
          <a:p>
            <a:r>
              <a:rPr lang="ko-KR" altLang="en-US" dirty="0"/>
              <a:t>이처럼 </a:t>
            </a:r>
            <a:r>
              <a:rPr lang="en-US" altLang="ko-KR" dirty="0"/>
              <a:t>SGD</a:t>
            </a:r>
            <a:r>
              <a:rPr lang="ko-KR" altLang="en-US" dirty="0"/>
              <a:t>의 단점은 </a:t>
            </a:r>
            <a:r>
              <a:rPr lang="ko-KR" altLang="en-US" dirty="0" err="1"/>
              <a:t>비등방성</a:t>
            </a:r>
            <a:r>
              <a:rPr lang="ko-KR" altLang="en-US" dirty="0"/>
              <a:t> 함수 즉</a:t>
            </a:r>
            <a:r>
              <a:rPr lang="en-US" altLang="ko-KR" dirty="0"/>
              <a:t>, </a:t>
            </a:r>
            <a:r>
              <a:rPr lang="ko-KR" altLang="en-US" dirty="0"/>
              <a:t>방향에 따라 성질이 달라지는 기울기가 달라지는 함수에서는 탐색 경로가 비효율적임</a:t>
            </a:r>
            <a:endParaRPr lang="en-US" altLang="ko-KR" dirty="0"/>
          </a:p>
          <a:p>
            <a:r>
              <a:rPr lang="ko-KR" altLang="en-US" dirty="0"/>
              <a:t>그리고 이러한 경로를 보이는 근본적인 원인은 기울기의 방향들이 최솟값과 다른 방향을 가리키기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en-US" altLang="ko-KR" dirty="0"/>
              <a:t>SGD</a:t>
            </a:r>
            <a:r>
              <a:rPr lang="ko-KR" altLang="en-US" dirty="0"/>
              <a:t>의 단점을 개선해주는 최적화 방법이 여러 개가 있는 데 그걸 알아보겠음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8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모멘텀은 운동량을 뜻하는 단어로 이 기법은 물리와 관계가 있음</a:t>
            </a:r>
            <a:endParaRPr lang="en-US" altLang="ko-KR" dirty="0"/>
          </a:p>
          <a:p>
            <a:r>
              <a:rPr lang="ko-KR" altLang="en-US" dirty="0"/>
              <a:t>수식으로는 다음과 같음</a:t>
            </a:r>
            <a:endParaRPr lang="en-US" altLang="ko-KR" dirty="0"/>
          </a:p>
          <a:p>
            <a:r>
              <a:rPr lang="en-US" altLang="ko-KR" dirty="0"/>
              <a:t>V</a:t>
            </a:r>
            <a:r>
              <a:rPr lang="ko-KR" altLang="en-US" dirty="0"/>
              <a:t>라는 변수가 새로 나오는데 이것은 물리학에서 사용하는 속도를 말함</a:t>
            </a:r>
            <a:endParaRPr lang="en-US" altLang="ko-KR" dirty="0"/>
          </a:p>
          <a:p>
            <a:r>
              <a:rPr lang="ko-KR" altLang="en-US" dirty="0" err="1"/>
              <a:t>윗</a:t>
            </a:r>
            <a:r>
              <a:rPr lang="ko-KR" altLang="en-US" dirty="0"/>
              <a:t> 수식은 기울기 방향으로 힘을 받아 물체가 가속된다는 의미</a:t>
            </a:r>
            <a:endParaRPr lang="en-US" altLang="ko-KR" dirty="0"/>
          </a:p>
          <a:p>
            <a:r>
              <a:rPr lang="ko-KR" altLang="en-US" dirty="0" err="1"/>
              <a:t>아랫</a:t>
            </a:r>
            <a:r>
              <a:rPr lang="ko-KR" altLang="en-US" dirty="0"/>
              <a:t> 수식을 통해서 모멘텀 기법은 이 공과 같이 곡선을 구르는 듯한 움직임을 보여줌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값은 물체가 아무런 힘을 받지 않을 때 즉</a:t>
            </a:r>
            <a:r>
              <a:rPr lang="en-US" altLang="ko-KR" dirty="0"/>
              <a:t> 0.9</a:t>
            </a:r>
            <a:r>
              <a:rPr lang="ko-KR" altLang="en-US" dirty="0"/>
              <a:t>의 값으로 설정하여 서서히 </a:t>
            </a:r>
            <a:r>
              <a:rPr lang="en-US" altLang="ko-KR" dirty="0"/>
              <a:t>v</a:t>
            </a:r>
            <a:r>
              <a:rPr lang="ko-KR" altLang="en-US" dirty="0"/>
              <a:t>값을 </a:t>
            </a:r>
            <a:r>
              <a:rPr lang="ko-KR" altLang="en-US" dirty="0" err="1"/>
              <a:t>하강시키는</a:t>
            </a:r>
            <a:r>
              <a:rPr lang="ko-KR" altLang="en-US" dirty="0"/>
              <a:t> 역할을 함 이게 없으면 원래는 계속 </a:t>
            </a:r>
            <a:r>
              <a:rPr lang="ko-KR" altLang="en-US" dirty="0" err="1"/>
              <a:t>왔다갔다</a:t>
            </a:r>
            <a:r>
              <a:rPr lang="ko-KR" altLang="en-US" dirty="0"/>
              <a:t> </a:t>
            </a:r>
            <a:r>
              <a:rPr lang="ko-KR" altLang="en-US" dirty="0" err="1"/>
              <a:t>할텐데</a:t>
            </a:r>
            <a:r>
              <a:rPr lang="ko-KR" altLang="en-US" dirty="0"/>
              <a:t> 공기 저항이나 마찰력 같은 역할을 하여 자동으로 이 움직임을 줄이게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99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모멘텀을 클래스로 구현하면 다음과 같음</a:t>
            </a:r>
            <a:endParaRPr lang="en-US" altLang="ko-KR" dirty="0"/>
          </a:p>
          <a:p>
            <a:r>
              <a:rPr lang="ko-KR" altLang="en-US" dirty="0"/>
              <a:t>초기화 메소드에서는 </a:t>
            </a:r>
            <a:r>
              <a:rPr lang="ko-KR" altLang="en-US" dirty="0" err="1"/>
              <a:t>학습률과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값을 </a:t>
            </a:r>
            <a:r>
              <a:rPr lang="ko-KR" altLang="en-US" dirty="0" err="1"/>
              <a:t>입력받고</a:t>
            </a:r>
            <a:r>
              <a:rPr lang="ko-KR" altLang="en-US" dirty="0"/>
              <a:t> 처음 속도는 입력 받지 않음</a:t>
            </a:r>
            <a:endParaRPr lang="en-US" altLang="ko-KR" dirty="0"/>
          </a:p>
          <a:p>
            <a:r>
              <a:rPr lang="ko-KR" altLang="en-US" dirty="0"/>
              <a:t>대신 </a:t>
            </a:r>
            <a:r>
              <a:rPr lang="en-US" altLang="ko-KR" dirty="0"/>
              <a:t>v</a:t>
            </a:r>
            <a:r>
              <a:rPr lang="ko-KR" altLang="en-US" dirty="0"/>
              <a:t>값은 업데이트 메소드에서 매개변수의 형상과 똑같이 하여 </a:t>
            </a:r>
            <a:r>
              <a:rPr lang="ko-KR" altLang="en-US" dirty="0" err="1"/>
              <a:t>초깃값을</a:t>
            </a:r>
            <a:r>
              <a:rPr lang="ko-KR" altLang="en-US" dirty="0"/>
              <a:t> 생성함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모멘텀을 사용하여 갱신 경로를 찍어보면 다음과 같이 됨</a:t>
            </a:r>
            <a:endParaRPr lang="en-US" altLang="ko-KR" dirty="0"/>
          </a:p>
          <a:p>
            <a:r>
              <a:rPr lang="ko-KR" altLang="en-US" dirty="0"/>
              <a:t>공이 곡면을 구르듯이 움직임</a:t>
            </a:r>
            <a:endParaRPr lang="en-US" altLang="ko-KR" dirty="0"/>
          </a:p>
          <a:p>
            <a:r>
              <a:rPr lang="en-US" altLang="ko-KR" dirty="0"/>
              <a:t>SGD</a:t>
            </a:r>
            <a:r>
              <a:rPr lang="ko-KR" altLang="en-US" dirty="0"/>
              <a:t>보다 </a:t>
            </a:r>
            <a:r>
              <a:rPr lang="ko-KR" altLang="en-US" dirty="0" err="1"/>
              <a:t>지그재그하는</a:t>
            </a:r>
            <a:r>
              <a:rPr lang="ko-KR" altLang="en-US" dirty="0"/>
              <a:t> 정도가 덜한 것을 알 수 있음</a:t>
            </a:r>
            <a:endParaRPr lang="en-US" altLang="ko-KR" dirty="0"/>
          </a:p>
          <a:p>
            <a:r>
              <a:rPr lang="ko-KR" altLang="en-US" dirty="0"/>
              <a:t>전체적으로 </a:t>
            </a:r>
            <a:r>
              <a:rPr lang="en-US" altLang="ko-KR" dirty="0"/>
              <a:t>x</a:t>
            </a:r>
            <a:r>
              <a:rPr lang="ko-KR" altLang="en-US" dirty="0"/>
              <a:t>축 방향으로 빠르게 다가가 지그재그 움직임을 줄임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 방향의 기울기는 변하지 않아서 일정하게 가속을 하기 때문에 </a:t>
            </a:r>
            <a:r>
              <a:rPr lang="en-US" altLang="ko-KR" dirty="0"/>
              <a:t>x</a:t>
            </a:r>
            <a:r>
              <a:rPr lang="ko-KR" altLang="en-US" dirty="0"/>
              <a:t>축 방향으로 더 바르게 감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 방향은 아직은 기울기가 커서 초반 폭이 크지만 그래도 </a:t>
            </a:r>
            <a:r>
              <a:rPr lang="en-US" altLang="ko-KR" dirty="0"/>
              <a:t>a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값 덕분에 폭이 점차 줄어들면서 진행을 하고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4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추가적으로 이 모멘텀에도 단점이 존재하는데</a:t>
            </a:r>
            <a:endParaRPr lang="en-US" altLang="ko-KR" dirty="0"/>
          </a:p>
          <a:p>
            <a:r>
              <a:rPr lang="ko-KR" altLang="en-US" dirty="0"/>
              <a:t>만약에 최솟값으로 향하는 길이 상당히 좁으면 공이 </a:t>
            </a:r>
            <a:r>
              <a:rPr lang="ko-KR" altLang="en-US" dirty="0" err="1"/>
              <a:t>빠지지않고</a:t>
            </a:r>
            <a:r>
              <a:rPr lang="ko-KR" altLang="en-US" dirty="0"/>
              <a:t> 그냥 옆으로 굴러갈 수도 있는 문제가 발생</a:t>
            </a:r>
            <a:endParaRPr lang="en-US" altLang="ko-KR" dirty="0"/>
          </a:p>
          <a:p>
            <a:r>
              <a:rPr lang="ko-KR" altLang="en-US" dirty="0"/>
              <a:t>이러한 문제를 개선한 것이 </a:t>
            </a:r>
            <a:r>
              <a:rPr lang="en-US" altLang="ko-KR" dirty="0"/>
              <a:t>NAG</a:t>
            </a:r>
            <a:r>
              <a:rPr lang="ko-KR" altLang="en-US" dirty="0"/>
              <a:t>라는 방법이다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NAG</a:t>
            </a:r>
            <a:r>
              <a:rPr lang="ko-KR" altLang="en-US" dirty="0"/>
              <a:t>의 수식은 다음과 같다</a:t>
            </a:r>
            <a:r>
              <a:rPr lang="en-US" altLang="ko-KR" dirty="0"/>
              <a:t>. </a:t>
            </a:r>
            <a:r>
              <a:rPr lang="ko-KR" altLang="en-US" dirty="0"/>
              <a:t>이 수식의 의미는 그림으로 보면 더 이해가 잘 되는데 </a:t>
            </a:r>
            <a:endParaRPr lang="en-US" altLang="ko-KR" dirty="0"/>
          </a:p>
          <a:p>
            <a:r>
              <a:rPr lang="ko-KR" altLang="en-US" dirty="0"/>
              <a:t>일반적인 모멘텀은 속도가 </a:t>
            </a:r>
            <a:r>
              <a:rPr lang="ko-KR" altLang="en-US" dirty="0" err="1"/>
              <a:t>이방향이고</a:t>
            </a:r>
            <a:r>
              <a:rPr lang="ko-KR" altLang="en-US" dirty="0"/>
              <a:t> 기울기가 </a:t>
            </a:r>
            <a:r>
              <a:rPr lang="ko-KR" altLang="en-US" dirty="0" err="1"/>
              <a:t>이방향이면</a:t>
            </a:r>
            <a:r>
              <a:rPr lang="ko-KR" altLang="en-US" dirty="0"/>
              <a:t> 벡터합에 의해서 실제로 가능 방향을 이방향이다</a:t>
            </a:r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/>
              <a:t>NAG</a:t>
            </a:r>
            <a:r>
              <a:rPr lang="ko-KR" altLang="en-US" dirty="0"/>
              <a:t>는 실제 방향으로 가지 않고 현재 힘을 받고 있는 방향으로 한 </a:t>
            </a:r>
            <a:r>
              <a:rPr lang="ko-KR" altLang="en-US" dirty="0" err="1"/>
              <a:t>번더</a:t>
            </a:r>
            <a:r>
              <a:rPr lang="ko-KR" altLang="en-US" dirty="0"/>
              <a:t> 가본 상태에서 해당 지점에서 기울기를 구하여 이동하는 것이다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4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클래스로 구현하면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클래스를 사용하여 갱신경로를 찍어보면 다음과 같이 됨</a:t>
            </a:r>
            <a:endParaRPr lang="en-US" altLang="ko-KR" dirty="0"/>
          </a:p>
          <a:p>
            <a:r>
              <a:rPr lang="ko-KR" altLang="en-US" dirty="0"/>
              <a:t>모멘텀보다 좌우 흔들림이 적을 것을 확인할 수 있으나</a:t>
            </a:r>
            <a:endParaRPr lang="en-US" altLang="ko-KR" dirty="0"/>
          </a:p>
          <a:p>
            <a:r>
              <a:rPr lang="ko-KR" altLang="en-US" dirty="0"/>
              <a:t>속도에 중점을 둬 일단 한번 더 가보니까 </a:t>
            </a:r>
            <a:r>
              <a:rPr lang="en-US" altLang="ko-KR" dirty="0"/>
              <a:t>x</a:t>
            </a:r>
            <a:r>
              <a:rPr lang="ko-KR" altLang="en-US" dirty="0"/>
              <a:t>축으로 조금 벗어났다가 돌아오는 것을 볼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E812-8005-467F-BC4C-5D79641BA1DE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4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EF6-9793-4950-B442-EB0F87DC5FCB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1205-31C5-4689-BB0B-2ADE0FD7EE11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874-7574-4B74-BCDD-5FCB5C54A68D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F670-79FF-4BB7-8FC5-C4F42B0C006F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798F-11FB-47E9-80FB-9E9523929225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0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9985-889B-4574-9D16-F2A298B9E971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E9B7-F920-4CAB-8286-991FD3CB34A0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5D4D-27C0-49AB-B93B-895C9160DE4B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2CDF-C452-46F3-92FE-21874EA904DC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8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E64E-E0A3-44B4-B480-E23C26DE5A2C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5BFB7-A4B4-4AB2-8547-DCD6703AD7DB}" type="datetime1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118359"/>
            <a:ext cx="8751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딥러닝 스터디</a:t>
            </a:r>
            <a:endParaRPr lang="en-US" altLang="ko-K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CHAP 6. 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학습 관련 기술들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7353" y="4965233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20203128 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김재영</a:t>
            </a:r>
            <a:endParaRPr lang="en-US" altLang="ko-KR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20223114 </a:t>
            </a:r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서예은</a:t>
            </a:r>
            <a:endParaRPr lang="en-US" altLang="ko-KR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C1829-E105-1249-3AB4-8E55A3E2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1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89BD3B-A136-D910-35B3-517B8C733E8E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NAG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모멘텀보다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 흔들림이 적은 것을 확인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속도에 중점을 두고 일단 한 발자국 더 가보는 과정 때문에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축으로 조금 벗어났다가 돌아옴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AEC0C0-3466-2B6D-E69D-954D3CF6CC01}"/>
              </a:ext>
            </a:extLst>
          </p:cNvPr>
          <p:cNvGrpSpPr/>
          <p:nvPr/>
        </p:nvGrpSpPr>
        <p:grpSpPr>
          <a:xfrm>
            <a:off x="198117" y="2167990"/>
            <a:ext cx="6085065" cy="4319745"/>
            <a:chOff x="253997" y="2111936"/>
            <a:chExt cx="6085065" cy="431974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0A65458-A7ED-667A-A44C-B5B51504E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997" y="2111936"/>
              <a:ext cx="6085065" cy="431974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AAEF3FD-D3B7-4DA6-A8D5-C296D0B9ABBB}"/>
                </a:ext>
              </a:extLst>
            </p:cNvPr>
            <p:cNvSpPr/>
            <p:nvPr/>
          </p:nvSpPr>
          <p:spPr>
            <a:xfrm>
              <a:off x="2298404" y="5986253"/>
              <a:ext cx="1996249" cy="2524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&lt;NAG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클래스 구현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FD6B66-C637-51BE-FA2E-6227DF1D91DE}"/>
              </a:ext>
            </a:extLst>
          </p:cNvPr>
          <p:cNvGrpSpPr/>
          <p:nvPr/>
        </p:nvGrpSpPr>
        <p:grpSpPr>
          <a:xfrm>
            <a:off x="6283180" y="2531435"/>
            <a:ext cx="5108235" cy="3757093"/>
            <a:chOff x="6283180" y="2531435"/>
            <a:chExt cx="5108235" cy="3757093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C430982-1689-8645-575A-943050A79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3180" y="2531435"/>
              <a:ext cx="5108235" cy="3510872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20988F2-1DA4-E83A-127E-42596187CDBA}"/>
                </a:ext>
              </a:extLst>
            </p:cNvPr>
            <p:cNvSpPr/>
            <p:nvPr/>
          </p:nvSpPr>
          <p:spPr>
            <a:xfrm>
              <a:off x="7841625" y="6042307"/>
              <a:ext cx="225478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&lt;NAG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최적화 갱신 경로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26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89BD3B-A136-D910-35B3-517B8C733E8E}"/>
              </a:ext>
            </a:extLst>
          </p:cNvPr>
          <p:cNvSpPr/>
          <p:nvPr/>
        </p:nvSpPr>
        <p:spPr>
          <a:xfrm>
            <a:off x="629917" y="1084235"/>
            <a:ext cx="108487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AdaGrad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학습률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감소 기술을 이용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학습률을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각각 매개변수마다 적응적으로 조정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기울기 값을 제곱하여 계속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더해줌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 중 많이 이동했던 매개변수는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학습률이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더 낮게 조정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AFDD63F-4C18-4851-92B0-FA5C490368FE}"/>
              </a:ext>
            </a:extLst>
          </p:cNvPr>
          <p:cNvGrpSpPr/>
          <p:nvPr/>
        </p:nvGrpSpPr>
        <p:grpSpPr>
          <a:xfrm>
            <a:off x="472971" y="4245280"/>
            <a:ext cx="4061696" cy="2612720"/>
            <a:chOff x="1390584" y="2527283"/>
            <a:chExt cx="2514729" cy="161762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BE358FF-5D79-F888-7CFE-BC34940B0D77}"/>
                </a:ext>
              </a:extLst>
            </p:cNvPr>
            <p:cNvGrpSpPr/>
            <p:nvPr/>
          </p:nvGrpSpPr>
          <p:grpSpPr>
            <a:xfrm>
              <a:off x="1390584" y="2527283"/>
              <a:ext cx="2514729" cy="1371671"/>
              <a:chOff x="4838634" y="3098783"/>
              <a:chExt cx="2514729" cy="1371671"/>
            </a:xfrm>
          </p:grpSpPr>
          <p:pic>
            <p:nvPicPr>
              <p:cNvPr id="6" name="그림 5" descr="폰트, 화이트, 타이포그래피, 상징이(가) 표시된 사진&#10;&#10;자동 생성된 설명">
                <a:extLst>
                  <a:ext uri="{FF2B5EF4-FFF2-40B4-BE49-F238E27FC236}">
                    <a16:creationId xmlns:a16="http://schemas.microsoft.com/office/drawing/2014/main" id="{E33BFC15-DCC2-C13B-B385-77BEBB734D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5788" y="3098783"/>
                <a:ext cx="2400423" cy="660434"/>
              </a:xfrm>
              <a:prstGeom prst="rect">
                <a:avLst/>
              </a:prstGeom>
            </p:spPr>
          </p:pic>
          <p:pic>
            <p:nvPicPr>
              <p:cNvPr id="9" name="그림 8" descr="폰트, 화이트, 타이포그래피, 상징이(가) 표시된 사진&#10;&#10;자동 생성된 설명">
                <a:extLst>
                  <a:ext uri="{FF2B5EF4-FFF2-40B4-BE49-F238E27FC236}">
                    <a16:creationId xmlns:a16="http://schemas.microsoft.com/office/drawing/2014/main" id="{ACD37A51-D3FA-55FD-3825-FA9D6342D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634" y="3759217"/>
                <a:ext cx="2514729" cy="711237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39C0A4-448C-0237-712C-47552208CBAD}"/>
                </a:ext>
              </a:extLst>
            </p:cNvPr>
            <p:cNvSpPr/>
            <p:nvPr/>
          </p:nvSpPr>
          <p:spPr>
            <a:xfrm>
              <a:off x="1675628" y="3898954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en-US" altLang="ko-KR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AdaGrad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EE951F7-FF97-B961-FEBD-1A458048A6F5}"/>
              </a:ext>
            </a:extLst>
          </p:cNvPr>
          <p:cNvGrpSpPr/>
          <p:nvPr/>
        </p:nvGrpSpPr>
        <p:grpSpPr>
          <a:xfrm>
            <a:off x="4534670" y="2488720"/>
            <a:ext cx="7657330" cy="4518472"/>
            <a:chOff x="5076044" y="2092755"/>
            <a:chExt cx="6458731" cy="381119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72FBCC7-8B2C-311E-C500-836198353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6044" y="2092755"/>
              <a:ext cx="6458731" cy="381119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AF573A8-1551-4B44-A105-D9B6CE747F61}"/>
                </a:ext>
              </a:extLst>
            </p:cNvPr>
            <p:cNvSpPr/>
            <p:nvPr/>
          </p:nvSpPr>
          <p:spPr>
            <a:xfrm>
              <a:off x="7333089" y="5468398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en-US" altLang="ko-KR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AdaGrad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클래스 구현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90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89BD3B-A136-D910-35B3-517B8C733E8E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AdaGrad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SGD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지그재그가 훨씬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줄어듬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축은 처음에는 크게 갱신되지만 큰 움직임에 비례하여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학습률이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줄어듬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EB6C7A-F25B-1F8E-7C25-16DF27DAE996}"/>
              </a:ext>
            </a:extLst>
          </p:cNvPr>
          <p:cNvGrpSpPr/>
          <p:nvPr/>
        </p:nvGrpSpPr>
        <p:grpSpPr>
          <a:xfrm>
            <a:off x="3022900" y="2044148"/>
            <a:ext cx="5649462" cy="4813852"/>
            <a:chOff x="3487420" y="2176166"/>
            <a:chExt cx="4662670" cy="3973015"/>
          </a:xfrm>
        </p:grpSpPr>
        <p:pic>
          <p:nvPicPr>
            <p:cNvPr id="7" name="그림 6" descr="원, 스크린샷, 텍스트, 도표이(가) 표시된 사진&#10;&#10;자동 생성된 설명">
              <a:extLst>
                <a:ext uri="{FF2B5EF4-FFF2-40B4-BE49-F238E27FC236}">
                  <a16:creationId xmlns:a16="http://schemas.microsoft.com/office/drawing/2014/main" id="{A3954F32-9181-7F12-B5B2-DB05A2540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420" y="2176166"/>
              <a:ext cx="4662670" cy="372679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E2EF24-3A3E-082E-E019-DA74C5F59FBF}"/>
                </a:ext>
              </a:extLst>
            </p:cNvPr>
            <p:cNvSpPr/>
            <p:nvPr/>
          </p:nvSpPr>
          <p:spPr>
            <a:xfrm>
              <a:off x="5033101" y="5902960"/>
              <a:ext cx="19446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en-US" altLang="ko-KR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AdaGrad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최적화 갱신 경로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06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89BD3B-A136-D910-35B3-517B8C733E8E}"/>
              </a:ext>
            </a:extLst>
          </p:cNvPr>
          <p:cNvSpPr/>
          <p:nvPr/>
        </p:nvSpPr>
        <p:spPr>
          <a:xfrm>
            <a:off x="629917" y="1084235"/>
            <a:ext cx="108487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RMSprop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AdaGrad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과거의 기울기를 제곱하여 계속 더해가는 방식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학습을 진행할 수록 갱신되는 양이 약해지는 것이 문제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RMSprop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과거의 기울기는 반영을 약하게 하고 새로운 기울기는 크게 반영하여 더해주는 방식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지수이동평균 방식을 이용하여 과거의 기울기의 반영 정도를 기하급수적으로 감소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곱해줌으로써 학습이 진행될 수록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크기가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줄어듬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5CD262-43FF-AF3C-9A77-531BD68A656B}"/>
              </a:ext>
            </a:extLst>
          </p:cNvPr>
          <p:cNvGrpSpPr/>
          <p:nvPr/>
        </p:nvGrpSpPr>
        <p:grpSpPr>
          <a:xfrm>
            <a:off x="303717" y="4232800"/>
            <a:ext cx="5171440" cy="1080873"/>
            <a:chOff x="6223000" y="3661056"/>
            <a:chExt cx="5171440" cy="1080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E0353AD-42E0-CE0D-F7D5-706E4A049942}"/>
                    </a:ext>
                  </a:extLst>
                </p:cNvPr>
                <p:cNvSpPr txBox="1"/>
                <p:nvPr/>
              </p:nvSpPr>
              <p:spPr>
                <a:xfrm>
                  <a:off x="6223000" y="3661056"/>
                  <a:ext cx="5171440" cy="8346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 ←</m:t>
                        </m:r>
                        <m:r>
                          <a:rPr lang="ko-KR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1 −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box>
                          <m:box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ko-KR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num>
                                      <m:den>
                                        <m:r>
                                          <a:rPr lang="ko-KR" alt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box>
                      </m:oMath>
                    </m:oMathPara>
                  </a14:m>
                  <a:endParaRPr lang="en-US" altLang="ko-KR" sz="3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E0353AD-42E0-CE0D-F7D5-706E4A049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00" y="3661056"/>
                  <a:ext cx="5171440" cy="83465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74638E-B5C2-2243-EB0E-B994BCFA3400}"/>
                </a:ext>
              </a:extLst>
            </p:cNvPr>
            <p:cNvSpPr/>
            <p:nvPr/>
          </p:nvSpPr>
          <p:spPr>
            <a:xfrm>
              <a:off x="7238266" y="4495708"/>
              <a:ext cx="314090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&lt;RMSprop 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0F2CB53-8AF6-1A35-8B76-AFC20A59B4D4}"/>
              </a:ext>
            </a:extLst>
          </p:cNvPr>
          <p:cNvGrpSpPr/>
          <p:nvPr/>
        </p:nvGrpSpPr>
        <p:grpSpPr>
          <a:xfrm>
            <a:off x="5475157" y="2718530"/>
            <a:ext cx="6544371" cy="4032790"/>
            <a:chOff x="5475157" y="2718530"/>
            <a:chExt cx="6544371" cy="403279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C084489-A139-2C10-9760-D2FB5495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5157" y="2718530"/>
              <a:ext cx="6544371" cy="4032790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D1DD75-B09B-24CF-28BB-8737B0B8B232}"/>
                </a:ext>
              </a:extLst>
            </p:cNvPr>
            <p:cNvSpPr/>
            <p:nvPr/>
          </p:nvSpPr>
          <p:spPr>
            <a:xfrm>
              <a:off x="7176888" y="6332372"/>
              <a:ext cx="314090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&lt;RMSprop 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클래스 구현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01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89BD3B-A136-D910-35B3-517B8C733E8E}"/>
              </a:ext>
            </a:extLst>
          </p:cNvPr>
          <p:cNvSpPr/>
          <p:nvPr/>
        </p:nvSpPr>
        <p:spPr>
          <a:xfrm>
            <a:off x="629917" y="1084235"/>
            <a:ext cx="10848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RMSprop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AdaGrad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더 빠르게 최저점으로 도달하는 모습을 확인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B20215-9BF2-0851-06F2-A954D191338C}"/>
              </a:ext>
            </a:extLst>
          </p:cNvPr>
          <p:cNvGrpSpPr/>
          <p:nvPr/>
        </p:nvGrpSpPr>
        <p:grpSpPr>
          <a:xfrm>
            <a:off x="2933096" y="1854930"/>
            <a:ext cx="6325808" cy="5003070"/>
            <a:chOff x="3727512" y="3249090"/>
            <a:chExt cx="3948368" cy="31227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A10876A-2D97-3B2F-7F61-0FE1F806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512" y="3249090"/>
              <a:ext cx="3948368" cy="287653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5F31AAF-5D06-3734-9C12-92725D825F7E}"/>
                </a:ext>
              </a:extLst>
            </p:cNvPr>
            <p:cNvSpPr/>
            <p:nvPr/>
          </p:nvSpPr>
          <p:spPr>
            <a:xfrm>
              <a:off x="4656944" y="6125627"/>
              <a:ext cx="235619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&lt;RMSprop 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최적화 갱신 경로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16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89BD3B-A136-D910-35B3-517B8C733E8E}"/>
              </a:ext>
            </a:extLst>
          </p:cNvPr>
          <p:cNvSpPr/>
          <p:nvPr/>
        </p:nvSpPr>
        <p:spPr>
          <a:xfrm>
            <a:off x="629917" y="1084235"/>
            <a:ext cx="108487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Adam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모멘텀과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AdaGrad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합친 기법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편향에 대해서도 보정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모멘텀과 같이 공이 구르는 듯한 움직임이지만 좌우 흔들림이 덜함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추가로 일차 모멘텀 계수와 이차 모멘텀 계수가 존재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일반적으로 각각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0.9, 0.999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설정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3CE54D3-FC1A-9BC9-415D-9EEF08E70382}"/>
              </a:ext>
            </a:extLst>
          </p:cNvPr>
          <p:cNvGrpSpPr/>
          <p:nvPr/>
        </p:nvGrpSpPr>
        <p:grpSpPr>
          <a:xfrm>
            <a:off x="3524194" y="2784388"/>
            <a:ext cx="4811324" cy="4073612"/>
            <a:chOff x="2539817" y="2620939"/>
            <a:chExt cx="4575358" cy="3873826"/>
          </a:xfrm>
        </p:grpSpPr>
        <p:pic>
          <p:nvPicPr>
            <p:cNvPr id="6" name="그림 5" descr="원, 그림, 스케치, 도표이(가) 표시된 사진&#10;&#10;자동 생성된 설명">
              <a:extLst>
                <a:ext uri="{FF2B5EF4-FFF2-40B4-BE49-F238E27FC236}">
                  <a16:creationId xmlns:a16="http://schemas.microsoft.com/office/drawing/2014/main" id="{245B6502-FA1C-0D23-1B43-15386E18E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817" y="2620939"/>
              <a:ext cx="4575358" cy="362760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A4DBA9-5F6D-6E9A-BC32-C21D88431852}"/>
                </a:ext>
              </a:extLst>
            </p:cNvPr>
            <p:cNvSpPr/>
            <p:nvPr/>
          </p:nvSpPr>
          <p:spPr>
            <a:xfrm>
              <a:off x="4047263" y="6248544"/>
              <a:ext cx="19446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&lt;Adam 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최적화 갱신 경로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83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1CBE28-4F43-D03B-AA9B-6CA225AC3476}"/>
              </a:ext>
            </a:extLst>
          </p:cNvPr>
          <p:cNvSpPr/>
          <p:nvPr/>
        </p:nvSpPr>
        <p:spPr>
          <a:xfrm>
            <a:off x="5182953" y="6625076"/>
            <a:ext cx="1742647" cy="22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최적화 갱신 경로</a:t>
            </a:r>
            <a:r>
              <a:rPr lang="en-US" altLang="ko-KR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62636F-BD3B-FBB9-8F0D-34EBBCDDA7BF}"/>
              </a:ext>
            </a:extLst>
          </p:cNvPr>
          <p:cNvSpPr/>
          <p:nvPr/>
        </p:nvSpPr>
        <p:spPr>
          <a:xfrm>
            <a:off x="629917" y="1084235"/>
            <a:ext cx="1084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 모델이 어떤 문제를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푸냐에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따라 결과는 달라짐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하이퍼파리미터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설정값에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따라러도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결과는 달라짐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문제에 대해 뛰어난 기법은 없음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일반적으로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SGD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보다 다른 기법들이 빠르고 정확도도 높은 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6462E8-7CEB-015C-0EE9-50CCD3FE754C}"/>
              </a:ext>
            </a:extLst>
          </p:cNvPr>
          <p:cNvGrpSpPr/>
          <p:nvPr/>
        </p:nvGrpSpPr>
        <p:grpSpPr>
          <a:xfrm>
            <a:off x="1788839" y="2261628"/>
            <a:ext cx="8746490" cy="4363448"/>
            <a:chOff x="3292519" y="2284564"/>
            <a:chExt cx="8746490" cy="4363448"/>
          </a:xfrm>
        </p:grpSpPr>
        <p:pic>
          <p:nvPicPr>
            <p:cNvPr id="7" name="그림 6" descr="스케치, 도표, 그림, 원이(가) 표시된 사진&#10;&#10;자동 생성된 설명">
              <a:extLst>
                <a:ext uri="{FF2B5EF4-FFF2-40B4-BE49-F238E27FC236}">
                  <a16:creationId xmlns:a16="http://schemas.microsoft.com/office/drawing/2014/main" id="{CAEFA28B-B560-C3DD-AB11-97D208521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519" y="2284564"/>
              <a:ext cx="5523516" cy="434051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2333E93-6CC9-AB6C-E96D-F51F7108D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4621" y="2307439"/>
              <a:ext cx="3124388" cy="214738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505B311-2975-D330-A040-058CDA703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5901" y="4500631"/>
              <a:ext cx="2947523" cy="2147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680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62636F-BD3B-FBB9-8F0D-34EBBCDDA7BF}"/>
              </a:ext>
            </a:extLst>
          </p:cNvPr>
          <p:cNvSpPr/>
          <p:nvPr/>
        </p:nvSpPr>
        <p:spPr>
          <a:xfrm>
            <a:off x="629917" y="1084235"/>
            <a:ext cx="1084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옵티마이저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발전 단계가 두 갈래로 나뉨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모두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SGD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기반으로 발전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모멘텀 계열은 기울기에 중점을 둬서 방향을 조정하는 방식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AdaGrad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계열은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학습률에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중점을 둬서 학습 사이즈를 조정하는 방식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26" name="Picture 2" descr="딥러닝] 옵티마이저(Optimizer)">
            <a:extLst>
              <a:ext uri="{FF2B5EF4-FFF2-40B4-BE49-F238E27FC236}">
                <a16:creationId xmlns:a16="http://schemas.microsoft.com/office/drawing/2014/main" id="{0FA1E666-B67D-2A4D-E4BF-CA9A01842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77" y="2855679"/>
            <a:ext cx="6814245" cy="34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041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가중치의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초깃값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CB587B7-1DDF-F1CA-BA5A-7E547E1F6B5F}"/>
              </a:ext>
            </a:extLst>
          </p:cNvPr>
          <p:cNvGrpSpPr/>
          <p:nvPr/>
        </p:nvGrpSpPr>
        <p:grpSpPr>
          <a:xfrm>
            <a:off x="3196415" y="3144119"/>
            <a:ext cx="5715724" cy="3343616"/>
            <a:chOff x="2146080" y="2937319"/>
            <a:chExt cx="4156516" cy="2431502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B4096D1-6B13-C6DA-2E82-FA852AAD6F75}"/>
                </a:ext>
              </a:extLst>
            </p:cNvPr>
            <p:cNvGrpSpPr/>
            <p:nvPr/>
          </p:nvGrpSpPr>
          <p:grpSpPr>
            <a:xfrm>
              <a:off x="2146080" y="2937319"/>
              <a:ext cx="4156516" cy="2155977"/>
              <a:chOff x="4014903" y="1821138"/>
              <a:chExt cx="4156516" cy="2155977"/>
            </a:xfrm>
          </p:grpSpPr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5DF19F2E-582D-85F7-6717-665FF024D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7958" y="2683606"/>
                <a:ext cx="1413461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98CDD58E-25B8-CEC6-D8A8-C4C251A4FFC8}"/>
                  </a:ext>
                </a:extLst>
              </p:cNvPr>
              <p:cNvCxnSpPr>
                <a:cxnSpLocks/>
                <a:endCxn id="48" idx="6"/>
              </p:cNvCxnSpPr>
              <p:nvPr/>
            </p:nvCxnSpPr>
            <p:spPr>
              <a:xfrm flipH="1" flipV="1">
                <a:off x="6757958" y="2782832"/>
                <a:ext cx="1370578" cy="57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0ECE71A8-4814-8928-F5CE-3689F75EC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7423" y="2062832"/>
                <a:ext cx="1309036" cy="5119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DBB31E3F-137D-5E7A-B8D3-18A4726F8B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3348" y="3034001"/>
                <a:ext cx="1243111" cy="648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B91502-2F0C-F574-BC65-749827D8A1F1}"/>
                  </a:ext>
                </a:extLst>
              </p:cNvPr>
              <p:cNvSpPr txBox="1"/>
              <p:nvPr/>
            </p:nvSpPr>
            <p:spPr>
              <a:xfrm>
                <a:off x="7023015" y="2299335"/>
                <a:ext cx="82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X 〮 W</a:t>
                </a:r>
                <a:endParaRPr lang="ko-KR" alt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B6B4AB-C8FA-5C90-9943-8549C1463567}"/>
                  </a:ext>
                </a:extLst>
              </p:cNvPr>
              <p:cNvSpPr txBox="1"/>
              <p:nvPr/>
            </p:nvSpPr>
            <p:spPr>
              <a:xfrm>
                <a:off x="4422628" y="2962926"/>
                <a:ext cx="693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W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D83AA8A-8087-5FF7-C451-12129A090C81}"/>
                      </a:ext>
                    </a:extLst>
                  </p:cNvPr>
                  <p:cNvSpPr txBox="1"/>
                  <p:nvPr/>
                </p:nvSpPr>
                <p:spPr>
                  <a:xfrm>
                    <a:off x="4286601" y="2439825"/>
                    <a:ext cx="959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〮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D83AA8A-8087-5FF7-C451-12129A090C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6601" y="2439825"/>
                    <a:ext cx="95916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29660B-9AD7-E555-FD23-1EB3237DB72A}"/>
                  </a:ext>
                </a:extLst>
              </p:cNvPr>
              <p:cNvSpPr txBox="1"/>
              <p:nvPr/>
            </p:nvSpPr>
            <p:spPr>
              <a:xfrm>
                <a:off x="7023015" y="2809157"/>
                <a:ext cx="82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Y</a:t>
                </a:r>
                <a:endParaRPr lang="ko-KR" altLang="en-US" dirty="0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E28567D6-AD6F-446C-0FA6-9FE6C117A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47423" y="1957881"/>
                <a:ext cx="1339445" cy="5226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98560E81-C43A-070E-90FB-B6BCC50828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3348" y="3123398"/>
                <a:ext cx="1305675" cy="6641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순서도: 연결자 47">
                <a:extLst>
                  <a:ext uri="{FF2B5EF4-FFF2-40B4-BE49-F238E27FC236}">
                    <a16:creationId xmlns:a16="http://schemas.microsoft.com/office/drawing/2014/main" id="{F5880F13-9CD5-4DCF-1F1A-42DFF502B17A}"/>
                  </a:ext>
                </a:extLst>
              </p:cNvPr>
              <p:cNvSpPr/>
              <p:nvPr/>
            </p:nvSpPr>
            <p:spPr>
              <a:xfrm>
                <a:off x="5317958" y="2062832"/>
                <a:ext cx="1440000" cy="1440000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dot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D621B06-D4E7-B264-1817-4D8FC9EAE2D2}"/>
                  </a:ext>
                </a:extLst>
              </p:cNvPr>
              <p:cNvSpPr txBox="1"/>
              <p:nvPr/>
            </p:nvSpPr>
            <p:spPr>
              <a:xfrm>
                <a:off x="4419675" y="1821138"/>
                <a:ext cx="693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X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174F853-CFA5-A64E-F951-D4A99C6DCA3C}"/>
                      </a:ext>
                    </a:extLst>
                  </p:cNvPr>
                  <p:cNvSpPr txBox="1"/>
                  <p:nvPr/>
                </p:nvSpPr>
                <p:spPr>
                  <a:xfrm>
                    <a:off x="4014903" y="3607783"/>
                    <a:ext cx="14399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ko-KR" dirty="0"/>
                            <m:t>〮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b="0" i="0" dirty="0" smtClean="0"/>
                            <m:t>Y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174F853-CFA5-A64E-F951-D4A99C6DCA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4903" y="3607783"/>
                    <a:ext cx="143999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F86EE7E-EA00-B179-573F-D73291C9EC3E}"/>
                </a:ext>
              </a:extLst>
            </p:cNvPr>
            <p:cNvSpPr/>
            <p:nvPr/>
          </p:nvSpPr>
          <p:spPr>
            <a:xfrm>
              <a:off x="3252018" y="5122600"/>
              <a:ext cx="19446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어파인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계층 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역전파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A8C5EA-B1A1-36A5-9DF1-C7FF2F06B9B0}"/>
              </a:ext>
            </a:extLst>
          </p:cNvPr>
          <p:cNvSpPr/>
          <p:nvPr/>
        </p:nvSpPr>
        <p:spPr>
          <a:xfrm>
            <a:off x="629917" y="1084235"/>
            <a:ext cx="108487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초깃값에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따라 학습 결과가 달라짐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지금까지는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초깃값은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0.01 *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np.random.randn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설정하는 것은 매우 안 좋은 방법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오차역전파에서 모든 가중치의 값이 똑같이 갱신되는 문제 발생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곱셈 노드의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역전파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성질 때문에 가중치의 대칭적을 구조를 막아야 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303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가중치의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초깃값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FE4A79D-3506-38E7-0311-49C10F6AAF84}"/>
              </a:ext>
            </a:extLst>
          </p:cNvPr>
          <p:cNvGrpSpPr/>
          <p:nvPr/>
        </p:nvGrpSpPr>
        <p:grpSpPr>
          <a:xfrm>
            <a:off x="7768960" y="1323086"/>
            <a:ext cx="4473008" cy="5753354"/>
            <a:chOff x="858337" y="1220911"/>
            <a:chExt cx="3927976" cy="505231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CE597AB-4217-F2A1-D53C-14F22FDD2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337" y="1220911"/>
              <a:ext cx="3927976" cy="505231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8012212-CF8E-CB33-E944-D6250096A0E7}"/>
                </a:ext>
              </a:extLst>
            </p:cNvPr>
            <p:cNvSpPr/>
            <p:nvPr/>
          </p:nvSpPr>
          <p:spPr>
            <a:xfrm>
              <a:off x="1850005" y="5867082"/>
              <a:ext cx="19446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활성화값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분석 코드 구현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FA67FC5-D3BC-F0F0-4EFF-A1D6680630BB}"/>
              </a:ext>
            </a:extLst>
          </p:cNvPr>
          <p:cNvGrpSpPr/>
          <p:nvPr/>
        </p:nvGrpSpPr>
        <p:grpSpPr>
          <a:xfrm>
            <a:off x="593753" y="3429000"/>
            <a:ext cx="7039189" cy="2323535"/>
            <a:chOff x="4900398" y="2528456"/>
            <a:chExt cx="7039189" cy="2323535"/>
          </a:xfrm>
        </p:grpSpPr>
        <p:pic>
          <p:nvPicPr>
            <p:cNvPr id="10" name="그림 9" descr="텍스트, 스크린샷, 도표, 흑백이(가) 표시된 사진&#10;&#10;자동 생성된 설명">
              <a:extLst>
                <a:ext uri="{FF2B5EF4-FFF2-40B4-BE49-F238E27FC236}">
                  <a16:creationId xmlns:a16="http://schemas.microsoft.com/office/drawing/2014/main" id="{B14DBB18-BA95-316A-4A91-BCDB51E44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0398" y="2528456"/>
              <a:ext cx="7039189" cy="207731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BBA7EF-FD5B-B351-D20C-06E006CF6660}"/>
                </a:ext>
              </a:extLst>
            </p:cNvPr>
            <p:cNvSpPr/>
            <p:nvPr/>
          </p:nvSpPr>
          <p:spPr>
            <a:xfrm>
              <a:off x="7031284" y="4605770"/>
              <a:ext cx="27774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가중치 표준편차가 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 때 활성화 값 분포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C3C11F-BBA7-6A83-5A49-A898672E8449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값들이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치우침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함수는 출력이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가까울수록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미분값이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가깝게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역전파의 값이 점점 사라지는 기울기 소실 문제 발생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87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7163" y="108423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 갱신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배치 정규화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바른 학습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0" y="1182544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9920" y="1990513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920" y="2813220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20" y="3632131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68F3E-9769-A066-EB9C-B9F91F03F784}"/>
              </a:ext>
            </a:extLst>
          </p:cNvPr>
          <p:cNvSpPr/>
          <p:nvPr/>
        </p:nvSpPr>
        <p:spPr>
          <a:xfrm>
            <a:off x="629920" y="4454838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E7C671-5587-F680-2960-DF97B43B1804}"/>
              </a:ext>
            </a:extLst>
          </p:cNvPr>
          <p:cNvSpPr/>
          <p:nvPr/>
        </p:nvSpPr>
        <p:spPr>
          <a:xfrm>
            <a:off x="639061" y="5294697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AFDF31-C5DD-CC4C-CE0D-70C0E8FA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가중치의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초깃값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D26C3B-2049-84A9-626B-EBEBFA2B607E}"/>
              </a:ext>
            </a:extLst>
          </p:cNvPr>
          <p:cNvGrpSpPr/>
          <p:nvPr/>
        </p:nvGrpSpPr>
        <p:grpSpPr>
          <a:xfrm>
            <a:off x="1030748" y="3342543"/>
            <a:ext cx="9622926" cy="3145192"/>
            <a:chOff x="1919074" y="3140610"/>
            <a:chExt cx="7715463" cy="2521749"/>
          </a:xfrm>
        </p:grpSpPr>
        <p:pic>
          <p:nvPicPr>
            <p:cNvPr id="9" name="그림 8" descr="텍스트, 라인, 그래프, 도표이(가) 표시된 사진&#10;&#10;자동 생성된 설명">
              <a:extLst>
                <a:ext uri="{FF2B5EF4-FFF2-40B4-BE49-F238E27FC236}">
                  <a16:creationId xmlns:a16="http://schemas.microsoft.com/office/drawing/2014/main" id="{5DACED90-DFD9-49BE-D5BC-6BDF058ED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074" y="3140610"/>
              <a:ext cx="7715463" cy="227552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CA43A3-BB57-8AC7-5B24-FB5942C89539}"/>
                </a:ext>
              </a:extLst>
            </p:cNvPr>
            <p:cNvSpPr/>
            <p:nvPr/>
          </p:nvSpPr>
          <p:spPr>
            <a:xfrm>
              <a:off x="4100297" y="5416138"/>
              <a:ext cx="33530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가중치 표준편차가 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0.01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 때 활성화 값 분포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141425-6182-1BB9-C613-5B020139A2C2}"/>
              </a:ext>
            </a:extLst>
          </p:cNvPr>
          <p:cNvSpPr/>
          <p:nvPr/>
        </p:nvSpPr>
        <p:spPr>
          <a:xfrm>
            <a:off x="629917" y="1084235"/>
            <a:ext cx="108487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값들이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0.5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부근에 치우침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 소실 문제는 발생하지 않으나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출력값들이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거의 같은 값을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다수의 뉴런이 의미가 없어지는 문제 발생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결론적으로 활성화 값은 고루 분포되어야 학습이 효율적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이를 위해서는 가중치 값들이 고루 분포되어야 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679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가중치의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초깃값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3A2003-2EBF-3131-2DE8-398364F14ED4}"/>
              </a:ext>
            </a:extLst>
          </p:cNvPr>
          <p:cNvGrpSpPr/>
          <p:nvPr/>
        </p:nvGrpSpPr>
        <p:grpSpPr>
          <a:xfrm>
            <a:off x="1370814" y="3515361"/>
            <a:ext cx="9366926" cy="3127920"/>
            <a:chOff x="2000039" y="2184336"/>
            <a:chExt cx="8191921" cy="2735549"/>
          </a:xfrm>
        </p:grpSpPr>
        <p:pic>
          <p:nvPicPr>
            <p:cNvPr id="6" name="그림 5" descr="스케치, 실루엣이(가) 표시된 사진&#10;&#10;자동 생성된 설명">
              <a:extLst>
                <a:ext uri="{FF2B5EF4-FFF2-40B4-BE49-F238E27FC236}">
                  <a16:creationId xmlns:a16="http://schemas.microsoft.com/office/drawing/2014/main" id="{82791F99-D153-E41D-8921-10DB8C13C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039" y="2184336"/>
              <a:ext cx="8191921" cy="248932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950D9D3-978C-5533-4BFB-DD98A725838C}"/>
                </a:ext>
              </a:extLst>
            </p:cNvPr>
            <p:cNvSpPr/>
            <p:nvPr/>
          </p:nvSpPr>
          <p:spPr>
            <a:xfrm>
              <a:off x="4419491" y="4673664"/>
              <a:ext cx="33530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&lt;Xavier 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초기값일 때 활성화 값 분포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B5125F8-AD8B-F87D-9CAF-B09A2AF8E2C0}"/>
                  </a:ext>
                </a:extLst>
              </p:cNvPr>
              <p:cNvSpPr/>
              <p:nvPr/>
            </p:nvSpPr>
            <p:spPr>
              <a:xfrm>
                <a:off x="629917" y="1084235"/>
                <a:ext cx="10848721" cy="17640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●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Xavier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초깃값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표준편차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정규분포를 사용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앞 층의 노드가 많을수록 가중치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초깃값들이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좁게 퍼지는 효과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활성화 값이 보다 골고루 분포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시그모이드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함수가 아닌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tanh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함수를 이용하면 일그러짐 개선 가능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B5125F8-AD8B-F87D-9CAF-B09A2AF8E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7" y="1084235"/>
                <a:ext cx="10848721" cy="1764009"/>
              </a:xfrm>
              <a:prstGeom prst="rect">
                <a:avLst/>
              </a:prstGeom>
              <a:blipFill>
                <a:blip r:embed="rId4"/>
                <a:stretch>
                  <a:fillRect l="-562" t="-2076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14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가중치의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초깃값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9" name="그림 8" descr="도표, 텍스트, 기술 도면, 평행이(가) 표시된 사진&#10;&#10;자동 생성된 설명">
            <a:extLst>
              <a:ext uri="{FF2B5EF4-FFF2-40B4-BE49-F238E27FC236}">
                <a16:creationId xmlns:a16="http://schemas.microsoft.com/office/drawing/2014/main" id="{6084BD48-F2D5-B06C-8D52-782DDFF8FC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708" y="416120"/>
            <a:ext cx="5575412" cy="6382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81F7E75-32A6-1CC8-A3A9-B62EE0D35536}"/>
                  </a:ext>
                </a:extLst>
              </p:cNvPr>
              <p:cNvSpPr/>
              <p:nvPr/>
            </p:nvSpPr>
            <p:spPr>
              <a:xfrm>
                <a:off x="629917" y="1084235"/>
                <a:ext cx="10848721" cy="2318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●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He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초깃값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Xavier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초깃값은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선형함수에 효과적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He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초깃값은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ReLU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함수에 특화된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초깃값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표준편차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인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정규분포를 사용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더 넓게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분포시키기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위해 필요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시그모이드는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Xavier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초깃값이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효과적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ReLU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He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초깃값이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효과적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81F7E75-32A6-1CC8-A3A9-B62EE0D35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7" y="1084235"/>
                <a:ext cx="10848721" cy="2318007"/>
              </a:xfrm>
              <a:prstGeom prst="rect">
                <a:avLst/>
              </a:prstGeom>
              <a:blipFill>
                <a:blip r:embed="rId4"/>
                <a:stretch>
                  <a:fillRect l="-562" t="-1579" b="-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622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배치 정규화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4D61AF-4B32-9ECC-47AD-6C5787DA5DA9}"/>
              </a:ext>
            </a:extLst>
          </p:cNvPr>
          <p:cNvGrpSpPr/>
          <p:nvPr/>
        </p:nvGrpSpPr>
        <p:grpSpPr>
          <a:xfrm>
            <a:off x="381931" y="3945115"/>
            <a:ext cx="6867896" cy="2208572"/>
            <a:chOff x="1515852" y="3784680"/>
            <a:chExt cx="5299286" cy="1704139"/>
          </a:xfrm>
        </p:grpSpPr>
        <p:pic>
          <p:nvPicPr>
            <p:cNvPr id="6" name="그림 5" descr="텍스트, 스크린샷, 폰트, 디자인이(가) 표시된 사진&#10;&#10;자동 생성된 설명">
              <a:extLst>
                <a:ext uri="{FF2B5EF4-FFF2-40B4-BE49-F238E27FC236}">
                  <a16:creationId xmlns:a16="http://schemas.microsoft.com/office/drawing/2014/main" id="{0B2828FF-5B92-315F-3759-B417F74FC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5852" y="3784680"/>
              <a:ext cx="5299286" cy="145791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93CF92-086F-F3FF-DF90-27AB85843074}"/>
                </a:ext>
              </a:extLst>
            </p:cNvPr>
            <p:cNvSpPr/>
            <p:nvPr/>
          </p:nvSpPr>
          <p:spPr>
            <a:xfrm>
              <a:off x="2488987" y="5242598"/>
              <a:ext cx="33530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배치 정규화를 사용한 신경망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201C5C5-8A2B-53FC-FAE2-137812B1C509}"/>
              </a:ext>
            </a:extLst>
          </p:cNvPr>
          <p:cNvGrpSpPr/>
          <p:nvPr/>
        </p:nvGrpSpPr>
        <p:grpSpPr>
          <a:xfrm>
            <a:off x="7115017" y="1292859"/>
            <a:ext cx="4667566" cy="3701942"/>
            <a:chOff x="8324741" y="3047120"/>
            <a:chExt cx="3353016" cy="2659345"/>
          </a:xfrm>
        </p:grpSpPr>
        <p:pic>
          <p:nvPicPr>
            <p:cNvPr id="11" name="그림 10" descr="친필, 폰트, 텍스트, 화이트이(가) 표시된 사진&#10;&#10;자동 생성된 설명">
              <a:extLst>
                <a:ext uri="{FF2B5EF4-FFF2-40B4-BE49-F238E27FC236}">
                  <a16:creationId xmlns:a16="http://schemas.microsoft.com/office/drawing/2014/main" id="{D36CCA98-0487-3EE4-36F0-86037AC18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732" y="3047120"/>
              <a:ext cx="2629035" cy="241312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1C7CE9-2072-472E-E25D-731B07869E91}"/>
                </a:ext>
              </a:extLst>
            </p:cNvPr>
            <p:cNvSpPr/>
            <p:nvPr/>
          </p:nvSpPr>
          <p:spPr>
            <a:xfrm>
              <a:off x="8324741" y="5460244"/>
              <a:ext cx="33530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배치 정규화 수식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7C0E7F2-6377-B56B-F131-BDA4EE23D129}"/>
              </a:ext>
            </a:extLst>
          </p:cNvPr>
          <p:cNvGrpSpPr/>
          <p:nvPr/>
        </p:nvGrpSpPr>
        <p:grpSpPr>
          <a:xfrm>
            <a:off x="7223093" y="5186083"/>
            <a:ext cx="4451414" cy="967604"/>
            <a:chOff x="7024539" y="5721337"/>
            <a:chExt cx="3353016" cy="728846"/>
          </a:xfrm>
        </p:grpSpPr>
        <p:pic>
          <p:nvPicPr>
            <p:cNvPr id="15" name="그림 14" descr="폰트, 친필, 타이포그래피, 화이트이(가) 표시된 사진&#10;&#10;자동 생성된 설명">
              <a:extLst>
                <a:ext uri="{FF2B5EF4-FFF2-40B4-BE49-F238E27FC236}">
                  <a16:creationId xmlns:a16="http://schemas.microsoft.com/office/drawing/2014/main" id="{78C791D2-546B-508A-ACB5-AD9EE98DC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957" y="5721337"/>
              <a:ext cx="1562180" cy="48262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F4F277C-F967-94DF-D8E8-3AAA29A32C34}"/>
                </a:ext>
              </a:extLst>
            </p:cNvPr>
            <p:cNvSpPr/>
            <p:nvPr/>
          </p:nvSpPr>
          <p:spPr>
            <a:xfrm>
              <a:off x="7024539" y="6203962"/>
              <a:ext cx="33530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변환 수식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893BF11-000D-92EC-726A-68625701B29B}"/>
                  </a:ext>
                </a:extLst>
              </p:cNvPr>
              <p:cNvSpPr/>
              <p:nvPr/>
            </p:nvSpPr>
            <p:spPr>
              <a:xfrm>
                <a:off x="629917" y="1084235"/>
                <a:ext cx="1084872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학습 속도 개선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가중치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초깃값에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의존하지 않음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오버피팅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억제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각 층에서 활성화 값을 골고루 분포하도록 강제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배치 정규화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계층을 각 층마다 추가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미니배치 단위로 평균이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0,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분산이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 되게 정규화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추가로 데이터에 대한 확대와 이동 변환을 수행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𝛽</m:t>
                    </m:r>
                  </m:oMath>
                </a14:m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각각 초기값을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1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과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설정 후 학습 중 조정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893BF11-000D-92EC-726A-68625701B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7" y="1084235"/>
                <a:ext cx="10848721" cy="1754326"/>
              </a:xfrm>
              <a:prstGeom prst="rect">
                <a:avLst/>
              </a:prstGeom>
              <a:blipFill>
                <a:blip r:embed="rId6"/>
                <a:stretch>
                  <a:fillRect l="-562" t="-3472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27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배치 정규화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DE66E08-25B2-ACA5-8C72-4126A69206FB}"/>
              </a:ext>
            </a:extLst>
          </p:cNvPr>
          <p:cNvGrpSpPr/>
          <p:nvPr/>
        </p:nvGrpSpPr>
        <p:grpSpPr>
          <a:xfrm>
            <a:off x="629917" y="2597765"/>
            <a:ext cx="4720772" cy="4056644"/>
            <a:chOff x="1055506" y="2741828"/>
            <a:chExt cx="3826057" cy="3287799"/>
          </a:xfrm>
        </p:grpSpPr>
        <p:pic>
          <p:nvPicPr>
            <p:cNvPr id="9" name="그림 8" descr="텍스트, 도표, 라인, 그래프이(가) 표시된 사진&#10;&#10;자동 생성된 설명">
              <a:extLst>
                <a:ext uri="{FF2B5EF4-FFF2-40B4-BE49-F238E27FC236}">
                  <a16:creationId xmlns:a16="http://schemas.microsoft.com/office/drawing/2014/main" id="{74604F80-4592-69DF-033A-900236518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506" y="2741828"/>
              <a:ext cx="3826057" cy="304157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EBF6CB2-105F-A9C9-5E93-7CEF996FDA76}"/>
                </a:ext>
              </a:extLst>
            </p:cNvPr>
            <p:cNvSpPr/>
            <p:nvPr/>
          </p:nvSpPr>
          <p:spPr>
            <a:xfrm>
              <a:off x="1292026" y="5783406"/>
              <a:ext cx="33530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배치 정규화 학습 진도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899682-70D4-0DED-0071-D91C08DE3D73}"/>
              </a:ext>
            </a:extLst>
          </p:cNvPr>
          <p:cNvGrpSpPr/>
          <p:nvPr/>
        </p:nvGrpSpPr>
        <p:grpSpPr>
          <a:xfrm>
            <a:off x="5782096" y="410345"/>
            <a:ext cx="5779984" cy="6244064"/>
            <a:chOff x="6223598" y="566133"/>
            <a:chExt cx="5057429" cy="5463494"/>
          </a:xfrm>
        </p:grpSpPr>
        <p:pic>
          <p:nvPicPr>
            <p:cNvPr id="14" name="그림 13" descr="도표, 평면도, 라인, 패턴이(가) 표시된 사진&#10;&#10;자동 생성된 설명">
              <a:extLst>
                <a:ext uri="{FF2B5EF4-FFF2-40B4-BE49-F238E27FC236}">
                  <a16:creationId xmlns:a16="http://schemas.microsoft.com/office/drawing/2014/main" id="{47AA8095-FDF6-7B92-6664-4A165B16E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598" y="566133"/>
              <a:ext cx="5057429" cy="5217273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0ACB453-43A5-3063-65F1-A849E13A246A}"/>
                </a:ext>
              </a:extLst>
            </p:cNvPr>
            <p:cNvSpPr/>
            <p:nvPr/>
          </p:nvSpPr>
          <p:spPr>
            <a:xfrm>
              <a:off x="7075804" y="5783406"/>
              <a:ext cx="33530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표준편차에 따른 배치 정규화 학습 진도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C4BC8F-2760-AE71-8CA9-F8221A8C1C90}"/>
              </a:ext>
            </a:extLst>
          </p:cNvPr>
          <p:cNvSpPr/>
          <p:nvPr/>
        </p:nvSpPr>
        <p:spPr>
          <a:xfrm>
            <a:off x="629917" y="1084235"/>
            <a:ext cx="10848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일반적으로 배치 정규화의 학습 속도가 더 빠름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30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바른 학습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8D21441-4313-F6C4-B194-7887BF13D404}"/>
              </a:ext>
            </a:extLst>
          </p:cNvPr>
          <p:cNvGrpSpPr/>
          <p:nvPr/>
        </p:nvGrpSpPr>
        <p:grpSpPr>
          <a:xfrm>
            <a:off x="3394528" y="2359952"/>
            <a:ext cx="5402944" cy="4498048"/>
            <a:chOff x="1847894" y="2322650"/>
            <a:chExt cx="4530908" cy="3772062"/>
          </a:xfrm>
        </p:grpSpPr>
        <p:pic>
          <p:nvPicPr>
            <p:cNvPr id="6" name="그림 5" descr="도표, 텍스트, 라인, 그래프이(가) 표시된 사진&#10;&#10;자동 생성된 설명">
              <a:extLst>
                <a:ext uri="{FF2B5EF4-FFF2-40B4-BE49-F238E27FC236}">
                  <a16:creationId xmlns:a16="http://schemas.microsoft.com/office/drawing/2014/main" id="{4F9FF875-45C0-6651-BB5A-E2D41DDF9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894" y="2322650"/>
              <a:ext cx="4530908" cy="352584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7662AEA-79EB-BF53-C061-E0CD6C6DEAEC}"/>
                </a:ext>
              </a:extLst>
            </p:cNvPr>
            <p:cNvSpPr/>
            <p:nvPr/>
          </p:nvSpPr>
          <p:spPr>
            <a:xfrm>
              <a:off x="2436840" y="5848491"/>
              <a:ext cx="33530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정확도 그래프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A19E88-4492-C3EB-FF53-681A5F47CFC1}"/>
              </a:ext>
            </a:extLst>
          </p:cNvPr>
          <p:cNvSpPr/>
          <p:nvPr/>
        </p:nvSpPr>
        <p:spPr>
          <a:xfrm>
            <a:off x="629917" y="1084235"/>
            <a:ext cx="10848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데이터에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지나치게 적응하여 범용성을 잃은 것이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오버피팅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매개변수가 많고 표현력이 높은 모델이거나 훈련 데이터가 적을 경우 발생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108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바른 학습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739AEF1-ADCD-4B52-376F-79637CA85413}"/>
                  </a:ext>
                </a:extLst>
              </p:cNvPr>
              <p:cNvSpPr/>
              <p:nvPr/>
            </p:nvSpPr>
            <p:spPr>
              <a:xfrm>
                <a:off x="629917" y="1084235"/>
                <a:ext cx="10848721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● 가중치 감소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학습 과정에서 큰 가중치에 대해서는 큰 페널티를 부과하여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오퍼피팅을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억제하는 방법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가중치 매개변수가 클 경우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오버피팅이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잘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일어남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손실 함수에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L2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노름을 더함으로써 가중치가 커지는 것을 억제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λ</m:t>
                    </m:r>
                  </m:oMath>
                </a14:m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정규화의 세기를 조절하는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하이퍼파라미터로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커질수록 가중치에 대한 페널티가 증가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상수값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½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은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노름의 미분결과인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800" dirty="0" smtClean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λ</m:t>
                    </m:r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를 조정하는 역할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L2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노름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L1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노름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L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∞이 존재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739AEF1-ADCD-4B52-376F-79637CA85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7" y="1084235"/>
                <a:ext cx="10848721" cy="2031325"/>
              </a:xfrm>
              <a:prstGeom prst="rect">
                <a:avLst/>
              </a:prstGeom>
              <a:blipFill>
                <a:blip r:embed="rId3"/>
                <a:stretch>
                  <a:fillRect l="-562" t="-1802" b="-4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0B05B0F4-FDE5-1CC3-47EF-03BE9C74B520}"/>
              </a:ext>
            </a:extLst>
          </p:cNvPr>
          <p:cNvGrpSpPr/>
          <p:nvPr/>
        </p:nvGrpSpPr>
        <p:grpSpPr>
          <a:xfrm>
            <a:off x="3520437" y="3965763"/>
            <a:ext cx="4516123" cy="1937197"/>
            <a:chOff x="3449317" y="4004948"/>
            <a:chExt cx="4516123" cy="193719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3428893-E7D0-7CD8-57FF-4323BBAA72CF}"/>
                </a:ext>
              </a:extLst>
            </p:cNvPr>
            <p:cNvGrpSpPr/>
            <p:nvPr/>
          </p:nvGrpSpPr>
          <p:grpSpPr>
            <a:xfrm>
              <a:off x="3449317" y="4004948"/>
              <a:ext cx="4516123" cy="1690976"/>
              <a:chOff x="1041397" y="4008257"/>
              <a:chExt cx="4516123" cy="16909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78784EFC-2FFC-2638-BCCB-F6E8B7A3B793}"/>
                      </a:ext>
                    </a:extLst>
                  </p:cNvPr>
                  <p:cNvSpPr/>
                  <p:nvPr/>
                </p:nvSpPr>
                <p:spPr>
                  <a:xfrm>
                    <a:off x="1325877" y="4008257"/>
                    <a:ext cx="4231643" cy="81073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+ </m:t>
                          </m:r>
                          <m:box>
                            <m:box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m:rPr>
                              <m:nor/>
                            </m:rPr>
                            <a:rPr lang="en-US" altLang="ko-KR" sz="4000" dirty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λ</m:t>
                          </m:r>
                          <m:sSup>
                            <m:sSupPr>
                              <m:ctrlPr>
                                <a:rPr lang="en-US" altLang="ko-KR" sz="4000" i="1" dirty="0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dirty="0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4000" b="0" i="1" dirty="0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altLang="ko-KR" sz="4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78784EFC-2FFC-2638-BCCB-F6E8B7A3B7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5877" y="4008257"/>
                    <a:ext cx="4231643" cy="8107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0879D79E-F113-282D-1B0C-8C858190E3FD}"/>
                      </a:ext>
                    </a:extLst>
                  </p:cNvPr>
                  <p:cNvSpPr/>
                  <p:nvPr/>
                </p:nvSpPr>
                <p:spPr>
                  <a:xfrm>
                    <a:off x="1041397" y="4818992"/>
                    <a:ext cx="4231643" cy="88024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altLang="ko-KR" sz="400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ko-KR" sz="400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400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𝜕</m:t>
                                      </m:r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𝑤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𝜕</m:t>
                                  </m:r>
                                  <m: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=</m:t>
                          </m:r>
                          <m:box>
                            <m:boxPr>
                              <m:ctrlPr>
                                <a:rPr lang="en-US" altLang="ko-KR" sz="4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ko-KR" sz="4000" b="0" i="1" smtClean="0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4000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𝜕</m:t>
                                      </m:r>
                                      <m:r>
                                        <a:rPr lang="en-US" altLang="ko-KR" sz="4000" i="1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sz="4000" b="0" i="1" smtClean="0">
                                          <a:latin typeface="Cambria Math" panose="02040503050406030204" pitchFamily="18" charset="0"/>
                                          <a:ea typeface="함초롬돋움" panose="020B0604000101010101" pitchFamily="50" charset="-127"/>
                                          <a:cs typeface="함초롬돋움" panose="020B0604000101010101" pitchFamily="50" charset="-127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𝜕</m:t>
                                  </m:r>
                                  <m:r>
                                    <a:rPr lang="en-US" altLang="ko-KR" sz="4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 +</m:t>
                          </m:r>
                          <m:r>
                            <m:rPr>
                              <m:nor/>
                            </m:rPr>
                            <a:rPr lang="en-US" altLang="ko-KR" sz="4000" dirty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λ</m:t>
                          </m:r>
                          <m:r>
                            <m:rPr>
                              <m:nor/>
                            </m:rPr>
                            <a:rPr lang="en-US" altLang="ko-KR" sz="4000" b="0" i="0" dirty="0" smtClean="0">
                              <a:latin typeface="함초롬돋움" panose="020B0604000101010101" pitchFamily="50" charset="-127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W</m:t>
                          </m:r>
                        </m:oMath>
                      </m:oMathPara>
                    </a14:m>
                    <a:endParaRPr lang="en-US" altLang="ko-KR" sz="4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0879D79E-F113-282D-1B0C-8C858190E3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397" y="4818992"/>
                    <a:ext cx="4231643" cy="8802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3D2E1FE-1D9A-90C2-9278-581668725FA9}"/>
                </a:ext>
              </a:extLst>
            </p:cNvPr>
            <p:cNvSpPr/>
            <p:nvPr/>
          </p:nvSpPr>
          <p:spPr>
            <a:xfrm>
              <a:off x="3733797" y="5695924"/>
              <a:ext cx="399835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가중치 감소 수식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814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바른 학습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39AEF1-ADCD-4B52-376F-79637CA85413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가중치 감소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정확도의 차이가 줄어든 걸 확인할 수 있으며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오버피팅이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억제되었다는 것을 의미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훈련데이터에 대한 정확도가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100%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도달하지 못한 것도 확인 가능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01FF37-DFB9-1885-937F-DE761AC4BC94}"/>
              </a:ext>
            </a:extLst>
          </p:cNvPr>
          <p:cNvGrpSpPr/>
          <p:nvPr/>
        </p:nvGrpSpPr>
        <p:grpSpPr>
          <a:xfrm>
            <a:off x="3534370" y="2378493"/>
            <a:ext cx="5039814" cy="4225574"/>
            <a:chOff x="3534370" y="2378493"/>
            <a:chExt cx="5039814" cy="4225574"/>
          </a:xfrm>
        </p:grpSpPr>
        <p:pic>
          <p:nvPicPr>
            <p:cNvPr id="11" name="그림 10" descr="텍스트, 도표, 라인, 그래프이(가) 표시된 사진&#10;&#10;자동 생성된 설명">
              <a:extLst>
                <a:ext uri="{FF2B5EF4-FFF2-40B4-BE49-F238E27FC236}">
                  <a16:creationId xmlns:a16="http://schemas.microsoft.com/office/drawing/2014/main" id="{B712553B-892A-E125-1B0B-C52449390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370" y="2378493"/>
              <a:ext cx="5039814" cy="3931964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9A211A-CFCB-348F-143D-E93DCA6F32E1}"/>
                </a:ext>
              </a:extLst>
            </p:cNvPr>
            <p:cNvSpPr/>
            <p:nvPr/>
          </p:nvSpPr>
          <p:spPr>
            <a:xfrm>
              <a:off x="4224338" y="6310457"/>
              <a:ext cx="3998350" cy="293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정확도 그래프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25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바른 학습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 descr="스케치, 도표, 라인, 화이트이(가) 표시된 사진&#10;&#10;자동 생성된 설명">
            <a:extLst>
              <a:ext uri="{FF2B5EF4-FFF2-40B4-BE49-F238E27FC236}">
                <a16:creationId xmlns:a16="http://schemas.microsoft.com/office/drawing/2014/main" id="{D020409D-204F-BC7D-9ED8-52DFB62767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2" y="3471279"/>
            <a:ext cx="5526976" cy="297676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B36FC47-D4BD-CBF3-9EC7-7842B7F0A375}"/>
              </a:ext>
            </a:extLst>
          </p:cNvPr>
          <p:cNvGrpSpPr/>
          <p:nvPr/>
        </p:nvGrpSpPr>
        <p:grpSpPr>
          <a:xfrm>
            <a:off x="5538707" y="2306303"/>
            <a:ext cx="6988574" cy="4398468"/>
            <a:chOff x="6157994" y="2166726"/>
            <a:chExt cx="6719807" cy="422931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5E34E49-9FA0-B374-B83B-84066115E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994" y="2166726"/>
              <a:ext cx="6719807" cy="4229312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7FFD61-F123-75DE-819F-7D8ED5487943}"/>
                </a:ext>
              </a:extLst>
            </p:cNvPr>
            <p:cNvSpPr/>
            <p:nvPr/>
          </p:nvSpPr>
          <p:spPr>
            <a:xfrm>
              <a:off x="7841389" y="5902960"/>
              <a:ext cx="33530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드롭아웃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클래스 구현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5711E0-ED8C-E340-C94F-061BFDCB78D4}"/>
              </a:ext>
            </a:extLst>
          </p:cNvPr>
          <p:cNvSpPr/>
          <p:nvPr/>
        </p:nvSpPr>
        <p:spPr>
          <a:xfrm>
            <a:off x="629917" y="1084235"/>
            <a:ext cx="108487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 시 은닉층의 뉴런을 무작위로 골라 삭제하는 방법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때만 뉴런을 삭제하고 시험 때는 모든 뉴런에 신호를 전달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시험 때는 각 뉴런의 출력에 훈련 때 삭제한 비율만큼 곱하여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역전파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메소드는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ReLU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똑같이 동작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058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바른 학습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A17F574-EF68-28FC-7745-16183C52136D}"/>
              </a:ext>
            </a:extLst>
          </p:cNvPr>
          <p:cNvGrpSpPr/>
          <p:nvPr/>
        </p:nvGrpSpPr>
        <p:grpSpPr>
          <a:xfrm>
            <a:off x="1148079" y="2694636"/>
            <a:ext cx="9895842" cy="3943162"/>
            <a:chOff x="1707934" y="2846307"/>
            <a:chExt cx="8395131" cy="3345180"/>
          </a:xfrm>
        </p:grpSpPr>
        <p:pic>
          <p:nvPicPr>
            <p:cNvPr id="7" name="그림 6" descr="도표, 텍스트, 라인, 그래프이(가) 표시된 사진&#10;&#10;자동 생성된 설명">
              <a:extLst>
                <a:ext uri="{FF2B5EF4-FFF2-40B4-BE49-F238E27FC236}">
                  <a16:creationId xmlns:a16="http://schemas.microsoft.com/office/drawing/2014/main" id="{EDE2D9CA-4750-B992-2BDA-E42E37F7A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934" y="2846307"/>
              <a:ext cx="8395131" cy="309895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4717A34-0917-BADE-AD30-FCB7A874D5B9}"/>
                </a:ext>
              </a:extLst>
            </p:cNvPr>
            <p:cNvSpPr/>
            <p:nvPr/>
          </p:nvSpPr>
          <p:spPr>
            <a:xfrm>
              <a:off x="4419492" y="5945266"/>
              <a:ext cx="335301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정확도 그래프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030CD5-ED18-ABE1-ED66-44E5F0461240}"/>
              </a:ext>
            </a:extLst>
          </p:cNvPr>
          <p:cNvSpPr/>
          <p:nvPr/>
        </p:nvSpPr>
        <p:spPr>
          <a:xfrm>
            <a:off x="629917" y="1084235"/>
            <a:ext cx="110896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정확도 차이가 줄어든 걸 확인할 수 있음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데이터에 대한 정확도가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100%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도달하지 않음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앙상블 학습이란 똑같은 모델 여러 개를 개별적으로 학습시켜 각 모델의 출력을 평균을 내서 추론하는 방식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앙상블 학습을 하나의 모델로 구현한 것이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73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7" y="1084235"/>
            <a:ext cx="108487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최적값을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찾는 것을 최적화라 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매개변수의 공간이 매우 넓고 복잡하기 때문에 최적화는 매우 어려운 문제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 없이 눈을 가리고 매우 깊은 골짜기를 찾아가는 것과 같음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최적화의 도구로 미분을 통한 기울기를 이용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기울기를 통해 기울기 방향으로 매개변수 값을 반복적으로 갱신하는 것이 확률적 경사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하강법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(SGD)</a:t>
            </a:r>
          </a:p>
        </p:txBody>
      </p:sp>
    </p:spTree>
    <p:extLst>
      <p:ext uri="{BB962C8B-B14F-4D97-AF65-F5344CB8AC3E}">
        <p14:creationId xmlns:p14="http://schemas.microsoft.com/office/powerpoint/2010/main" val="48848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하이퍼파라미터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C71140-0996-CC2D-CC82-8F1FDBBF100A}"/>
              </a:ext>
            </a:extLst>
          </p:cNvPr>
          <p:cNvSpPr/>
          <p:nvPr/>
        </p:nvSpPr>
        <p:spPr>
          <a:xfrm>
            <a:off x="629917" y="1084235"/>
            <a:ext cx="110896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검증 데이터를 통해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탐색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 데이터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 학습을 위한 데이터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시험 데이터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신경망 모델의 범용 성능 평가를 위한 데이터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검증 데이터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성능 평가를 위한 데이터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데이터셋에 검증 데이터가 없을 경우 훈련 데이터에서 일부를 분리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시험데이터를 통해서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검증할 경우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오버피팅이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발생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159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하이퍼파라미터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531B93-6C6A-9965-2C02-9EBE0A796650}"/>
              </a:ext>
            </a:extLst>
          </p:cNvPr>
          <p:cNvSpPr/>
          <p:nvPr/>
        </p:nvSpPr>
        <p:spPr>
          <a:xfrm>
            <a:off x="629917" y="1084235"/>
            <a:ext cx="112928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최적화는 그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최적값의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범위를 점차 줄여가는 것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범위 설정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무작위 값 추출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검증 데이터로 정확도 평가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 조정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 정확도에 미치는 영향력이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하이퍼파라미터마다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다르기 때문에 규칙적인 탐색보다 무작위 탐색이 효과적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실제로 범위를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거듭제곱 단위인 로그 스케일로 지정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최적화할 때 학습 시간이 오래 걸리기 때문에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에폭을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작게 하여 시간을 단축하는 것이 효과적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 다른 방법으로는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베이즈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정리를 이용한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베이즈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최적화 방식이 존재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566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하이퍼파라미터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625EF5-D884-09C3-DA5D-33599E4B5DBB}"/>
              </a:ext>
            </a:extLst>
          </p:cNvPr>
          <p:cNvGrpSpPr/>
          <p:nvPr/>
        </p:nvGrpSpPr>
        <p:grpSpPr>
          <a:xfrm>
            <a:off x="60960" y="1460920"/>
            <a:ext cx="5918200" cy="4643219"/>
            <a:chOff x="0" y="1796200"/>
            <a:chExt cx="5918200" cy="464321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35D256F-71ED-132E-A64B-FAA0AA1F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96200"/>
              <a:ext cx="5918200" cy="464321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B11FCB0-C761-278D-182C-5BF79538096A}"/>
                </a:ext>
              </a:extLst>
            </p:cNvPr>
            <p:cNvSpPr/>
            <p:nvPr/>
          </p:nvSpPr>
          <p:spPr>
            <a:xfrm>
              <a:off x="982900" y="5902960"/>
              <a:ext cx="39524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검증 데이터 분리 구현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B88CFD-84D0-7F88-E11B-D9932C995202}"/>
              </a:ext>
            </a:extLst>
          </p:cNvPr>
          <p:cNvGrpSpPr/>
          <p:nvPr/>
        </p:nvGrpSpPr>
        <p:grpSpPr>
          <a:xfrm>
            <a:off x="5206365" y="3486986"/>
            <a:ext cx="7135321" cy="2827454"/>
            <a:chOff x="5130165" y="2821506"/>
            <a:chExt cx="7135321" cy="28274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C4A1758-BA02-8BD2-BB1E-ADABFD76F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0165" y="2821506"/>
              <a:ext cx="7135321" cy="282745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1A6F150-676E-663D-ACC6-0CC8EC5F0EF4}"/>
                </a:ext>
              </a:extLst>
            </p:cNvPr>
            <p:cNvSpPr/>
            <p:nvPr/>
          </p:nvSpPr>
          <p:spPr>
            <a:xfrm>
              <a:off x="6721625" y="4902200"/>
              <a:ext cx="39524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하이퍼파라미터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무작위 추출 구현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413D6F4-6210-3D18-B3D1-9FA9378BE1A4}"/>
                  </a:ext>
                </a:extLst>
              </p:cNvPr>
              <p:cNvSpPr/>
              <p:nvPr/>
            </p:nvSpPr>
            <p:spPr>
              <a:xfrm>
                <a:off x="629917" y="1084235"/>
                <a:ext cx="1129284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</a:t>
                </a:r>
                <a:r>
                  <a:rPr lang="en-US" altLang="ko-KR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eight_decay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−8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~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−4</m:t>
                        </m:r>
                      </m:sup>
                    </m:sSup>
                  </m:oMath>
                </a14:m>
                <a:endParaRPr lang="en-US" altLang="ko-KR" b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lr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~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−2</m:t>
                        </m:r>
                      </m:sup>
                    </m:sSup>
                  </m:oMath>
                </a14:m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413D6F4-6210-3D18-B3D1-9FA9378BE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7" y="1084235"/>
                <a:ext cx="11292843" cy="646331"/>
              </a:xfrm>
              <a:prstGeom prst="rect">
                <a:avLst/>
              </a:prstGeom>
              <a:blipFill>
                <a:blip r:embed="rId5"/>
                <a:stretch>
                  <a:fillRect l="-540" t="-9434"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151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359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하이퍼파라미터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BB3296C-6EC0-D224-93A5-BF04BDFE39FE}"/>
                  </a:ext>
                </a:extLst>
              </p:cNvPr>
              <p:cNvSpPr/>
              <p:nvPr/>
            </p:nvSpPr>
            <p:spPr>
              <a:xfrm>
                <a:off x="629917" y="1084235"/>
                <a:ext cx="1129284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</a:t>
                </a:r>
                <a:r>
                  <a:rPr lang="en-US" altLang="ko-KR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eight_decay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−8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~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ko-KR" b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−8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~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6</m:t>
                        </m:r>
                      </m:sup>
                    </m:sSup>
                  </m:oMath>
                </a14:m>
                <a:endParaRPr lang="en-US" altLang="ko-KR" b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lr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~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~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해당 과정을 반복하여 어느 정도 좁혀지면 값 하나를 선택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BB3296C-6EC0-D224-93A5-BF04BDFE3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7" y="1084235"/>
                <a:ext cx="11292843" cy="923330"/>
              </a:xfrm>
              <a:prstGeom prst="rect">
                <a:avLst/>
              </a:prstGeom>
              <a:blipFill>
                <a:blip r:embed="rId3"/>
                <a:stretch>
                  <a:fillRect l="-540" t="-6623" b="-11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F123BC-0C32-24DF-483C-F943E8C96912}"/>
              </a:ext>
            </a:extLst>
          </p:cNvPr>
          <p:cNvGrpSpPr/>
          <p:nvPr/>
        </p:nvGrpSpPr>
        <p:grpSpPr>
          <a:xfrm>
            <a:off x="360680" y="2435909"/>
            <a:ext cx="4708100" cy="4126925"/>
            <a:chOff x="584200" y="2430829"/>
            <a:chExt cx="4708100" cy="4126925"/>
          </a:xfrm>
        </p:grpSpPr>
        <p:pic>
          <p:nvPicPr>
            <p:cNvPr id="7" name="그림 6" descr="도표, 텍스트, 라인, 그래프이(가) 표시된 사진&#10;&#10;자동 생성된 설명">
              <a:extLst>
                <a:ext uri="{FF2B5EF4-FFF2-40B4-BE49-F238E27FC236}">
                  <a16:creationId xmlns:a16="http://schemas.microsoft.com/office/drawing/2014/main" id="{AD05A0AA-875B-72E0-E9B5-D01F9274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00" y="2430829"/>
              <a:ext cx="4708100" cy="388070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5401C5-CBDB-8608-B645-B07BECF914A5}"/>
                </a:ext>
              </a:extLst>
            </p:cNvPr>
            <p:cNvSpPr/>
            <p:nvPr/>
          </p:nvSpPr>
          <p:spPr>
            <a:xfrm>
              <a:off x="962050" y="6311533"/>
              <a:ext cx="39524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정확도 그래프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944D65-E89B-C100-5B75-345519EAC283}"/>
              </a:ext>
            </a:extLst>
          </p:cNvPr>
          <p:cNvGrpSpPr/>
          <p:nvPr/>
        </p:nvGrpSpPr>
        <p:grpSpPr>
          <a:xfrm>
            <a:off x="5485151" y="4129909"/>
            <a:ext cx="6536674" cy="1191736"/>
            <a:chOff x="5619775" y="3957236"/>
            <a:chExt cx="5891505" cy="107411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0766EB7-B77C-042D-AC3F-7AE3E094D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9775" y="3957236"/>
              <a:ext cx="5891505" cy="827891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0A38FB-D2EF-EBDA-B943-7AA1DB078936}"/>
                </a:ext>
              </a:extLst>
            </p:cNvPr>
            <p:cNvSpPr/>
            <p:nvPr/>
          </p:nvSpPr>
          <p:spPr>
            <a:xfrm>
              <a:off x="6589327" y="4785127"/>
              <a:ext cx="39524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하이퍼파라미터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출력 결과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437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7" y="1084235"/>
            <a:ext cx="108487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 갱신 방법에는 확률적 경사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하강법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(SGD),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모멘텀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AdaGrad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Adam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등이 존재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정하는 방법은 올바른 학습을 하는 데 매우 중요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초깃값으로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‘Xavier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‘He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효과적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배치 정규화를 이용하면 학습을 빠르게 진행할 수 있으며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초깃값에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영향을 덜 받게 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오버피팅을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억제하는 정규화 기술로는 가중치 감소와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드롭아웃이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존재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탐색은 최적 값이 존재할 법한 범위를 점차 좁히면서 하는 것이 효과적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365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828835"/>
            <a:ext cx="875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CD965F-F845-7F6D-E9E0-1D4FDF68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1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8E2C0A-0EA2-F5BE-63AB-42B2F80EBF23}"/>
              </a:ext>
            </a:extLst>
          </p:cNvPr>
          <p:cNvGrpSpPr/>
          <p:nvPr/>
        </p:nvGrpSpPr>
        <p:grpSpPr>
          <a:xfrm>
            <a:off x="356901" y="3815000"/>
            <a:ext cx="5286218" cy="2151954"/>
            <a:chOff x="1034995" y="4315487"/>
            <a:chExt cx="3739538" cy="1522319"/>
          </a:xfrm>
        </p:grpSpPr>
        <p:pic>
          <p:nvPicPr>
            <p:cNvPr id="6" name="그림 5" descr="폰트, 화이트, 텍스트, 타이포그래피이(가) 표시된 사진&#10;&#10;자동 생성된 설명">
              <a:extLst>
                <a:ext uri="{FF2B5EF4-FFF2-40B4-BE49-F238E27FC236}">
                  <a16:creationId xmlns:a16="http://schemas.microsoft.com/office/drawing/2014/main" id="{6ABB3C44-51BB-B982-B2FB-61C8A7970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995" y="4315487"/>
              <a:ext cx="3739538" cy="127636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1666DA1-03A7-790C-158F-991AF508EDD4}"/>
                </a:ext>
              </a:extLst>
            </p:cNvPr>
            <p:cNvSpPr/>
            <p:nvPr/>
          </p:nvSpPr>
          <p:spPr>
            <a:xfrm>
              <a:off x="1932444" y="5591856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&lt;SGD 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325789C-5B72-7BB2-BA97-11527BBA7914}"/>
              </a:ext>
            </a:extLst>
          </p:cNvPr>
          <p:cNvGrpSpPr/>
          <p:nvPr/>
        </p:nvGrpSpPr>
        <p:grpSpPr>
          <a:xfrm>
            <a:off x="5643122" y="2551553"/>
            <a:ext cx="6507774" cy="3783312"/>
            <a:chOff x="6054277" y="3091855"/>
            <a:chExt cx="5110163" cy="297080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5F499E1-BAED-73FC-B0E5-6CD8A7D5B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4277" y="3091855"/>
              <a:ext cx="5110163" cy="297080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3D1552-8D9B-9AE2-A111-8A24907B7069}"/>
                </a:ext>
              </a:extLst>
            </p:cNvPr>
            <p:cNvSpPr/>
            <p:nvPr/>
          </p:nvSpPr>
          <p:spPr>
            <a:xfrm>
              <a:off x="7637038" y="5527815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&lt;SGD 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클래스 구현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689BD3B-A136-D910-35B3-517B8C733E8E}"/>
                  </a:ext>
                </a:extLst>
              </p:cNvPr>
              <p:cNvSpPr/>
              <p:nvPr/>
            </p:nvSpPr>
            <p:spPr>
              <a:xfrm>
                <a:off x="629917" y="1084235"/>
                <a:ext cx="10848721" cy="1607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● 확률적 경사 </a:t>
                </a:r>
                <a:r>
                  <a:rPr lang="ko-KR" altLang="en-US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하강법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(SGD)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i="0" dirty="0">
                    <a:effectLst/>
                    <a:highlight>
                      <a:srgbClr val="FFFFFF"/>
                    </a:highligh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 : </a:t>
                </a:r>
                <a:r>
                  <a:rPr lang="ko-KR" altLang="en-US" i="0" dirty="0">
                    <a:effectLst/>
                    <a:highlight>
                      <a:srgbClr val="FFFFFF"/>
                    </a:highligh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가중치 매개변수</a:t>
                </a:r>
                <a:endParaRPr lang="en-US" altLang="ko-KR" i="0" dirty="0">
                  <a:effectLst/>
                  <a:highlight>
                    <a:srgbClr val="FFFFFF"/>
                  </a:highlight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l-GR" altLang="ko-KR" i="0" dirty="0">
                    <a:effectLst/>
                    <a:highlight>
                      <a:srgbClr val="FFFFFF"/>
                    </a:highligh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η</a:t>
                </a:r>
                <a:r>
                  <a:rPr lang="en-US" altLang="ko-KR" i="0" dirty="0">
                    <a:effectLst/>
                    <a:highlight>
                      <a:srgbClr val="FFFFFF"/>
                    </a:highligh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i="0" dirty="0">
                    <a:effectLst/>
                    <a:highlight>
                      <a:srgbClr val="FFFFFF"/>
                    </a:highligh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에타</a:t>
                </a:r>
                <a:r>
                  <a:rPr lang="en-US" altLang="ko-KR" i="0" dirty="0">
                    <a:effectLst/>
                    <a:highlight>
                      <a:srgbClr val="FFFFFF"/>
                    </a:highligh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)</a:t>
                </a:r>
                <a:r>
                  <a:rPr lang="ko-KR" altLang="en-US" i="0" dirty="0">
                    <a:effectLst/>
                    <a:highlight>
                      <a:srgbClr val="FFFFFF"/>
                    </a:highligh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i="0" dirty="0">
                    <a:effectLst/>
                    <a:highlight>
                      <a:srgbClr val="FFFFFF"/>
                    </a:highligh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ko-KR" altLang="en-US" i="0" dirty="0">
                    <a:effectLst/>
                    <a:highlight>
                      <a:srgbClr val="FFFFFF"/>
                    </a:highligh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ko-KR" altLang="en-US" dirty="0" err="1">
                    <a:highlight>
                      <a:srgbClr val="FFFFFF"/>
                    </a:highlight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학습률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: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기울기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기울어진 방향으로 가중치는 일정 거리만큼 갱신하겠다는 의미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689BD3B-A136-D910-35B3-517B8C733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7" y="1084235"/>
                <a:ext cx="10848721" cy="1607556"/>
              </a:xfrm>
              <a:prstGeom prst="rect">
                <a:avLst/>
              </a:prstGeom>
              <a:blipFill>
                <a:blip r:embed="rId5"/>
                <a:stretch>
                  <a:fillRect l="-562" t="-2273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99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89BD3B-A136-D910-35B3-517B8C733E8E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확률적 경사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하강법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(SGD)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최솟값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f(0, 0)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3B72C4C-592C-3CD4-2DCC-A379FB4AC280}"/>
              </a:ext>
            </a:extLst>
          </p:cNvPr>
          <p:cNvGrpSpPr/>
          <p:nvPr/>
        </p:nvGrpSpPr>
        <p:grpSpPr>
          <a:xfrm>
            <a:off x="1305213" y="2776354"/>
            <a:ext cx="9581573" cy="3957331"/>
            <a:chOff x="1305213" y="2776354"/>
            <a:chExt cx="9581573" cy="3957331"/>
          </a:xfrm>
        </p:grpSpPr>
        <p:pic>
          <p:nvPicPr>
            <p:cNvPr id="15" name="그림 14" descr="스케치, 그림, 꽃병, 예술이(가) 표시된 사진&#10;&#10;자동 생성된 설명">
              <a:extLst>
                <a:ext uri="{FF2B5EF4-FFF2-40B4-BE49-F238E27FC236}">
                  <a16:creationId xmlns:a16="http://schemas.microsoft.com/office/drawing/2014/main" id="{0BCDCC64-355C-B766-1ADC-9673FA768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5213" y="2776354"/>
              <a:ext cx="9581573" cy="3711381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FBE18FE-7E46-113C-7F9C-731BA90FB2BE}"/>
                </a:ext>
              </a:extLst>
            </p:cNvPr>
            <p:cNvSpPr/>
            <p:nvPr/>
          </p:nvSpPr>
          <p:spPr>
            <a:xfrm>
              <a:off x="2515100" y="6487735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수식 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차원 그래프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9E80521-1F7F-1DBD-5A91-E64D5B7AC481}"/>
                </a:ext>
              </a:extLst>
            </p:cNvPr>
            <p:cNvSpPr/>
            <p:nvPr/>
          </p:nvSpPr>
          <p:spPr>
            <a:xfrm>
              <a:off x="7862115" y="6487735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수식 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차원 그래프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22CF63C-23F4-0392-D23A-5718C02FDFE4}"/>
              </a:ext>
            </a:extLst>
          </p:cNvPr>
          <p:cNvGrpSpPr/>
          <p:nvPr/>
        </p:nvGrpSpPr>
        <p:grpSpPr>
          <a:xfrm>
            <a:off x="4883086" y="1713134"/>
            <a:ext cx="2425825" cy="919085"/>
            <a:chOff x="4883086" y="1673207"/>
            <a:chExt cx="2425825" cy="919085"/>
          </a:xfrm>
        </p:grpSpPr>
        <p:pic>
          <p:nvPicPr>
            <p:cNvPr id="23" name="그림 22" descr="폰트, 친필, 상징, 화이트이(가) 표시된 사진&#10;&#10;자동 생성된 설명">
              <a:extLst>
                <a:ext uri="{FF2B5EF4-FFF2-40B4-BE49-F238E27FC236}">
                  <a16:creationId xmlns:a16="http://schemas.microsoft.com/office/drawing/2014/main" id="{EC730DB4-1101-68C6-CF5C-E48F99825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3086" y="1673207"/>
              <a:ext cx="2425825" cy="67313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EC47B46-49A2-CDDD-157D-8E8F14A77256}"/>
                </a:ext>
              </a:extLst>
            </p:cNvPr>
            <p:cNvSpPr/>
            <p:nvPr/>
          </p:nvSpPr>
          <p:spPr>
            <a:xfrm>
              <a:off x="5123678" y="2346342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예제 수식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45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89BD3B-A136-D910-35B3-517B8C733E8E}"/>
              </a:ext>
            </a:extLst>
          </p:cNvPr>
          <p:cNvSpPr/>
          <p:nvPr/>
        </p:nvSpPr>
        <p:spPr>
          <a:xfrm>
            <a:off x="629917" y="1084235"/>
            <a:ext cx="108487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확률적 경사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하강법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(SGD)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단점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 방향은 크고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축 방향은 작은 게 특징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대부분 최솟값이 되는 점을 가리키지 않음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SGD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비등방성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함수에서는 탐색 경로가 비효율적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기울기의 방향들이 최솟값과 다른 방향을 가리키는 것이 근본적인 원인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A99E296-14F1-5B0E-60A2-78F024F3BF84}"/>
              </a:ext>
            </a:extLst>
          </p:cNvPr>
          <p:cNvGrpSpPr/>
          <p:nvPr/>
        </p:nvGrpSpPr>
        <p:grpSpPr>
          <a:xfrm>
            <a:off x="1294060" y="3002180"/>
            <a:ext cx="4254928" cy="3540290"/>
            <a:chOff x="629916" y="2676526"/>
            <a:chExt cx="4254928" cy="3540290"/>
          </a:xfrm>
        </p:grpSpPr>
        <p:pic>
          <p:nvPicPr>
            <p:cNvPr id="6" name="그림 5" descr="직사각형, 라인, 텍스트, 평행이(가) 표시된 사진&#10;&#10;자동 생성된 설명">
              <a:extLst>
                <a:ext uri="{FF2B5EF4-FFF2-40B4-BE49-F238E27FC236}">
                  <a16:creationId xmlns:a16="http://schemas.microsoft.com/office/drawing/2014/main" id="{A2077D14-2597-67E6-81F0-39897E393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916" y="2676526"/>
              <a:ext cx="4254928" cy="329737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F68FCA-5155-DE95-22A4-8C5300A1BE1C}"/>
                </a:ext>
              </a:extLst>
            </p:cNvPr>
            <p:cNvSpPr/>
            <p:nvPr/>
          </p:nvSpPr>
          <p:spPr>
            <a:xfrm>
              <a:off x="1899360" y="5970866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수식 기울기 그래프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3960482-745C-3B47-5DB0-0944B7FD39A0}"/>
              </a:ext>
            </a:extLst>
          </p:cNvPr>
          <p:cNvGrpSpPr/>
          <p:nvPr/>
        </p:nvGrpSpPr>
        <p:grpSpPr>
          <a:xfrm>
            <a:off x="6461962" y="2990379"/>
            <a:ext cx="4218170" cy="3552091"/>
            <a:chOff x="6302193" y="2817125"/>
            <a:chExt cx="4218170" cy="3552091"/>
          </a:xfrm>
        </p:grpSpPr>
        <p:pic>
          <p:nvPicPr>
            <p:cNvPr id="11" name="그림 10" descr="스케치, 그림, 원, 도표이(가) 표시된 사진&#10;&#10;자동 생성된 설명">
              <a:extLst>
                <a:ext uri="{FF2B5EF4-FFF2-40B4-BE49-F238E27FC236}">
                  <a16:creationId xmlns:a16="http://schemas.microsoft.com/office/drawing/2014/main" id="{FF113D8A-FE5C-B3D6-6269-3732976F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193" y="2817125"/>
              <a:ext cx="4218170" cy="329661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61E374-BC12-C12A-14AE-A439D6075BD7}"/>
                </a:ext>
              </a:extLst>
            </p:cNvPr>
            <p:cNvSpPr/>
            <p:nvPr/>
          </p:nvSpPr>
          <p:spPr>
            <a:xfrm>
              <a:off x="7585786" y="6123266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&lt;SGD 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최적화 갱신 경로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6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689BD3B-A136-D910-35B3-517B8C733E8E}"/>
                  </a:ext>
                </a:extLst>
              </p:cNvPr>
              <p:cNvSpPr/>
              <p:nvPr/>
            </p:nvSpPr>
            <p:spPr>
              <a:xfrm>
                <a:off x="629917" y="1084235"/>
                <a:ext cx="10848721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● 모멘텀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모멘텀은 운동량을 뜻하는 단어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V = 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속도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위 수식은 기울기 방향으로 힘을 받아 물체가 가속된다는 의미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공과 같이 곡선을 구르는 듯한 움직임을 보여줌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𝛼</m:t>
                    </m:r>
                  </m:oMath>
                </a14:m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는 공기 저항이나 마찰력 같은 역할로 자동으로 움직임을 줄임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일반적으로 </a:t>
                </a: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0.9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의 값으로 설정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689BD3B-A136-D910-35B3-517B8C733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7" y="1084235"/>
                <a:ext cx="10848721" cy="2031325"/>
              </a:xfrm>
              <a:prstGeom prst="rect">
                <a:avLst/>
              </a:prstGeom>
              <a:blipFill>
                <a:blip r:embed="rId3"/>
                <a:stretch>
                  <a:fillRect l="-562" t="-1802" b="-4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B69195F6-3CE4-35AC-3B3A-1FD06E34CD15}"/>
              </a:ext>
            </a:extLst>
          </p:cNvPr>
          <p:cNvGrpSpPr/>
          <p:nvPr/>
        </p:nvGrpSpPr>
        <p:grpSpPr>
          <a:xfrm>
            <a:off x="1103771" y="4033172"/>
            <a:ext cx="2884448" cy="1869788"/>
            <a:chOff x="2130372" y="2505059"/>
            <a:chExt cx="2044805" cy="132550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2446A66-B04D-9EA8-F546-3E3695FA0A3F}"/>
                </a:ext>
              </a:extLst>
            </p:cNvPr>
            <p:cNvGrpSpPr/>
            <p:nvPr/>
          </p:nvGrpSpPr>
          <p:grpSpPr>
            <a:xfrm>
              <a:off x="2130372" y="2505059"/>
              <a:ext cx="2044805" cy="1079555"/>
              <a:chOff x="5073597" y="3124184"/>
              <a:chExt cx="2044805" cy="1079555"/>
            </a:xfrm>
          </p:grpSpPr>
          <p:pic>
            <p:nvPicPr>
              <p:cNvPr id="9" name="그림 8" descr="폰트, 화이트, 상징, 텍스트이(가) 표시된 사진&#10;&#10;자동 생성된 설명">
                <a:extLst>
                  <a:ext uri="{FF2B5EF4-FFF2-40B4-BE49-F238E27FC236}">
                    <a16:creationId xmlns:a16="http://schemas.microsoft.com/office/drawing/2014/main" id="{3329D825-C9B3-9C5B-BDDE-1D024B335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3597" y="3124184"/>
                <a:ext cx="2044805" cy="609631"/>
              </a:xfrm>
              <a:prstGeom prst="rect">
                <a:avLst/>
              </a:prstGeom>
            </p:spPr>
          </p:pic>
          <p:pic>
            <p:nvPicPr>
              <p:cNvPr id="15" name="그림 14" descr="폰트, 화이트, 타이포그래피, 디자인이(가) 표시된 사진&#10;&#10;자동 생성된 설명">
                <a:extLst>
                  <a:ext uri="{FF2B5EF4-FFF2-40B4-BE49-F238E27FC236}">
                    <a16:creationId xmlns:a16="http://schemas.microsoft.com/office/drawing/2014/main" id="{D4EF8E57-82AC-CD98-8E73-11D496B7B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0456" y="3733815"/>
                <a:ext cx="1651085" cy="469924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4F34C2F-9265-2A21-AF87-212DD5A0F042}"/>
                </a:ext>
              </a:extLst>
            </p:cNvPr>
            <p:cNvSpPr/>
            <p:nvPr/>
          </p:nvSpPr>
          <p:spPr>
            <a:xfrm>
              <a:off x="2180453" y="3584614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모멘텀 수식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B67301-A100-208A-32A0-0CD607E1CB32}"/>
              </a:ext>
            </a:extLst>
          </p:cNvPr>
          <p:cNvGrpSpPr/>
          <p:nvPr/>
        </p:nvGrpSpPr>
        <p:grpSpPr>
          <a:xfrm>
            <a:off x="5368947" y="4757658"/>
            <a:ext cx="5801550" cy="971830"/>
            <a:chOff x="2058670" y="5067879"/>
            <a:chExt cx="7988711" cy="1338206"/>
          </a:xfrm>
        </p:grpSpPr>
        <p:pic>
          <p:nvPicPr>
            <p:cNvPr id="20" name="그림 19" descr="주방 도구, 포크, 은식기, 주방용품이(가) 표시된 사진&#10;&#10;자동 생성된 설명">
              <a:extLst>
                <a:ext uri="{FF2B5EF4-FFF2-40B4-BE49-F238E27FC236}">
                  <a16:creationId xmlns:a16="http://schemas.microsoft.com/office/drawing/2014/main" id="{06FCC336-1810-F17B-61B1-8C13DF87E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670" y="5067879"/>
              <a:ext cx="7988711" cy="1092256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786F3C4-C482-C6AA-6AB0-DF43DC1A3790}"/>
                </a:ext>
              </a:extLst>
            </p:cNvPr>
            <p:cNvSpPr/>
            <p:nvPr/>
          </p:nvSpPr>
          <p:spPr>
            <a:xfrm>
              <a:off x="5123680" y="6160135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모멘텀 이미지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44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689BD3B-A136-D910-35B3-517B8C733E8E}"/>
                  </a:ext>
                </a:extLst>
              </p:cNvPr>
              <p:cNvSpPr/>
              <p:nvPr/>
            </p:nvSpPr>
            <p:spPr>
              <a:xfrm>
                <a:off x="629917" y="1084235"/>
                <a:ext cx="1084872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● 모멘텀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SGD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보다 지그재그가 덜함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x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축 방향의 기울기는 변하지 않아 일정하게 가속하여 빠르게 학습</a:t>
                </a:r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y</a:t>
                </a:r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축 방향은 기울기가 커서 초반 폭이 크지만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𝛼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값</m:t>
                    </m:r>
                  </m:oMath>
                </a14:m>
                <a:r>
                  <a:rPr lang="ko-KR" altLang="en-US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덕분에 폭이 점차 줄어들면서 학습</a:t>
                </a: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689BD3B-A136-D910-35B3-517B8C733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17" y="1084235"/>
                <a:ext cx="10848721" cy="1200329"/>
              </a:xfrm>
              <a:prstGeom prst="rect">
                <a:avLst/>
              </a:prstGeom>
              <a:blipFill>
                <a:blip r:embed="rId3"/>
                <a:stretch>
                  <a:fillRect l="-562" t="-3046" b="-86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B244AF69-1BAF-DABE-B027-2EEF0557FBC9}"/>
              </a:ext>
            </a:extLst>
          </p:cNvPr>
          <p:cNvGrpSpPr/>
          <p:nvPr/>
        </p:nvGrpSpPr>
        <p:grpSpPr>
          <a:xfrm>
            <a:off x="105877" y="2483683"/>
            <a:ext cx="6990150" cy="4458628"/>
            <a:chOff x="82704" y="1476125"/>
            <a:chExt cx="6809431" cy="434335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83D32F9-71C4-B30A-5E77-BAE9DA5F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04" y="1476125"/>
              <a:ext cx="6809431" cy="434335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B396400-9100-79EB-E53D-FC03D3DBFBE7}"/>
                </a:ext>
              </a:extLst>
            </p:cNvPr>
            <p:cNvSpPr/>
            <p:nvPr/>
          </p:nvSpPr>
          <p:spPr>
            <a:xfrm>
              <a:off x="2515099" y="5338472"/>
              <a:ext cx="1944639" cy="24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모멘텀 클래스 구현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820F24B-5419-84C8-4D40-6C4350FEBBC4}"/>
              </a:ext>
            </a:extLst>
          </p:cNvPr>
          <p:cNvGrpSpPr/>
          <p:nvPr/>
        </p:nvGrpSpPr>
        <p:grpSpPr>
          <a:xfrm>
            <a:off x="6953633" y="2799370"/>
            <a:ext cx="4591870" cy="3901640"/>
            <a:chOff x="6778443" y="1884350"/>
            <a:chExt cx="4908732" cy="4170875"/>
          </a:xfrm>
        </p:grpSpPr>
        <p:pic>
          <p:nvPicPr>
            <p:cNvPr id="19" name="그림 18" descr="원, 그림, 도표, 스케치이(가) 표시된 사진&#10;&#10;자동 생성된 설명">
              <a:extLst>
                <a:ext uri="{FF2B5EF4-FFF2-40B4-BE49-F238E27FC236}">
                  <a16:creationId xmlns:a16="http://schemas.microsoft.com/office/drawing/2014/main" id="{E3CDA158-9304-7800-A169-59FE6D598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443" y="1884350"/>
              <a:ext cx="4908732" cy="3868821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38C733B-7F35-FA0D-02A4-F4A754C3E4DB}"/>
                </a:ext>
              </a:extLst>
            </p:cNvPr>
            <p:cNvSpPr/>
            <p:nvPr/>
          </p:nvSpPr>
          <p:spPr>
            <a:xfrm>
              <a:off x="8243613" y="5753171"/>
              <a:ext cx="2410374" cy="302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모멘텀 최적화 갱신 경로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77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매개변수 갱신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26C980-9FF7-F648-102A-7648C616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89BD3B-A136-D910-35B3-517B8C733E8E}"/>
              </a:ext>
            </a:extLst>
          </p:cNvPr>
          <p:cNvSpPr/>
          <p:nvPr/>
        </p:nvSpPr>
        <p:spPr>
          <a:xfrm>
            <a:off x="629917" y="1084235"/>
            <a:ext cx="108487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●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NAG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모멘텀은 최솟값으로 향하는 길이 너무 좁을 경우 빠지지 않고 옆으로 지나치는 문제 발생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NAG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현재 위치에서 힘을 받는 방향으로 한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번더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가본 상태에서 기울기를 구하여 이동하는 방식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AE966F-9253-8E90-3A4D-C26207AA5534}"/>
              </a:ext>
            </a:extLst>
          </p:cNvPr>
          <p:cNvGrpSpPr/>
          <p:nvPr/>
        </p:nvGrpSpPr>
        <p:grpSpPr>
          <a:xfrm>
            <a:off x="6007980" y="3285525"/>
            <a:ext cx="6184020" cy="2452680"/>
            <a:chOff x="4267057" y="3178455"/>
            <a:chExt cx="6111383" cy="24238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AD9016A-E06A-7094-603A-BB5FF562F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057" y="3178455"/>
              <a:ext cx="6111383" cy="226695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C4B4D48-78AF-F40F-E0AD-B891859F171D}"/>
                </a:ext>
              </a:extLst>
            </p:cNvPr>
            <p:cNvSpPr/>
            <p:nvPr/>
          </p:nvSpPr>
          <p:spPr>
            <a:xfrm>
              <a:off x="6616631" y="5356106"/>
              <a:ext cx="141223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&lt;NAG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이미지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A7DF15-7C70-4033-43AC-426C945834A7}"/>
              </a:ext>
            </a:extLst>
          </p:cNvPr>
          <p:cNvGrpSpPr/>
          <p:nvPr/>
        </p:nvGrpSpPr>
        <p:grpSpPr>
          <a:xfrm>
            <a:off x="252917" y="3990295"/>
            <a:ext cx="5801360" cy="1080873"/>
            <a:chOff x="6223000" y="3661056"/>
            <a:chExt cx="5171440" cy="10808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CCC272-203A-916A-1CFF-DCE9FC7D4318}"/>
                    </a:ext>
                  </a:extLst>
                </p:cNvPr>
                <p:cNvSpPr txBox="1"/>
                <p:nvPr/>
              </p:nvSpPr>
              <p:spPr>
                <a:xfrm>
                  <a:off x="6223000" y="3661056"/>
                  <a:ext cx="5171440" cy="6869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−(1+</m:t>
                        </m:r>
                        <m:r>
                          <a:rPr lang="ko-KR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ko-KR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box>
                          <m:box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ko-KR" alt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altLang="ko-KR" sz="36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CCC272-203A-916A-1CFF-DCE9FC7D4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00" y="3661056"/>
                  <a:ext cx="5171440" cy="6869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19EA35E-EC8B-EE51-E6FE-B3B4BEF037ED}"/>
                </a:ext>
              </a:extLst>
            </p:cNvPr>
            <p:cNvSpPr/>
            <p:nvPr/>
          </p:nvSpPr>
          <p:spPr>
            <a:xfrm>
              <a:off x="7238266" y="4495708"/>
              <a:ext cx="314090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&lt;NAG </a:t>
              </a:r>
              <a:r>
                <a:rPr lang="ko-KR" altLang="en-US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수식</a:t>
              </a:r>
              <a:r>
                <a: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97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F9BF2BC3C3D6C4088F564A6E2FFD446" ma:contentTypeVersion="4" ma:contentTypeDescription="새 문서를 만듭니다." ma:contentTypeScope="" ma:versionID="c50b345298e95bf61ecb8a600accb8db">
  <xsd:schema xmlns:xsd="http://www.w3.org/2001/XMLSchema" xmlns:xs="http://www.w3.org/2001/XMLSchema" xmlns:p="http://schemas.microsoft.com/office/2006/metadata/properties" xmlns:ns3="22e3065e-b568-420a-ba11-e604b9e8f935" targetNamespace="http://schemas.microsoft.com/office/2006/metadata/properties" ma:root="true" ma:fieldsID="ed5e938355a455aec2c056ed809a0585" ns3:_="">
    <xsd:import namespace="22e3065e-b568-420a-ba11-e604b9e8f9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3065e-b568-420a-ba11-e604b9e8f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92DD80-16EA-4DBA-90D8-F6E43AA98B9A}">
  <ds:schemaRefs>
    <ds:schemaRef ds:uri="http://schemas.microsoft.com/office/infopath/2007/PartnerControls"/>
    <ds:schemaRef ds:uri="http://www.w3.org/XML/1998/namespace"/>
    <ds:schemaRef ds:uri="22e3065e-b568-420a-ba11-e604b9e8f935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6BFF292-63DE-4FB8-A82C-3376EFD64F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C7FDC0-F04A-4A2E-8DFB-409C6BB56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3065e-b568-420a-ba11-e604b9e8f9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4491</Words>
  <Application>Microsoft Office PowerPoint</Application>
  <PresentationFormat>와이드스크린</PresentationFormat>
  <Paragraphs>526</Paragraphs>
  <Slides>35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함초롬돋움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아람</dc:creator>
  <cp:lastModifiedBy>김재영</cp:lastModifiedBy>
  <cp:revision>68</cp:revision>
  <dcterms:created xsi:type="dcterms:W3CDTF">2021-11-21T13:33:14Z</dcterms:created>
  <dcterms:modified xsi:type="dcterms:W3CDTF">2024-07-15T18:23:08Z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0x010100EF9BF2BC3C3D6C4088F564A6E2FFD446</vt:lpwstr>
  </property>
</Properties>
</file>