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embeddings/oleObject2.wdp" ContentType="image/vnd.ms-photo"/>
  <Override PartName="/ppt/embeddings/oleObject3.wdp" ContentType="image/vnd.ms-photo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311" r:id="rId6"/>
    <p:sldId id="296" r:id="rId7"/>
    <p:sldId id="297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298" r:id="rId16"/>
    <p:sldId id="310" r:id="rId17"/>
    <p:sldId id="299" r:id="rId18"/>
    <p:sldId id="312" r:id="rId19"/>
    <p:sldId id="314" r:id="rId20"/>
    <p:sldId id="313" r:id="rId21"/>
    <p:sldId id="315" r:id="rId22"/>
    <p:sldId id="317" r:id="rId23"/>
    <p:sldId id="301" r:id="rId24"/>
    <p:sldId id="318" r:id="rId25"/>
    <p:sldId id="302" r:id="rId26"/>
    <p:sldId id="316" r:id="rId27"/>
    <p:sldId id="292" r:id="rId28"/>
    <p:sldId id="27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8979" autoAdjust="0"/>
    <p:restoredTop sz="96614" autoAdjust="0"/>
  </p:normalViewPr>
  <p:slideViewPr>
    <p:cSldViewPr snapToGrid="0">
      <p:cViewPr varScale="1">
        <p:scale>
          <a:sx n="100" d="100"/>
          <a:sy n="100" d="100"/>
        </p:scale>
        <p:origin x="68" y="248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93821A9-E056-4925-B2BD-B03595D48AFB}" type="datetime1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C34EBE0E-D9AB-4DE0-BF09-0A8C3EA4DF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6752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536D8BA9-41C9-483D-936B-48319C922185}" type="datetime1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C19F2A53-2456-45F6-B962-46B7C7448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63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5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78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20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14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85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326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64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60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30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88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943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03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3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48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41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965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95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124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245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25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7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47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187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F2A53-2456-45F6-B962-46B7C7448CA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8717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E812-8005-467F-BC4C-5D79641BA1DE}" type="datetime1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4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D8EF6-9793-4950-B442-EB0F87DC5FCB}" type="datetime1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2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1205-31C5-4689-BB0B-2ADE0FD7EE11}" type="datetime1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6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874-7574-4B74-BCDD-5FCB5C54A68D}" type="datetime1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F670-79FF-4BB7-8FC5-C4F42B0C006F}" type="datetime1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71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798F-11FB-47E9-80FB-9E9523929225}" type="datetime1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00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9985-889B-4574-9D16-F2A298B9E971}" type="datetime1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6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E9B7-F920-4CAB-8286-991FD3CB34A0}" type="datetime1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25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5D4D-27C0-49AB-B93B-895C9160DE4B}" type="datetime1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7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2CDF-C452-46F3-92FE-21874EA904DC}" type="datetime1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8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E64E-E0A3-44B4-B480-E23C26DE5A2C}" type="datetime1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8984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5BFB7-A4B4-4AB2-8547-DCD6703AD7DB}" type="datetime1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917B-A037-4AC3-8656-A9B83F2BD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8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10" Type="http://schemas.openxmlformats.org/officeDocument/2006/relationships/image" Target="../media/image14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4.png"  /><Relationship Id="rId6" Type="http://schemas.openxmlformats.org/officeDocument/2006/relationships/image" Target="../media/image15.png"  /><Relationship Id="rId7" Type="http://schemas.openxmlformats.org/officeDocument/2006/relationships/image" Target="../media/image14.png"  /><Relationship Id="rId8" Type="http://schemas.openxmlformats.org/officeDocument/2006/relationships/image" Target="../media/image14.png"  /><Relationship Id="rId9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1.gif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24.png"  /><Relationship Id="rId4" Type="http://schemas.microsoft.com/office/2007/relationships/hdphoto" Target="../embeddings/oleObject3.wdp"  /><Relationship Id="rId5" Type="http://schemas.openxmlformats.org/officeDocument/2006/relationships/image" Target="../media/image25.png"  /><Relationship Id="rId6" Type="http://schemas.openxmlformats.org/officeDocument/2006/relationships/image" Target="../media/image2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2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3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3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3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39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microsoft.com/office/2007/relationships/hdphoto" Target="../embeddings/oleObject1.wdp"  /><Relationship Id="rId5" Type="http://schemas.openxmlformats.org/officeDocument/2006/relationships/image" Target="../media/image2.png"  /><Relationship Id="rId6" Type="http://schemas.microsoft.com/office/2007/relationships/hdphoto" Target="../embeddings/oleObject2.wdp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0487" y="2118359"/>
            <a:ext cx="87510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딥러닝 스터디</a:t>
            </a:r>
            <a:endParaRPr lang="en-US" altLang="ko-KR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CHAP 7. </a:t>
            </a:r>
            <a:r>
              <a:rPr lang="ko-KR" alt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합성곱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신경망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(CNN)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37353" y="4965233"/>
            <a:ext cx="1939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20223114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서예은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20203128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김재영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0C1829-E105-1249-3AB4-8E55A3E2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917B-A037-4AC3-8656-A9B83F2BD1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10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합성곱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계층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8" y="1084235"/>
            <a:ext cx="104693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데이터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채널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(Channel),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높이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(Height),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너비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(Width)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 데이터는 한 장의 특징 맵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B1E75-1C53-7481-C677-6C7020AB779E}"/>
              </a:ext>
            </a:extLst>
          </p:cNvPr>
          <p:cNvSpPr txBox="1"/>
          <p:nvPr/>
        </p:nvSpPr>
        <p:spPr>
          <a:xfrm>
            <a:off x="4948238" y="6156253"/>
            <a:ext cx="229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3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데이터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연산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76AD933-2931-B115-20BD-2DA5F9CB5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3167976"/>
            <a:ext cx="5683250" cy="285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253816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합성곱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계층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918" y="1084235"/>
            <a:ext cx="10469342" cy="90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3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차원 데이터 합성곱 연산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합성곱 연산의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출력으로 다수의 채널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을 내보내려면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필터를 다수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사용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742950" lvl="1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채널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(Channel),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높이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(Height),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너비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(Width),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필터의 개수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(FN)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B1E75-1C53-7481-C677-6C7020AB779E}"/>
              </a:ext>
            </a:extLst>
          </p:cNvPr>
          <p:cNvSpPr txBox="1"/>
          <p:nvPr/>
        </p:nvSpPr>
        <p:spPr>
          <a:xfrm>
            <a:off x="4948238" y="6156253"/>
            <a:ext cx="229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3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데이터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연산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0C43E5A-6549-C694-C269-A13B6505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3056991"/>
            <a:ext cx="7874000" cy="29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66DD246-16BB-9363-37A2-35E0AD6FE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02" t="19018" b="31710"/>
          <a:stretch/>
        </p:blipFill>
        <p:spPr bwMode="auto">
          <a:xfrm>
            <a:off x="5039358" y="3527911"/>
            <a:ext cx="1650461" cy="157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AEC9CDC-99E6-4499-AA74-ACB53B024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02" t="19018" b="31710"/>
          <a:stretch/>
        </p:blipFill>
        <p:spPr bwMode="auto">
          <a:xfrm>
            <a:off x="8462008" y="3527911"/>
            <a:ext cx="1650461" cy="157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455561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합성곱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계층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918" y="1084235"/>
            <a:ext cx="10469342" cy="173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배치 처리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신경망 처리에서는 입력 데이터를 한 덩어리로 묶어 배치 처리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742950" lvl="1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완전연결 신경망을 구현하면서 지원하여 처리 효율을 높이고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미니배치 방식 학습 지원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각 계층을 흐르는 데이터의 차원을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4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차원 데이터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로 저장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배치용 차원 추가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데이터가 하나 흐를 때마다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데이터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N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개에 대한 합성곱 연산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이 이뤄짐</a:t>
            </a:r>
            <a:br>
              <a:rPr lang="en-US" altLang="ko-KR">
                <a:latin typeface="함초롬돋움"/>
                <a:ea typeface="함초롬돋움"/>
                <a:cs typeface="함초롬돋움"/>
              </a:rPr>
            </a:br>
            <a:r>
              <a:rPr lang="en-US" altLang="ko-KR"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즉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, N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회 분의 처리를 한 번에 수행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0B1E75-1C53-7481-C677-6C7020AB779E}"/>
              </a:ext>
            </a:extLst>
          </p:cNvPr>
          <p:cNvSpPr txBox="1"/>
          <p:nvPr/>
        </p:nvSpPr>
        <p:spPr>
          <a:xfrm>
            <a:off x="4948238" y="6156253"/>
            <a:ext cx="229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배치 처리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0C43E5A-6549-C694-C269-A13B6505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3056991"/>
            <a:ext cx="7874000" cy="296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66DD246-16BB-9363-37A2-35E0AD6FE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02" t="19018" b="31710"/>
          <a:stretch/>
        </p:blipFill>
        <p:spPr bwMode="auto">
          <a:xfrm>
            <a:off x="5039358" y="3527911"/>
            <a:ext cx="1650461" cy="157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AEC9CDC-99E6-4499-AA74-ACB53B024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02" t="19018" b="31710"/>
          <a:stretch/>
        </p:blipFill>
        <p:spPr bwMode="auto">
          <a:xfrm>
            <a:off x="8462008" y="3527911"/>
            <a:ext cx="1650461" cy="157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F5B28FAE-3932-61B2-57F8-36958B84A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106" y="3056991"/>
            <a:ext cx="8133788" cy="301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6E9ABF1-4373-16AE-9AC7-8168DED440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02" t="19018" b="31710"/>
          <a:stretch/>
        </p:blipFill>
        <p:spPr bwMode="auto">
          <a:xfrm>
            <a:off x="5095092" y="3500543"/>
            <a:ext cx="1704383" cy="162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868509D-CB5A-FFC6-1255-F28C698D7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02" t="19018" b="31710"/>
          <a:stretch/>
        </p:blipFill>
        <p:spPr bwMode="auto">
          <a:xfrm>
            <a:off x="8517743" y="3552855"/>
            <a:ext cx="1649570" cy="157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E435FCFF-6C7A-F75C-A7CA-C233EDACFD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02" t="19018" b="31710"/>
          <a:stretch/>
        </p:blipFill>
        <p:spPr bwMode="auto">
          <a:xfrm>
            <a:off x="5034939" y="3496612"/>
            <a:ext cx="1764536" cy="168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B491DD2E-7B1C-CA48-D3CC-218519993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02" t="19018" b="31710"/>
          <a:stretch/>
        </p:blipFill>
        <p:spPr bwMode="auto">
          <a:xfrm>
            <a:off x="8383428" y="3429000"/>
            <a:ext cx="1835200" cy="175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80243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풀링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계층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918" y="1084235"/>
            <a:ext cx="10469342" cy="904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세로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/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가로 방향의 공간을 줄이는 연산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742950" lvl="1" indent="-285750">
              <a:buFontTx/>
              <a:buChar char="-"/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최대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풀링은 최댓값을 구하는 연산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742950" lvl="1" indent="-285750">
              <a:buFontTx/>
              <a:buChar char="-"/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평균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풀링은 대상 영역의 평균을 계산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D2CE2-5E65-F991-87C9-ACAA9D9283E9}"/>
              </a:ext>
            </a:extLst>
          </p:cNvPr>
          <p:cNvSpPr txBox="1"/>
          <p:nvPr/>
        </p:nvSpPr>
        <p:spPr>
          <a:xfrm>
            <a:off x="4948238" y="6156253"/>
            <a:ext cx="229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풀링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계층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E557D7B-1AD9-475E-D75C-C0BBB4124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71" y="2857500"/>
            <a:ext cx="8073016" cy="316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16E2E4F-63B9-E16A-1718-915E8F126B93}"/>
              </a:ext>
            </a:extLst>
          </p:cNvPr>
          <p:cNvGrpSpPr/>
          <p:nvPr/>
        </p:nvGrpSpPr>
        <p:grpSpPr>
          <a:xfrm>
            <a:off x="7809692" y="392345"/>
            <a:ext cx="4229690" cy="1224930"/>
            <a:chOff x="3981155" y="3133684"/>
            <a:chExt cx="4229690" cy="122493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9C78F6A-C71E-EB47-F158-366D203D6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1155" y="3133684"/>
              <a:ext cx="4229690" cy="59063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C007187-826F-5E3C-0D89-EC9EF5D98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81155" y="3691771"/>
              <a:ext cx="2676899" cy="666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4733775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풀링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계층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918" y="1084235"/>
            <a:ext cx="10469342" cy="1180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특징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학습해야 할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매개 변수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가 없다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채널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수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가 변하지 않는다</a:t>
            </a:r>
            <a:endParaRPr lang="ko-KR" altLang="en-US" b="1">
              <a:latin typeface="함초롬돋움"/>
              <a:ea typeface="함초롬돋움"/>
              <a:cs typeface="함초롬돋움"/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ko-KR" altLang="en-US" b="1">
                <a:latin typeface="함초롬돋움"/>
                <a:ea typeface="함초롬돋움"/>
                <a:cs typeface="함초롬돋움"/>
              </a:rPr>
              <a:t>입력의 변화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에 영향을 적게 받는다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D2CE2-5E65-F991-87C9-ACAA9D9283E9}"/>
              </a:ext>
            </a:extLst>
          </p:cNvPr>
          <p:cNvSpPr txBox="1"/>
          <p:nvPr/>
        </p:nvSpPr>
        <p:spPr>
          <a:xfrm>
            <a:off x="4948238" y="6156253"/>
            <a:ext cx="229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풀링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계층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6E2E4F-63B9-E16A-1718-915E8F126B93}"/>
              </a:ext>
            </a:extLst>
          </p:cNvPr>
          <p:cNvGrpSpPr/>
          <p:nvPr/>
        </p:nvGrpSpPr>
        <p:grpSpPr>
          <a:xfrm>
            <a:off x="7809692" y="392345"/>
            <a:ext cx="4229690" cy="1224930"/>
            <a:chOff x="3981155" y="3133684"/>
            <a:chExt cx="4229690" cy="122493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9C78F6A-C71E-EB47-F158-366D203D6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81155" y="3133684"/>
              <a:ext cx="4229690" cy="59063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C007187-826F-5E3C-0D89-EC9EF5D98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81155" y="3691771"/>
              <a:ext cx="2676899" cy="666843"/>
            </a:xfrm>
            <a:prstGeom prst="rect">
              <a:avLst/>
            </a:prstGeom>
          </p:spPr>
        </p:pic>
      </p:grpSp>
      <p:pic>
        <p:nvPicPr>
          <p:cNvPr id="10244" name="Picture 4">
            <a:extLst>
              <a:ext uri="{FF2B5EF4-FFF2-40B4-BE49-F238E27FC236}">
                <a16:creationId xmlns:a16="http://schemas.microsoft.com/office/drawing/2014/main" id="{76921B0A-1F3D-75B9-9773-8ACAEF798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01" y="3250231"/>
            <a:ext cx="4884248" cy="242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18ECD0-8855-D5CB-5351-1710180C84F3}"/>
              </a:ext>
            </a:extLst>
          </p:cNvPr>
          <p:cNvGrpSpPr/>
          <p:nvPr/>
        </p:nvGrpSpPr>
        <p:grpSpPr>
          <a:xfrm>
            <a:off x="6386152" y="3687660"/>
            <a:ext cx="5653230" cy="1551094"/>
            <a:chOff x="6768611" y="4389247"/>
            <a:chExt cx="4718539" cy="1327790"/>
          </a:xfrm>
        </p:grpSpPr>
        <p:pic>
          <p:nvPicPr>
            <p:cNvPr id="10246" name="Picture 6">
              <a:extLst>
                <a:ext uri="{FF2B5EF4-FFF2-40B4-BE49-F238E27FC236}">
                  <a16:creationId xmlns:a16="http://schemas.microsoft.com/office/drawing/2014/main" id="{A51D5641-8E09-BADF-6C82-41A037F096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239"/>
            <a:stretch/>
          </p:blipFill>
          <p:spPr bwMode="auto">
            <a:xfrm>
              <a:off x="6768611" y="4389247"/>
              <a:ext cx="2295525" cy="1327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8" name="Picture 8">
              <a:extLst>
                <a:ext uri="{FF2B5EF4-FFF2-40B4-BE49-F238E27FC236}">
                  <a16:creationId xmlns:a16="http://schemas.microsoft.com/office/drawing/2014/main" id="{23702DEA-9E2D-CC15-2135-522898DBB5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17"/>
            <a:stretch/>
          </p:blipFill>
          <p:spPr bwMode="auto">
            <a:xfrm>
              <a:off x="9155388" y="4390182"/>
              <a:ext cx="2331762" cy="1326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59550689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758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합성곱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풀링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계층 구현하기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918" y="1084235"/>
            <a:ext cx="10469342" cy="200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Im2col (Image to column)</a:t>
            </a:r>
            <a:endParaRPr lang="en-US" altLang="ko-KR" b="1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입력 데이터를 필터링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가중치 계산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하기 좋게 전개하는 함수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4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차원 데이터가 </a:t>
            </a:r>
            <a:r>
              <a:rPr lang="en-US" altLang="ko-KR" b="1">
                <a:latin typeface="함초롬돋움"/>
                <a:ea typeface="함초롬돋움"/>
                <a:cs typeface="함초롬돋움"/>
              </a:rPr>
              <a:t>2</a:t>
            </a:r>
            <a:r>
              <a:rPr lang="ko-KR" altLang="en-US" b="1">
                <a:latin typeface="함초롬돋움"/>
                <a:ea typeface="함초롬돋움"/>
                <a:cs typeface="함초롬돋움"/>
              </a:rPr>
              <a:t>차원 행렬로 전개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하는 함수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데이터 수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채널 수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높이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너비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영역이 겹치는 경우가 대부분이기에 원래 블록의 원소 수보다 증가함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742950" lvl="1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메모리를 더 많이 소비하는 단점 존재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742950" lvl="1" indent="-285750">
              <a:buFontTx/>
              <a:buChar char="-"/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D2CE2-5E65-F991-87C9-ACAA9D9283E9}"/>
              </a:ext>
            </a:extLst>
          </p:cNvPr>
          <p:cNvSpPr txBox="1"/>
          <p:nvPr/>
        </p:nvSpPr>
        <p:spPr>
          <a:xfrm>
            <a:off x="7572060" y="6497100"/>
            <a:ext cx="229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im2col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동작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659A3A-DBC3-39DF-DB12-82414807A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175" y="2690758"/>
            <a:ext cx="6115297" cy="366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5F47663-D596-26AB-C87B-4A582E3E427F}"/>
              </a:ext>
            </a:extLst>
          </p:cNvPr>
          <p:cNvGrpSpPr/>
          <p:nvPr/>
        </p:nvGrpSpPr>
        <p:grpSpPr>
          <a:xfrm>
            <a:off x="1225807" y="3021750"/>
            <a:ext cx="3840480" cy="3338186"/>
            <a:chOff x="883920" y="2690758"/>
            <a:chExt cx="4600193" cy="3941972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655FA836-42A0-22AA-5C94-3E26EC4C0D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920" y="2690758"/>
              <a:ext cx="4584192" cy="1960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2F1EBDB1-69C1-523B-86EC-4D042CDEA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921" y="4639084"/>
              <a:ext cx="4584192" cy="1993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0032444-37D4-6C6D-4C79-1CE499B6AB61}"/>
              </a:ext>
            </a:extLst>
          </p:cNvPr>
          <p:cNvSpPr txBox="1"/>
          <p:nvPr/>
        </p:nvSpPr>
        <p:spPr>
          <a:xfrm>
            <a:off x="2004963" y="6497100"/>
            <a:ext cx="229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im2col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동작</a:t>
            </a:r>
          </a:p>
        </p:txBody>
      </p:sp>
    </p:spTree>
    <p:extLst>
      <p:ext uri="{BB962C8B-B14F-4D97-AF65-F5344CB8AC3E}">
        <p14:creationId xmlns:p14="http://schemas.microsoft.com/office/powerpoint/2010/main" val="1895626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758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합성곱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풀링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계층 구현하기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8" y="1084235"/>
            <a:ext cx="104693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Im2col (Image to column)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Im2col(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input_data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filter_h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fileter_w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stride, pad)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Input_data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채널 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높이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너비의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배열로 구성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D2CE2-5E65-F991-87C9-ACAA9D9283E9}"/>
              </a:ext>
            </a:extLst>
          </p:cNvPr>
          <p:cNvSpPr txBox="1"/>
          <p:nvPr/>
        </p:nvSpPr>
        <p:spPr>
          <a:xfrm>
            <a:off x="8301037" y="5333293"/>
            <a:ext cx="229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im2col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코드</a:t>
            </a: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AA2FA1-0E52-F5E0-F9AE-1DF9CFD98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93403" y="2566924"/>
            <a:ext cx="5510794" cy="333603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60CD036-E645-5C6D-5954-897B2D50D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6" y="2520442"/>
            <a:ext cx="60166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135B20-CF6A-D82B-B9B6-27E87B05A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6632" y="3255934"/>
            <a:ext cx="1686160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10279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758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합성곱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ko-KR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풀링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계층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구현하기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918" y="1084235"/>
            <a:ext cx="10469342" cy="173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latin typeface="함초롬돋움"/>
                <a:ea typeface="함초롬돋움"/>
                <a:cs typeface="함초롬돋움"/>
              </a:rPr>
              <a:t>Convolution</a:t>
            </a:r>
            <a:endParaRPr lang="en-US" altLang="ko-KR" b="1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공식을 통해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output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의 높이와 넓이를 구함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입력 데이터를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im2col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로 전개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필터를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reshape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를 사용해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2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차원 배열로 전개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행렬곱 연산을 통해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output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을 결정하고 편향을 더함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출력 데이터를 적절한 형상으로 바꿔줌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transpose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를 통해 다차원 배열의 축 순서를 변경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096A7D7-D0BB-4B92-CDFB-BF7ACB5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199" y="748650"/>
            <a:ext cx="2248214" cy="8954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10F5ABA-962E-FFC8-FC28-1A5358E8C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84" y="3035300"/>
            <a:ext cx="4794830" cy="337048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454897" y="3606503"/>
            <a:ext cx="4550177" cy="1479956"/>
          </a:xfrm>
          <a:prstGeom prst="rect">
            <a:avLst/>
          </a:prstGeom>
          <a:noFill/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DFDBABE-07CC-5842-BF16-0206BDE79A61}"/>
              </a:ext>
            </a:extLst>
          </p:cNvPr>
          <p:cNvCxnSpPr>
            <a:cxnSpLocks/>
          </p:cNvCxnSpPr>
          <p:nvPr/>
        </p:nvCxnSpPr>
        <p:spPr>
          <a:xfrm>
            <a:off x="1193800" y="6102350"/>
            <a:ext cx="3333750" cy="12700"/>
          </a:xfrm>
          <a:prstGeom prst="line">
            <a:avLst/>
          </a:prstGeom>
          <a:ln w="28575">
            <a:solidFill>
              <a:srgbClr val="D6C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/>
          <p:cNvCxnSpPr>
            <a:endCxn id="4098" idx="1"/>
          </p:cNvCxnSpPr>
          <p:nvPr/>
        </p:nvCxnSpPr>
        <p:spPr>
          <a:xfrm flipV="1">
            <a:off x="4514850" y="4346481"/>
            <a:ext cx="1940047" cy="1774918"/>
          </a:xfrm>
          <a:prstGeom prst="bentConnector3">
            <a:avLst>
              <a:gd name="adj1" fmla="val 42319"/>
            </a:avLst>
          </a:prstGeom>
          <a:ln w="38100">
            <a:solidFill>
              <a:srgbClr val="d6ce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1BD2CE2-5E65-F991-87C9-ACAA9D9283E9}"/>
              </a:ext>
            </a:extLst>
          </p:cNvPr>
          <p:cNvSpPr txBox="1"/>
          <p:nvPr/>
        </p:nvSpPr>
        <p:spPr>
          <a:xfrm>
            <a:off x="1849437" y="6433887"/>
            <a:ext cx="229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Convolution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코드</a:t>
            </a:r>
          </a:p>
        </p:txBody>
      </p:sp>
    </p:spTree>
    <p:extLst>
      <p:ext uri="{BB962C8B-B14F-4D97-AF65-F5344CB8AC3E}">
        <p14:creationId xmlns:p14="http://schemas.microsoft.com/office/powerpoint/2010/main" val="116665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758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합성곱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풀링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계층 구현하기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8" y="1084235"/>
            <a:ext cx="10469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Pooling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데이터를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im2col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이용하여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데이터로 변환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행렬에서 각 행의 최댓값을 구하고 출력 데이터의 크기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(N, C, OH, OW)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맞게 변환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782C17-A996-84CD-A018-8FA466AB243D}"/>
              </a:ext>
            </a:extLst>
          </p:cNvPr>
          <p:cNvSpPr txBox="1"/>
          <p:nvPr/>
        </p:nvSpPr>
        <p:spPr>
          <a:xfrm>
            <a:off x="1849437" y="6433887"/>
            <a:ext cx="229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Pooling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코드</a:t>
            </a:r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52A3F929-9002-02E2-4FCB-56C56DE36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2245098"/>
            <a:ext cx="8067675" cy="395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916941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5758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합성곱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풀링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계층 구현하기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8" y="1084235"/>
            <a:ext cx="104693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Pooling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데이터를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im2col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이용하여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데이터로 변환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행렬에서 각 행의 최댓값을 구하고 출력 데이터의 크기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(N, C, OH, OW)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맞게 변환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94397" y="2030611"/>
            <a:ext cx="4758753" cy="438785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926012" y="6433887"/>
            <a:ext cx="22955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▲ Pooling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 코드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271131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7163" y="108423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전체 구조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계층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풀링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계층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풀링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계층 구현하기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시각화하기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대표적인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</a:t>
            </a:r>
          </a:p>
          <a:p>
            <a:pPr marL="342900" indent="-342900">
              <a:buAutoNum type="arabicPeriod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920" y="1182544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9920" y="1728805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9920" y="2275066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920" y="2821327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F3DB83-9190-8608-6189-B0AAC78547FE}"/>
              </a:ext>
            </a:extLst>
          </p:cNvPr>
          <p:cNvSpPr/>
          <p:nvPr/>
        </p:nvSpPr>
        <p:spPr>
          <a:xfrm>
            <a:off x="629920" y="3367588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슬라이드 번호 개체 틀 2">
            <a:extLst>
              <a:ext uri="{FF2B5EF4-FFF2-40B4-BE49-F238E27FC236}">
                <a16:creationId xmlns:a16="http://schemas.microsoft.com/office/drawing/2014/main" id="{81F4D8C6-1867-C617-189F-17624678B50A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24934E-2BBF-E9EF-C62E-FADE9E15194F}"/>
              </a:ext>
            </a:extLst>
          </p:cNvPr>
          <p:cNvSpPr/>
          <p:nvPr/>
        </p:nvSpPr>
        <p:spPr>
          <a:xfrm>
            <a:off x="629920" y="4736376"/>
            <a:ext cx="188962" cy="188962"/>
          </a:xfrm>
          <a:prstGeom prst="rect">
            <a:avLst/>
          </a:prstGeom>
          <a:solidFill>
            <a:srgbClr val="A79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48083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5. CNN -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구현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8" y="1084235"/>
            <a:ext cx="104693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초기화 인수로 주어진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계층의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하이퍼파라미터를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딕셔너리에서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꺼냄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계층의 출력 크기를 계산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가중치 매개변수를 초기화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구성하는 계층들을 생성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8113" y="6551005"/>
            <a:ext cx="22955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함초롬돋움"/>
                <a:ea typeface="함초롬돋움"/>
                <a:cs typeface="함초롬돋움"/>
              </a:rPr>
              <a:t>▲ CNN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92740" y="2457158"/>
            <a:ext cx="5177104" cy="155448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682919" y="4017962"/>
            <a:ext cx="3676650" cy="2533650"/>
          </a:xfrm>
          <a:prstGeom prst="rect">
            <a:avLst/>
          </a:prstGeom>
          <a:noFill/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10BFD3-D943-32CF-79CB-D36299873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864" y="1436232"/>
            <a:ext cx="5608320" cy="5097338"/>
          </a:xfrm>
          <a:prstGeom prst="rect">
            <a:avLst/>
          </a:prstGeom>
        </p:spPr>
      </p:pic>
      <p:sp>
        <p:nvSpPr>
          <p:cNvPr id="7171" name="TextBox 6"/>
          <p:cNvSpPr txBox="1"/>
          <p:nvPr/>
        </p:nvSpPr>
        <p:spPr>
          <a:xfrm>
            <a:off x="2538413" y="6551005"/>
            <a:ext cx="2295525" cy="2669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▲ MNIST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08080"/>
                </a:solidFill>
                <a:latin typeface="함초롬돋움"/>
                <a:ea typeface="함초롬돋움"/>
                <a:cs typeface="함초롬돋움"/>
              </a:rPr>
              <a:t> 데이터셋 학습 결과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80808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775314712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4318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5. CNN -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시각화 하기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918" y="1084235"/>
            <a:ext cx="10469342" cy="255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MNIST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데이터셋을 통해 합성곱 계층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(1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층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필터를 이미지로 나타낸 결과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학습 전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필터는 무작위로 초기화되고 있어 흑백의 정도에 규칙성이 없음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학습 후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필터는 규칙성 있는 이미지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742950" lvl="1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흰색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-&gt;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검색으로 점차 변화하는 필터와 덩어리가 진 필터 등 규칙을 띄는 필터로 변화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SimpleConvNet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을 이용하여 학습한 결과 합성곱 계층의 가중치 필터에 대한 그림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1A9F13-85AE-75E9-DE42-C81535FAE522}"/>
              </a:ext>
            </a:extLst>
          </p:cNvPr>
          <p:cNvGrpSpPr/>
          <p:nvPr/>
        </p:nvGrpSpPr>
        <p:grpSpPr>
          <a:xfrm>
            <a:off x="1683829" y="3696698"/>
            <a:ext cx="4276725" cy="3043794"/>
            <a:chOff x="1683829" y="2729971"/>
            <a:chExt cx="4276725" cy="30437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BD2CE2-5E65-F991-87C9-ACAA9D9283E9}"/>
                </a:ext>
              </a:extLst>
            </p:cNvPr>
            <p:cNvSpPr txBox="1"/>
            <p:nvPr/>
          </p:nvSpPr>
          <p:spPr>
            <a:xfrm>
              <a:off x="2674428" y="5496766"/>
              <a:ext cx="2295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▲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학습 전</a:t>
              </a:r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8C4ED95-00FB-CC61-B4D9-711BF1942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29" y="2729971"/>
              <a:ext cx="4276725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ECAB0FF-1207-1143-DEC3-7FD2721AFE58}"/>
              </a:ext>
            </a:extLst>
          </p:cNvPr>
          <p:cNvGrpSpPr/>
          <p:nvPr/>
        </p:nvGrpSpPr>
        <p:grpSpPr>
          <a:xfrm>
            <a:off x="6316789" y="3696698"/>
            <a:ext cx="4276725" cy="3043794"/>
            <a:chOff x="6316789" y="2729971"/>
            <a:chExt cx="4276725" cy="3043794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FB03A522-98BF-CC98-DC27-8BD5929E8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6789" y="2729971"/>
              <a:ext cx="4276725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7B469F4-715B-1FE7-C0B8-895E3552332E}"/>
                </a:ext>
              </a:extLst>
            </p:cNvPr>
            <p:cNvSpPr txBox="1"/>
            <p:nvPr/>
          </p:nvSpPr>
          <p:spPr>
            <a:xfrm>
              <a:off x="7307388" y="5496766"/>
              <a:ext cx="2295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▲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학습 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7930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4318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5. CNN -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시각화 하기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8" y="1084235"/>
            <a:ext cx="104693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계층이 깊어질수록 추출되는 정보는 더 추상화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네트워크 구조는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AlexNet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풀링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계층을 여러 겹 쌓고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마지막으로 완전연결 계층을 거쳐 결과를 출력하는 구조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계층을 여러 겹 쌓으면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층이 깊어지면서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더 복잡하고 추상화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된 정보가 추출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층이 깊어지면서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뉴런이 반응하는 대상이 단순한 모양에서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고급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정보로 변환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E86906-7A04-19AB-D922-605DEFE4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832" y="2978160"/>
            <a:ext cx="8022336" cy="362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823FA3-F73D-BB8B-CD39-426055919CEA}"/>
              </a:ext>
            </a:extLst>
          </p:cNvPr>
          <p:cNvSpPr txBox="1"/>
          <p:nvPr/>
        </p:nvSpPr>
        <p:spPr>
          <a:xfrm>
            <a:off x="4948238" y="6581001"/>
            <a:ext cx="229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AlexNet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841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대표적인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8" y="1084235"/>
            <a:ext cx="104693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LeNet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최근에는 사용되지 않지만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기본적인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구조를 가장 처음 제안한 모델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비교하면 차이점 존재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활성화 함수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시그모이드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사용하지만 최근엔 </a:t>
            </a: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ReLU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Subsampling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(Average pooling)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하여 중간 데이터의 크기를 줄여주지만 최근엔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 Pooling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D2CE2-5E65-F991-87C9-ACAA9D9283E9}"/>
              </a:ext>
            </a:extLst>
          </p:cNvPr>
          <p:cNvSpPr txBox="1"/>
          <p:nvPr/>
        </p:nvSpPr>
        <p:spPr>
          <a:xfrm>
            <a:off x="4948238" y="5483518"/>
            <a:ext cx="229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LeNet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A2E93E0-AD82-38C8-2185-BA0349EE0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62" y="3011424"/>
            <a:ext cx="11294276" cy="247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868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대표적인 </a:t>
            </a:r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D2CE2-5E65-F991-87C9-ACAA9D9283E9}"/>
              </a:ext>
            </a:extLst>
          </p:cNvPr>
          <p:cNvSpPr txBox="1"/>
          <p:nvPr/>
        </p:nvSpPr>
        <p:spPr>
          <a:xfrm>
            <a:off x="4948238" y="6581001"/>
            <a:ext cx="229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</a:t>
            </a:r>
            <a:r>
              <a:rPr lang="en-US" altLang="ko-KR" sz="1200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AlexNet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60DFEF5-BE9C-DFB0-5323-0A39DEB0A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182" y="3038051"/>
            <a:ext cx="6097635" cy="35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685B6CF-AAFC-0031-BC8E-CF195AA3B3E0}"/>
              </a:ext>
            </a:extLst>
          </p:cNvPr>
          <p:cNvSpPr/>
          <p:nvPr/>
        </p:nvSpPr>
        <p:spPr>
          <a:xfrm>
            <a:off x="629918" y="1084235"/>
            <a:ext cx="104693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AlexNet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비교적 구조가 간단해서 최근에는 많이 사용되지 않음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계층과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풀링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계층을 여러 겹 쌓고 마지막으로 완전연결 계층을 거쳐 결과를 출력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중간 데이터에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연산을 연속해서 적용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여러 겹 쌓으면 층이 깊어지고 더 복잡하고 추상화된 정보가 추출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LeNet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유사하게 여러 개의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필터와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풀링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레이어를 가지고 있는 것은 동일하지만</a:t>
            </a:r>
            <a:b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활성화 함수로 </a:t>
            </a:r>
            <a:r>
              <a:rPr lang="en-US" altLang="ko-KR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ReLU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사용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Max Pooling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129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20" y="370265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7" y="1084235"/>
            <a:ext cx="10848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지금까지의 완전연결 계층 네트워크에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계층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풀링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계층을 새로 추가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Im2col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이용하여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계층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풀링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계층을 효율적으로 구현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시각화해보면 계층이 깊어질수록 고급 정보가 추출되는 모습 확인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딥러닝의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발전에는 빅데이터와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GPU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크게 기여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슬라이드 번호 개체 틀 2">
            <a:extLst>
              <a:ext uri="{FF2B5EF4-FFF2-40B4-BE49-F238E27FC236}">
                <a16:creationId xmlns:a16="http://schemas.microsoft.com/office/drawing/2014/main" id="{3B1828D8-0B26-4E98-C2DC-6527552D6F97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734AAA-E49D-8D92-E58B-48B6F184E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427" y="2536107"/>
            <a:ext cx="902970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365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0487" y="2828835"/>
            <a:ext cx="8751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7571383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7941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CNN - Convolutional Neural Network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29918" y="1084235"/>
            <a:ext cx="10571482" cy="173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인간의 시신경 구조를 모방한 기술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이미지의 공간 정보를 유지한 상태로 학습이 가능한 모델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742950" lvl="1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완전연결 신경망을 학습시켜야 할 경우에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, 3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차원 사진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-&gt; 1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차원으로 평면화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742950" lvl="1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사진 데이터를 평면화 시키는 과정에서 공간 정보가 손실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반복적으로 사용하면서 불변하는 특징을 찾고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, </a:t>
            </a:r>
            <a:br>
              <a:rPr lang="ko-KR" altLang="en-US">
                <a:latin typeface="함초롬돋움"/>
                <a:ea typeface="함초롬돋움"/>
                <a:cs typeface="함초롬돋움"/>
              </a:rPr>
            </a:br>
            <a:r>
              <a:rPr lang="ko-KR" altLang="en-US">
                <a:latin typeface="함초롬돋움"/>
                <a:ea typeface="함초롬돋움"/>
                <a:cs typeface="함초롬돋움"/>
              </a:rPr>
              <a:t>그 특징을 입력데이터로 완전 연결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신경망에 보내 분류를 수행하는 것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28" name="Picture 4" descr="Convolutional neural network란? | 꼭 알아야 할 3가지 사항 - MATLAB &amp; Simulink">
            <a:extLst>
              <a:ext uri="{FF2B5EF4-FFF2-40B4-BE49-F238E27FC236}">
                <a16:creationId xmlns:a16="http://schemas.microsoft.com/office/drawing/2014/main" id="{EE9009A8-2C4C-642B-4AF4-3D9C68D49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386" y="4149548"/>
            <a:ext cx="6463228" cy="219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FBA105-33B7-2898-22E1-5C3EC3A60CBD}"/>
              </a:ext>
            </a:extLst>
          </p:cNvPr>
          <p:cNvSpPr txBox="1"/>
          <p:nvPr/>
        </p:nvSpPr>
        <p:spPr>
          <a:xfrm>
            <a:off x="5100824" y="6444582"/>
            <a:ext cx="2150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CNN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030" name="Picture 6" descr="컨벌루션 뉴럴 네트워크란?(CNN 또는 ConvNet) : 네이버 블로그">
            <a:extLst>
              <a:ext uri="{FF2B5EF4-FFF2-40B4-BE49-F238E27FC236}">
                <a16:creationId xmlns:a16="http://schemas.microsoft.com/office/drawing/2014/main" id="{088081A4-5E84-065A-490B-8F4F3B9F5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468" y="3012330"/>
            <a:ext cx="4965063" cy="126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926113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전체 구조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918" y="1084235"/>
            <a:ext cx="10571482" cy="145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CNN :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합성곱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(Convolutional) /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풀링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(Pooling)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계층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완전연결신경망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(Connected) : Affine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계층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742950" lvl="1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문제점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데이터 형상 무시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-&gt; 	</a:t>
            </a:r>
            <a:br>
              <a:rPr lang="en-US" altLang="ko-KR">
                <a:latin typeface="함초롬돋움"/>
                <a:ea typeface="함초롬돋움"/>
                <a:cs typeface="함초롬돋움"/>
              </a:rPr>
            </a:br>
            <a:r>
              <a:rPr lang="ko-KR" altLang="en-US">
                <a:latin typeface="함초롬돋움"/>
                <a:ea typeface="함초롬돋움"/>
                <a:cs typeface="함초롬돋움"/>
              </a:rPr>
              <a:t>모든 입력 데이터를 동등한 뉴런으로 취급하여 형상에 담긴 정보를 살리지 못함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742950" lvl="1" indent="-285750">
              <a:buFontTx/>
              <a:buChar char="-"/>
              <a:defRPr/>
            </a:pPr>
            <a:r>
              <a:rPr lang="en-US" altLang="ko-KR">
                <a:latin typeface="함초롬돋움"/>
                <a:ea typeface="함초롬돋움"/>
                <a:cs typeface="함초롬돋움"/>
              </a:rPr>
              <a:t>Ex)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형상이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(1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채널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세로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28px,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가로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28px)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인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3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차원 데이터를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1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차원 데이터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(784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개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)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로 평탄화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9154984-8DAC-6A73-278A-80DBB22C9AEB}"/>
              </a:ext>
            </a:extLst>
          </p:cNvPr>
          <p:cNvGrpSpPr/>
          <p:nvPr/>
        </p:nvGrpSpPr>
        <p:grpSpPr>
          <a:xfrm>
            <a:off x="2487168" y="3210697"/>
            <a:ext cx="7217664" cy="3470900"/>
            <a:chOff x="504516" y="3210697"/>
            <a:chExt cx="7217664" cy="347090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569D01E-C83E-B8EF-110D-1B55B2060B9C}"/>
                </a:ext>
              </a:extLst>
            </p:cNvPr>
            <p:cNvGrpSpPr/>
            <p:nvPr/>
          </p:nvGrpSpPr>
          <p:grpSpPr>
            <a:xfrm>
              <a:off x="504516" y="5160298"/>
              <a:ext cx="7217664" cy="1521299"/>
              <a:chOff x="2157984" y="4021752"/>
              <a:chExt cx="7705344" cy="177793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BD2CE2-5E65-F991-87C9-ACAA9D9283E9}"/>
                  </a:ext>
                </a:extLst>
              </p:cNvPr>
              <p:cNvSpPr txBox="1"/>
              <p:nvPr/>
            </p:nvSpPr>
            <p:spPr>
              <a:xfrm>
                <a:off x="4948238" y="5522689"/>
                <a:ext cx="22955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▲ CNN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으로 이뤄진 네트워크</a:t>
                </a:r>
              </a:p>
            </p:txBody>
          </p:sp>
          <p:pic>
            <p:nvPicPr>
              <p:cNvPr id="3" name="Picture 4">
                <a:extLst>
                  <a:ext uri="{FF2B5EF4-FFF2-40B4-BE49-F238E27FC236}">
                    <a16:creationId xmlns:a16="http://schemas.microsoft.com/office/drawing/2014/main" id="{51BBAE13-F52A-751A-6986-60B2C93289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7984" y="4021752"/>
                <a:ext cx="7705344" cy="15009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7A48696-70A5-7EA5-42E0-50EDC31E5E5C}"/>
                </a:ext>
              </a:extLst>
            </p:cNvPr>
            <p:cNvGrpSpPr/>
            <p:nvPr/>
          </p:nvGrpSpPr>
          <p:grpSpPr>
            <a:xfrm>
              <a:off x="504516" y="3210697"/>
              <a:ext cx="7217664" cy="1727829"/>
              <a:chOff x="2023872" y="1944031"/>
              <a:chExt cx="7705344" cy="201930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40D49355-71AA-0704-E326-2187101C56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3872" y="1944031"/>
                <a:ext cx="7705344" cy="16955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2DDE0E-C301-A92F-2346-2FA0F530C34E}"/>
                  </a:ext>
                </a:extLst>
              </p:cNvPr>
              <p:cNvSpPr txBox="1"/>
              <p:nvPr/>
            </p:nvSpPr>
            <p:spPr>
              <a:xfrm>
                <a:off x="4451317" y="3639608"/>
                <a:ext cx="3289370" cy="323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▲ </a:t>
                </a:r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완전연결 계층으로 이뤄진 네트워크</a:t>
                </a: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D331C93-0782-2A25-CABD-95CB54415C29}"/>
                </a:ext>
              </a:extLst>
            </p:cNvPr>
            <p:cNvGrpSpPr/>
            <p:nvPr/>
          </p:nvGrpSpPr>
          <p:grpSpPr>
            <a:xfrm>
              <a:off x="1070622" y="4474464"/>
              <a:ext cx="1432178" cy="843183"/>
              <a:chOff x="3093245" y="4474464"/>
              <a:chExt cx="1432178" cy="843183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ACF3CFFE-3065-0954-0A53-93E6D1BDB3BD}"/>
                  </a:ext>
                </a:extLst>
              </p:cNvPr>
              <p:cNvGrpSpPr/>
              <p:nvPr/>
            </p:nvGrpSpPr>
            <p:grpSpPr>
              <a:xfrm>
                <a:off x="3188494" y="4474464"/>
                <a:ext cx="1126331" cy="187063"/>
                <a:chOff x="3188494" y="4474464"/>
                <a:chExt cx="1126331" cy="187063"/>
              </a:xfrm>
            </p:grpSpPr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BF4A95AC-1060-1F6F-21B5-4BB19B85FE0F}"/>
                    </a:ext>
                  </a:extLst>
                </p:cNvPr>
                <p:cNvCxnSpPr/>
                <p:nvPr/>
              </p:nvCxnSpPr>
              <p:spPr>
                <a:xfrm>
                  <a:off x="3206496" y="4474464"/>
                  <a:ext cx="0" cy="187063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B2B07B31-434E-C3B0-A1CE-44D3B52ECC45}"/>
                    </a:ext>
                  </a:extLst>
                </p:cNvPr>
                <p:cNvCxnSpPr/>
                <p:nvPr/>
              </p:nvCxnSpPr>
              <p:spPr>
                <a:xfrm>
                  <a:off x="4296346" y="4474464"/>
                  <a:ext cx="0" cy="187063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F84CC377-04D6-FDA4-E72D-5C115C7909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88494" y="4661527"/>
                  <a:ext cx="1126331" cy="0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8BBCC565-743A-EF3E-A76D-4D3E042A60CF}"/>
                  </a:ext>
                </a:extLst>
              </p:cNvPr>
              <p:cNvCxnSpPr/>
              <p:nvPr/>
            </p:nvCxnSpPr>
            <p:spPr>
              <a:xfrm>
                <a:off x="3804570" y="4696236"/>
                <a:ext cx="0" cy="43434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E5997E2-D05D-633E-933C-E4278BB82B46}"/>
                  </a:ext>
                </a:extLst>
              </p:cNvPr>
              <p:cNvGrpSpPr/>
              <p:nvPr/>
            </p:nvGrpSpPr>
            <p:grpSpPr>
              <a:xfrm rot="10800000">
                <a:off x="3093245" y="5130584"/>
                <a:ext cx="1432178" cy="187063"/>
                <a:chOff x="2882646" y="4474464"/>
                <a:chExt cx="1432178" cy="187063"/>
              </a:xfrm>
            </p:grpSpPr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9D843470-F133-BCD0-2520-B6142D3EB8DE}"/>
                    </a:ext>
                  </a:extLst>
                </p:cNvPr>
                <p:cNvCxnSpPr/>
                <p:nvPr/>
              </p:nvCxnSpPr>
              <p:spPr>
                <a:xfrm>
                  <a:off x="2882646" y="4474464"/>
                  <a:ext cx="0" cy="187063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64C2738C-6FF5-051D-5D7B-F48234E97395}"/>
                    </a:ext>
                  </a:extLst>
                </p:cNvPr>
                <p:cNvCxnSpPr/>
                <p:nvPr/>
              </p:nvCxnSpPr>
              <p:spPr>
                <a:xfrm>
                  <a:off x="4296346" y="4474464"/>
                  <a:ext cx="0" cy="187063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B59D86B1-024A-6264-B5A4-AE90532BB4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2882647" y="4646670"/>
                  <a:ext cx="1432177" cy="14857"/>
                </a:xfrm>
                <a:prstGeom prst="line">
                  <a:avLst/>
                </a:prstGeom>
                <a:ln w="3810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68110293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합성곱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계층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918" y="1084235"/>
            <a:ext cx="10469342" cy="200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각 계층 사이에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3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차원 데이터 같이 입체적인 데이터가 흐름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합성곱 계층에서의 합성곱 연산을 처리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742950" lvl="1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이미지 처리에서 말하는 필터 연산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1200150" lvl="2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필터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완전 연결 신경망의 가중치 매개변수에 해당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742950" lvl="1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윈도우를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일정 간격으로 이동해가며 입력 데이터에 적용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	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marL="742950" lvl="1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입력과 필터에서 대응하는 원소끼리 곱한 후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총합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단일 곱셈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누산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D2CE2-5E65-F991-87C9-ACAA9D9283E9}"/>
              </a:ext>
            </a:extLst>
          </p:cNvPr>
          <p:cNvSpPr txBox="1"/>
          <p:nvPr/>
        </p:nvSpPr>
        <p:spPr>
          <a:xfrm>
            <a:off x="4948238" y="6156253"/>
            <a:ext cx="229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Fused Multiply-add(FMA)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A26D57-C7DF-E258-42F8-9AB2B0BBF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7" y="2995368"/>
            <a:ext cx="7073900" cy="235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8429D5D-8969-2060-C108-34B147A2E9AB}"/>
              </a:ext>
            </a:extLst>
          </p:cNvPr>
          <p:cNvSpPr/>
          <p:nvPr/>
        </p:nvSpPr>
        <p:spPr>
          <a:xfrm>
            <a:off x="2671767" y="3014642"/>
            <a:ext cx="1504950" cy="151130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C6F29F-98B5-4389-8401-DB21B6ACC627}"/>
              </a:ext>
            </a:extLst>
          </p:cNvPr>
          <p:cNvSpPr/>
          <p:nvPr/>
        </p:nvSpPr>
        <p:spPr>
          <a:xfrm>
            <a:off x="8666167" y="3579794"/>
            <a:ext cx="463919" cy="476250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DAB94B0-9398-672C-C7A9-B2666AAF85F2}"/>
              </a:ext>
            </a:extLst>
          </p:cNvPr>
          <p:cNvGrpSpPr/>
          <p:nvPr/>
        </p:nvGrpSpPr>
        <p:grpSpPr>
          <a:xfrm>
            <a:off x="2767017" y="3081318"/>
            <a:ext cx="1314450" cy="1355724"/>
            <a:chOff x="2767017" y="3081318"/>
            <a:chExt cx="1314450" cy="135572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86670B5-417D-9A71-0E03-7290F2261626}"/>
                </a:ext>
              </a:extLst>
            </p:cNvPr>
            <p:cNvSpPr/>
            <p:nvPr/>
          </p:nvSpPr>
          <p:spPr>
            <a:xfrm>
              <a:off x="2767017" y="3081318"/>
              <a:ext cx="361950" cy="3809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9724BC-9730-9311-FEC7-945E3DC2A560}"/>
                </a:ext>
              </a:extLst>
            </p:cNvPr>
            <p:cNvSpPr/>
            <p:nvPr/>
          </p:nvSpPr>
          <p:spPr>
            <a:xfrm>
              <a:off x="3243267" y="3081318"/>
              <a:ext cx="361950" cy="3809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7C435F2-42EF-6621-F684-513B0D13F8D0}"/>
                </a:ext>
              </a:extLst>
            </p:cNvPr>
            <p:cNvSpPr/>
            <p:nvPr/>
          </p:nvSpPr>
          <p:spPr>
            <a:xfrm>
              <a:off x="3719517" y="3081318"/>
              <a:ext cx="361950" cy="38099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9FF568-C172-3684-C0D4-C1FBAE75F5D0}"/>
                </a:ext>
              </a:extLst>
            </p:cNvPr>
            <p:cNvSpPr/>
            <p:nvPr/>
          </p:nvSpPr>
          <p:spPr>
            <a:xfrm>
              <a:off x="2767017" y="3579793"/>
              <a:ext cx="361950" cy="380999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858C14-2EA8-FAAC-A97B-04E8EBD5081A}"/>
                </a:ext>
              </a:extLst>
            </p:cNvPr>
            <p:cNvSpPr/>
            <p:nvPr/>
          </p:nvSpPr>
          <p:spPr>
            <a:xfrm>
              <a:off x="3243267" y="3579793"/>
              <a:ext cx="361950" cy="38099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B21F34E-36CB-5776-A477-E1B4EA91EBC8}"/>
                </a:ext>
              </a:extLst>
            </p:cNvPr>
            <p:cNvSpPr/>
            <p:nvPr/>
          </p:nvSpPr>
          <p:spPr>
            <a:xfrm>
              <a:off x="3719517" y="3579793"/>
              <a:ext cx="361950" cy="380999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D463C5E-C839-A455-318F-87DE96EEF939}"/>
                </a:ext>
              </a:extLst>
            </p:cNvPr>
            <p:cNvSpPr/>
            <p:nvPr/>
          </p:nvSpPr>
          <p:spPr>
            <a:xfrm>
              <a:off x="2767017" y="4056043"/>
              <a:ext cx="361950" cy="38099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A751DEE-E7C6-4AEC-47F7-A78C76394739}"/>
                </a:ext>
              </a:extLst>
            </p:cNvPr>
            <p:cNvSpPr/>
            <p:nvPr/>
          </p:nvSpPr>
          <p:spPr>
            <a:xfrm>
              <a:off x="3243267" y="4056043"/>
              <a:ext cx="361950" cy="380999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11ED879-D7C4-BF3B-3600-8D4BE365B818}"/>
                </a:ext>
              </a:extLst>
            </p:cNvPr>
            <p:cNvSpPr/>
            <p:nvPr/>
          </p:nvSpPr>
          <p:spPr>
            <a:xfrm>
              <a:off x="3719517" y="4056043"/>
              <a:ext cx="361950" cy="380999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92C430-4F27-E6D8-2E81-D3EED80F5CBA}"/>
              </a:ext>
            </a:extLst>
          </p:cNvPr>
          <p:cNvSpPr/>
          <p:nvPr/>
        </p:nvSpPr>
        <p:spPr>
          <a:xfrm>
            <a:off x="5902330" y="3367068"/>
            <a:ext cx="361950" cy="3809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F16DCF7-6D96-9D5F-E960-C547CE2182AD}"/>
              </a:ext>
            </a:extLst>
          </p:cNvPr>
          <p:cNvSpPr/>
          <p:nvPr/>
        </p:nvSpPr>
        <p:spPr>
          <a:xfrm>
            <a:off x="6378580" y="3367068"/>
            <a:ext cx="361950" cy="38099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C5FB9D-FE4C-EEE1-2BB4-64D8D88F9572}"/>
              </a:ext>
            </a:extLst>
          </p:cNvPr>
          <p:cNvSpPr/>
          <p:nvPr/>
        </p:nvSpPr>
        <p:spPr>
          <a:xfrm>
            <a:off x="6854830" y="3367068"/>
            <a:ext cx="361950" cy="38099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4D0A72-9F38-DFBA-5AED-4C6A2ABCF423}"/>
              </a:ext>
            </a:extLst>
          </p:cNvPr>
          <p:cNvSpPr/>
          <p:nvPr/>
        </p:nvSpPr>
        <p:spPr>
          <a:xfrm>
            <a:off x="5902330" y="3865543"/>
            <a:ext cx="361950" cy="38099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563B8D-CC06-3EA8-563D-0313A56E9DB0}"/>
              </a:ext>
            </a:extLst>
          </p:cNvPr>
          <p:cNvSpPr/>
          <p:nvPr/>
        </p:nvSpPr>
        <p:spPr>
          <a:xfrm>
            <a:off x="6378580" y="3865543"/>
            <a:ext cx="361950" cy="3809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E00D4D-AACF-82A4-5CD0-D8C39F67493D}"/>
              </a:ext>
            </a:extLst>
          </p:cNvPr>
          <p:cNvSpPr/>
          <p:nvPr/>
        </p:nvSpPr>
        <p:spPr>
          <a:xfrm>
            <a:off x="6854830" y="3865543"/>
            <a:ext cx="361950" cy="38099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4261F3-69B2-DDE7-1426-B2612045D3E1}"/>
              </a:ext>
            </a:extLst>
          </p:cNvPr>
          <p:cNvSpPr/>
          <p:nvPr/>
        </p:nvSpPr>
        <p:spPr>
          <a:xfrm>
            <a:off x="5902330" y="4341793"/>
            <a:ext cx="361950" cy="3809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3C4176-4672-7CEC-13F8-35314A68D1D4}"/>
              </a:ext>
            </a:extLst>
          </p:cNvPr>
          <p:cNvSpPr/>
          <p:nvPr/>
        </p:nvSpPr>
        <p:spPr>
          <a:xfrm>
            <a:off x="6378580" y="4341793"/>
            <a:ext cx="361950" cy="38099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C374C8-9553-3A0A-BBE7-9C8608EF51F1}"/>
              </a:ext>
            </a:extLst>
          </p:cNvPr>
          <p:cNvSpPr/>
          <p:nvPr/>
        </p:nvSpPr>
        <p:spPr>
          <a:xfrm>
            <a:off x="6854830" y="4341793"/>
            <a:ext cx="361950" cy="38099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C21D008-F63E-180A-D44E-3737658ADAFE}"/>
              </a:ext>
            </a:extLst>
          </p:cNvPr>
          <p:cNvGrpSpPr/>
          <p:nvPr/>
        </p:nvGrpSpPr>
        <p:grpSpPr>
          <a:xfrm>
            <a:off x="3418339" y="5551679"/>
            <a:ext cx="5355321" cy="393614"/>
            <a:chOff x="3186928" y="5524162"/>
            <a:chExt cx="5355321" cy="39361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55938A0-51D9-6C4D-85D8-E32C45710403}"/>
                </a:ext>
              </a:extLst>
            </p:cNvPr>
            <p:cNvSpPr/>
            <p:nvPr/>
          </p:nvSpPr>
          <p:spPr>
            <a:xfrm>
              <a:off x="3186928" y="5564406"/>
              <a:ext cx="53553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1*2 + 2*0 + 1*3 + 0*0 + 1*1 +2*2 + 3*1 + 0*0 +1*2 = 15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9305AA8-5422-0887-3E0C-23681D634C56}"/>
                </a:ext>
              </a:extLst>
            </p:cNvPr>
            <p:cNvSpPr/>
            <p:nvPr/>
          </p:nvSpPr>
          <p:spPr>
            <a:xfrm>
              <a:off x="3232151" y="5536777"/>
              <a:ext cx="442912" cy="3809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22CC344-05EC-D359-E449-7651EAE4A1C0}"/>
                </a:ext>
              </a:extLst>
            </p:cNvPr>
            <p:cNvSpPr/>
            <p:nvPr/>
          </p:nvSpPr>
          <p:spPr>
            <a:xfrm>
              <a:off x="3772292" y="5536777"/>
              <a:ext cx="442912" cy="38099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7F5CC35-2FFF-85E6-497E-F33645D51A3D}"/>
                </a:ext>
              </a:extLst>
            </p:cNvPr>
            <p:cNvSpPr/>
            <p:nvPr/>
          </p:nvSpPr>
          <p:spPr>
            <a:xfrm>
              <a:off x="4312433" y="5536777"/>
              <a:ext cx="442912" cy="38099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C923F38-6DB4-83D7-76B7-10B8DF86CB1C}"/>
                </a:ext>
              </a:extLst>
            </p:cNvPr>
            <p:cNvSpPr/>
            <p:nvPr/>
          </p:nvSpPr>
          <p:spPr>
            <a:xfrm>
              <a:off x="4852574" y="5536777"/>
              <a:ext cx="442912" cy="380999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7E3C15E-9722-84D3-6253-A9BA893A75A5}"/>
                </a:ext>
              </a:extLst>
            </p:cNvPr>
            <p:cNvSpPr/>
            <p:nvPr/>
          </p:nvSpPr>
          <p:spPr>
            <a:xfrm>
              <a:off x="5426439" y="5524162"/>
              <a:ext cx="442912" cy="38099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A42FF93-6AE0-3971-2015-941510A0DA3F}"/>
                </a:ext>
              </a:extLst>
            </p:cNvPr>
            <p:cNvSpPr/>
            <p:nvPr/>
          </p:nvSpPr>
          <p:spPr>
            <a:xfrm>
              <a:off x="5932856" y="5536777"/>
              <a:ext cx="442912" cy="380999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940FFFE-982A-8157-2A1A-F0533E34B276}"/>
                </a:ext>
              </a:extLst>
            </p:cNvPr>
            <p:cNvSpPr/>
            <p:nvPr/>
          </p:nvSpPr>
          <p:spPr>
            <a:xfrm>
              <a:off x="6472997" y="5536777"/>
              <a:ext cx="442912" cy="38099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040B75B-0076-256D-52C8-8FBDE4C5D498}"/>
                </a:ext>
              </a:extLst>
            </p:cNvPr>
            <p:cNvSpPr/>
            <p:nvPr/>
          </p:nvSpPr>
          <p:spPr>
            <a:xfrm>
              <a:off x="7013138" y="5536777"/>
              <a:ext cx="442912" cy="380999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43C868B-4E78-CEC0-A914-6D342D666760}"/>
                </a:ext>
              </a:extLst>
            </p:cNvPr>
            <p:cNvSpPr/>
            <p:nvPr/>
          </p:nvSpPr>
          <p:spPr>
            <a:xfrm>
              <a:off x="7553281" y="5536777"/>
              <a:ext cx="442912" cy="380999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998229-5E56-EE82-A154-8D18B2F7C8E0}"/>
              </a:ext>
            </a:extLst>
          </p:cNvPr>
          <p:cNvSpPr/>
          <p:nvPr/>
        </p:nvSpPr>
        <p:spPr>
          <a:xfrm>
            <a:off x="3153999" y="2999826"/>
            <a:ext cx="1504950" cy="1511301"/>
          </a:xfrm>
          <a:prstGeom prst="rect">
            <a:avLst/>
          </a:prstGeom>
          <a:noFill/>
          <a:ln w="38100">
            <a:solidFill>
              <a:srgbClr val="A184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D7BEA67-EBBA-9845-7199-8A281FC931DF}"/>
              </a:ext>
            </a:extLst>
          </p:cNvPr>
          <p:cNvSpPr/>
          <p:nvPr/>
        </p:nvSpPr>
        <p:spPr>
          <a:xfrm>
            <a:off x="3153999" y="3528993"/>
            <a:ext cx="1504950" cy="1511301"/>
          </a:xfrm>
          <a:prstGeom prst="rect">
            <a:avLst/>
          </a:prstGeom>
          <a:noFill/>
          <a:ln w="38100">
            <a:solidFill>
              <a:srgbClr val="D6CE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62ACD9-50AC-6697-5E41-23AE3BC59161}"/>
              </a:ext>
            </a:extLst>
          </p:cNvPr>
          <p:cNvSpPr/>
          <p:nvPr/>
        </p:nvSpPr>
        <p:spPr>
          <a:xfrm>
            <a:off x="2665418" y="3528993"/>
            <a:ext cx="1504950" cy="1511301"/>
          </a:xfrm>
          <a:prstGeom prst="rect">
            <a:avLst/>
          </a:prstGeom>
          <a:noFill/>
          <a:ln w="38100">
            <a:solidFill>
              <a:srgbClr val="A79E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E0F0B8A-20CA-2755-DEFF-1247D827E2A8}"/>
              </a:ext>
            </a:extLst>
          </p:cNvPr>
          <p:cNvSpPr/>
          <p:nvPr/>
        </p:nvSpPr>
        <p:spPr>
          <a:xfrm>
            <a:off x="9167079" y="3579793"/>
            <a:ext cx="463919" cy="476250"/>
          </a:xfrm>
          <a:prstGeom prst="rect">
            <a:avLst/>
          </a:prstGeom>
          <a:noFill/>
          <a:ln w="38100">
            <a:solidFill>
              <a:srgbClr val="A184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3247D4C-D035-9E4A-4C6A-509FA2D417DD}"/>
              </a:ext>
            </a:extLst>
          </p:cNvPr>
          <p:cNvSpPr/>
          <p:nvPr/>
        </p:nvSpPr>
        <p:spPr>
          <a:xfrm>
            <a:off x="9154748" y="4096288"/>
            <a:ext cx="463919" cy="429656"/>
          </a:xfrm>
          <a:prstGeom prst="rect">
            <a:avLst/>
          </a:prstGeom>
          <a:noFill/>
          <a:ln w="38100">
            <a:solidFill>
              <a:srgbClr val="D6CE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8CA9FF-5A11-94F6-46C2-101880009942}"/>
              </a:ext>
            </a:extLst>
          </p:cNvPr>
          <p:cNvSpPr/>
          <p:nvPr/>
        </p:nvSpPr>
        <p:spPr>
          <a:xfrm>
            <a:off x="8666167" y="4083672"/>
            <a:ext cx="463919" cy="442271"/>
          </a:xfrm>
          <a:prstGeom prst="rect">
            <a:avLst/>
          </a:prstGeom>
          <a:noFill/>
          <a:ln w="38100">
            <a:solidFill>
              <a:srgbClr val="A79E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65999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합성곱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계층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29918" y="1084235"/>
            <a:ext cx="10469342" cy="255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각 계층 사이에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3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차원 데이터 같이 입체적인 데이터가 흐름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합성곱 계층에서의 합성곱 연산을 처리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742950" lvl="1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이미지 처리에서 말하는 필터 연산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1200150" lvl="2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필터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완전 연결 신경망의 가중치 매개변수에 해당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742950" lvl="1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윈도우를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일정 간격으로 이동해가며 입력 데이터에 적용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	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marL="742950" lvl="1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입력과 필터에서 대응하는 원소끼리 곱한 후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, 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총합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(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단일 곱셈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누산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)</a:t>
            </a:r>
            <a:endParaRPr lang="en-US" altLang="ko-KR">
              <a:latin typeface="함초롬돋움"/>
              <a:ea typeface="함초롬돋움"/>
              <a:cs typeface="함초롬돋움"/>
            </a:endParaRPr>
          </a:p>
          <a:p>
            <a:pPr marL="742950" lvl="1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편향은 필터를 적용한 후의 데이터에 더해짐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1200150" lvl="2" indent="-285750">
              <a:buFontTx/>
              <a:buChar char="-"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항상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(1x1)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만 존재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285750" lvl="0" indent="-285750">
              <a:buFontTx/>
              <a:buChar char="-"/>
              <a:defRPr/>
            </a:pPr>
            <a:endParaRPr lang="en-US" altLang="ko-KR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D2CE2-5E65-F991-87C9-ACAA9D9283E9}"/>
              </a:ext>
            </a:extLst>
          </p:cNvPr>
          <p:cNvSpPr txBox="1"/>
          <p:nvPr/>
        </p:nvSpPr>
        <p:spPr>
          <a:xfrm>
            <a:off x="4948238" y="6156253"/>
            <a:ext cx="229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Bias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074" name="Picture 2" descr="합성곱 편향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59280" y="4019440"/>
            <a:ext cx="8473440" cy="19616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719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합성곱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계층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8" y="1084235"/>
            <a:ext cx="104693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패딩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(Padding)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연산을 수행하기 전에 입력 데이터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주변을 특정 값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채우기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데이터의 공간적 크기를 고정한 채로 다음 계층에 전달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주로 출력 크기를 조정할 목적으로 사용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연산을 거칠 때마다 크기가 작아지면 어느 시점에서 출력 크기가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되어 연산을 적용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Ex)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폭이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짜리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패딩이라 하면 입력 데이터 사방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픽셀을 특정 값으로 채우는 것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D2CE2-5E65-F991-87C9-ACAA9D9283E9}"/>
              </a:ext>
            </a:extLst>
          </p:cNvPr>
          <p:cNvSpPr txBox="1"/>
          <p:nvPr/>
        </p:nvSpPr>
        <p:spPr>
          <a:xfrm>
            <a:off x="4948238" y="6156253"/>
            <a:ext cx="229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Padding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C2789D8-42E1-A7AA-7A33-1A5DA4E43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568" y="3711296"/>
            <a:ext cx="5388864" cy="231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D1D4D0A-D224-1A6D-7C4A-0ACD644B04B6}"/>
              </a:ext>
            </a:extLst>
          </p:cNvPr>
          <p:cNvSpPr/>
          <p:nvPr/>
        </p:nvSpPr>
        <p:spPr>
          <a:xfrm>
            <a:off x="3482975" y="3756025"/>
            <a:ext cx="835025" cy="844550"/>
          </a:xfrm>
          <a:prstGeom prst="rect">
            <a:avLst/>
          </a:prstGeom>
          <a:noFill/>
          <a:ln w="38100">
            <a:solidFill>
              <a:srgbClr val="A184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0E97B80-2902-21E6-2BD5-D2C37BC6A16D}"/>
              </a:ext>
            </a:extLst>
          </p:cNvPr>
          <p:cNvSpPr/>
          <p:nvPr/>
        </p:nvSpPr>
        <p:spPr>
          <a:xfrm>
            <a:off x="3775075" y="4032631"/>
            <a:ext cx="835025" cy="844550"/>
          </a:xfrm>
          <a:prstGeom prst="rect">
            <a:avLst/>
          </a:prstGeom>
          <a:noFill/>
          <a:ln w="38100">
            <a:solidFill>
              <a:srgbClr val="DBCC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180548-8728-201A-FACB-5C7E6E0E7C3D}"/>
              </a:ext>
            </a:extLst>
          </p:cNvPr>
          <p:cNvSpPr/>
          <p:nvPr/>
        </p:nvSpPr>
        <p:spPr>
          <a:xfrm>
            <a:off x="4046538" y="4316603"/>
            <a:ext cx="835025" cy="844550"/>
          </a:xfrm>
          <a:prstGeom prst="rect">
            <a:avLst/>
          </a:prstGeom>
          <a:noFill/>
          <a:ln w="38100">
            <a:solidFill>
              <a:srgbClr val="E0DA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997166-ED2F-1688-EE48-AC9D48FE890F}"/>
              </a:ext>
            </a:extLst>
          </p:cNvPr>
          <p:cNvSpPr/>
          <p:nvPr/>
        </p:nvSpPr>
        <p:spPr>
          <a:xfrm>
            <a:off x="4336257" y="4606048"/>
            <a:ext cx="835025" cy="844550"/>
          </a:xfrm>
          <a:prstGeom prst="rect">
            <a:avLst/>
          </a:prstGeom>
          <a:noFill/>
          <a:ln w="38100">
            <a:solidFill>
              <a:srgbClr val="D0CA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89127E-D76C-B32E-404D-4F84FECBBA4B}"/>
              </a:ext>
            </a:extLst>
          </p:cNvPr>
          <p:cNvSpPr/>
          <p:nvPr/>
        </p:nvSpPr>
        <p:spPr>
          <a:xfrm>
            <a:off x="7627237" y="4050506"/>
            <a:ext cx="230092" cy="250032"/>
          </a:xfrm>
          <a:prstGeom prst="rect">
            <a:avLst/>
          </a:prstGeom>
          <a:noFill/>
          <a:ln w="38100">
            <a:solidFill>
              <a:srgbClr val="A184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EE1739-D07B-B0DB-DE86-8A3447CC54B0}"/>
              </a:ext>
            </a:extLst>
          </p:cNvPr>
          <p:cNvSpPr/>
          <p:nvPr/>
        </p:nvSpPr>
        <p:spPr>
          <a:xfrm>
            <a:off x="7919337" y="4350543"/>
            <a:ext cx="230092" cy="250032"/>
          </a:xfrm>
          <a:prstGeom prst="rect">
            <a:avLst/>
          </a:prstGeom>
          <a:noFill/>
          <a:ln w="38100">
            <a:solidFill>
              <a:srgbClr val="DBCC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3CA556-72F6-553C-6174-54FD6EF736C4}"/>
              </a:ext>
            </a:extLst>
          </p:cNvPr>
          <p:cNvSpPr/>
          <p:nvPr/>
        </p:nvSpPr>
        <p:spPr>
          <a:xfrm>
            <a:off x="8190800" y="4627149"/>
            <a:ext cx="230092" cy="250032"/>
          </a:xfrm>
          <a:prstGeom prst="rect">
            <a:avLst/>
          </a:prstGeom>
          <a:noFill/>
          <a:ln w="38100">
            <a:solidFill>
              <a:srgbClr val="E0DA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3828D2-3268-7671-3745-3D6980561CFE}"/>
              </a:ext>
            </a:extLst>
          </p:cNvPr>
          <p:cNvSpPr/>
          <p:nvPr/>
        </p:nvSpPr>
        <p:spPr>
          <a:xfrm>
            <a:off x="8480519" y="4903307"/>
            <a:ext cx="230092" cy="250032"/>
          </a:xfrm>
          <a:prstGeom prst="rect">
            <a:avLst/>
          </a:prstGeom>
          <a:noFill/>
          <a:ln w="38100">
            <a:solidFill>
              <a:srgbClr val="D0CA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9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합성곱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계층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8" y="1084235"/>
            <a:ext cx="104693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스트라이드</a:t>
            </a:r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(Stride)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필터를 적용하는 위치의 간격 지정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크기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(H,W),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필터 크기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(FH, FW),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출력 크기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(OH,OW),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패딩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P,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스트라이드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D2CE2-5E65-F991-87C9-ACAA9D9283E9}"/>
              </a:ext>
            </a:extLst>
          </p:cNvPr>
          <p:cNvSpPr txBox="1"/>
          <p:nvPr/>
        </p:nvSpPr>
        <p:spPr>
          <a:xfrm>
            <a:off x="2715578" y="6156253"/>
            <a:ext cx="229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Stride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E9A090F-39CC-DE0F-BA65-593689407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61" y="2694533"/>
            <a:ext cx="4937760" cy="346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3B336F6-6CC3-C30E-3807-026DE30F9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293" y="2981262"/>
            <a:ext cx="2248214" cy="895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31BD27D-0B05-26DD-0F5A-966789E7A400}"/>
                  </a:ext>
                </a:extLst>
              </p:cNvPr>
              <p:cNvSpPr/>
              <p:nvPr/>
            </p:nvSpPr>
            <p:spPr>
              <a:xfrm>
                <a:off x="7410293" y="4183371"/>
                <a:ext cx="3583942" cy="484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OH / OW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&lt;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3=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7+2 ∗0 −3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+1</m:t>
                    </m:r>
                  </m:oMath>
                </a14:m>
                <a:endParaRPr lang="en-US" altLang="ko-KR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31BD27D-0B05-26DD-0F5A-966789E7A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293" y="4183371"/>
                <a:ext cx="3583942" cy="484043"/>
              </a:xfrm>
              <a:prstGeom prst="rect">
                <a:avLst/>
              </a:prstGeom>
              <a:blipFill>
                <a:blip r:embed="rId5"/>
                <a:stretch>
                  <a:fillRect l="-1531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79DE730-563F-40BD-7A56-2D90FBB26FE2}"/>
              </a:ext>
            </a:extLst>
          </p:cNvPr>
          <p:cNvSpPr txBox="1"/>
          <p:nvPr/>
        </p:nvSpPr>
        <p:spPr>
          <a:xfrm>
            <a:off x="1911350" y="28411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228676-DFBE-6F0C-034D-CC735673DCD2}"/>
              </a:ext>
            </a:extLst>
          </p:cNvPr>
          <p:cNvSpPr txBox="1"/>
          <p:nvPr/>
        </p:nvSpPr>
        <p:spPr>
          <a:xfrm>
            <a:off x="4502150" y="29241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52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9920" y="955040"/>
            <a:ext cx="3483428" cy="45719"/>
          </a:xfrm>
          <a:prstGeom prst="rect">
            <a:avLst/>
          </a:prstGeom>
          <a:solidFill>
            <a:srgbClr val="D6C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9919" y="370265"/>
            <a:ext cx="3752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합성곱</a:t>
            </a:r>
            <a:r>
              <a:rPr lang="ko-K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계층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7354A4-C1E0-F1BB-FC8E-19FE15D9636B}"/>
              </a:ext>
            </a:extLst>
          </p:cNvPr>
          <p:cNvSpPr/>
          <p:nvPr/>
        </p:nvSpPr>
        <p:spPr>
          <a:xfrm>
            <a:off x="629918" y="1084235"/>
            <a:ext cx="104693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데이터 </a:t>
            </a:r>
            <a:r>
              <a:rPr lang="ko-KR" altLang="en-US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연산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채널 쪽으로 특징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맵이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여러 개 있다면 입력 데이터와 필터의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연산을 </a:t>
            </a:r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채널마다 수행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하고 </a:t>
            </a:r>
            <a:b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그 결과를 더해서 하나의 출력을 얻음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 데이터의 채널 수와 필터의 채널 수가 동일해야 함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슬라이드 번호 개체 틀 2">
            <a:extLst>
              <a:ext uri="{FF2B5EF4-FFF2-40B4-BE49-F238E27FC236}">
                <a16:creationId xmlns:a16="http://schemas.microsoft.com/office/drawing/2014/main" id="{A29EF563-B2B2-958E-8D0B-4D81226C13C8}"/>
              </a:ext>
            </a:extLst>
          </p:cNvPr>
          <p:cNvSpPr txBox="1">
            <a:spLocks/>
          </p:cNvSpPr>
          <p:nvPr/>
        </p:nvSpPr>
        <p:spPr>
          <a:xfrm>
            <a:off x="9448800" y="6502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15917B-A037-4AC3-8656-A9B83F2BD1A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A6D0B82-F9C3-C16D-5DE6-708360B963D6}"/>
              </a:ext>
            </a:extLst>
          </p:cNvPr>
          <p:cNvGrpSpPr/>
          <p:nvPr/>
        </p:nvGrpSpPr>
        <p:grpSpPr>
          <a:xfrm>
            <a:off x="1473286" y="2716904"/>
            <a:ext cx="9245428" cy="3186056"/>
            <a:chOff x="1504950" y="242944"/>
            <a:chExt cx="9245428" cy="3186056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F15D4786-BA81-0083-3642-4B0FD82F9A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543"/>
            <a:stretch/>
          </p:blipFill>
          <p:spPr bwMode="auto">
            <a:xfrm>
              <a:off x="6302105" y="242944"/>
              <a:ext cx="4448273" cy="3186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4627450E-319B-3E7D-612D-61EAA11518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543"/>
            <a:stretch/>
          </p:blipFill>
          <p:spPr bwMode="auto">
            <a:xfrm>
              <a:off x="1504950" y="242945"/>
              <a:ext cx="4448273" cy="3186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D0B1E75-1C53-7481-C677-6C7020AB779E}"/>
              </a:ext>
            </a:extLst>
          </p:cNvPr>
          <p:cNvSpPr txBox="1"/>
          <p:nvPr/>
        </p:nvSpPr>
        <p:spPr>
          <a:xfrm>
            <a:off x="4948238" y="6156253"/>
            <a:ext cx="229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▲ 3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차원 데이터 </a:t>
            </a:r>
            <a:r>
              <a:rPr lang="ko-KR" altLang="en-US" sz="1200" dirty="0" err="1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합성곱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연산</a:t>
            </a:r>
          </a:p>
        </p:txBody>
      </p:sp>
    </p:spTree>
    <p:extLst>
      <p:ext uri="{BB962C8B-B14F-4D97-AF65-F5344CB8AC3E}">
        <p14:creationId xmlns:p14="http://schemas.microsoft.com/office/powerpoint/2010/main" val="401659529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934</ep:Words>
  <ep:PresentationFormat>와이드스크린</ep:PresentationFormat>
  <ep:Paragraphs>266</ep:Paragraphs>
  <ep:Slides>26</ep:Slides>
  <ep:Notes>23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2021-11-21T13:33:14.000</dcterms:created>
  <dc:creator>아람</dc:creator>
  <cp:lastModifiedBy>user</cp:lastModifiedBy>
  <dcterms:modified xsi:type="dcterms:W3CDTF">2024-07-18T16:48:51.720</dcterms:modified>
  <cp:revision>113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