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56" r:id="rId5"/>
    <p:sldId id="257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292" r:id="rId34"/>
    <p:sldId id="278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3EE"/>
    <a:srgbClr val="DBCCC7"/>
    <a:srgbClr val="EBE3E0"/>
    <a:srgbClr val="C8C2C3"/>
    <a:srgbClr val="A18460"/>
    <a:srgbClr val="A79E9F"/>
    <a:srgbClr val="D6CEB8"/>
    <a:srgbClr val="D0CACB"/>
    <a:srgbClr val="E0D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1806" autoAdjust="0"/>
  </p:normalViewPr>
  <p:slideViewPr>
    <p:cSldViewPr snapToGrid="0">
      <p:cViewPr varScale="1">
        <p:scale>
          <a:sx n="132" d="100"/>
          <a:sy n="132" d="100"/>
        </p:scale>
        <p:origin x="12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C51346D-29F5-7DFE-BEB6-7043822CD7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152A2E-D8A4-CF35-EDF3-FFF0EB2A77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821A9-E056-4925-B2BD-B03595D48AFB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2203DC-C98A-EF6A-72E7-F7C920EE19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622474-DCE7-2437-4BB9-66FAEDD62A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EBE0E-D9AB-4DE0-BF09-0A8C3EA4D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6752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D8BA9-41C9-483D-936B-48319C922185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F2A53-2456-45F6-B962-46B7C7448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0637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RNN</a:t>
            </a:r>
            <a:r>
              <a:rPr lang="ko-KR" altLang="en-US" dirty="0"/>
              <a:t>의 학습 과정부터 보겠음 시간 순서대로 오차역전파가 발생하니까 정답 레이블이 주어진 시점부터 역전파가 시작됨 기울기</a:t>
            </a:r>
            <a:r>
              <a:rPr lang="en-US" altLang="ko-KR" dirty="0"/>
              <a:t>(</a:t>
            </a:r>
            <a:r>
              <a:rPr lang="ko-KR" altLang="en-US" dirty="0" err="1"/>
              <a:t>미분값</a:t>
            </a:r>
            <a:r>
              <a:rPr lang="en-US" altLang="ko-KR" dirty="0"/>
              <a:t>)</a:t>
            </a:r>
            <a:r>
              <a:rPr lang="ko-KR" altLang="en-US" dirty="0"/>
              <a:t>을 전달하기 시작함</a:t>
            </a:r>
            <a:endParaRPr lang="en-US" altLang="ko-KR" dirty="0"/>
          </a:p>
          <a:p>
            <a:r>
              <a:rPr lang="ko-KR" altLang="en-US" dirty="0"/>
              <a:t>이렇게 과거로 기울기를 전담함으로써 시간 방향의 의존 관계를 파악할 수 있는 것</a:t>
            </a:r>
            <a:endParaRPr lang="en-US" altLang="ko-KR" dirty="0"/>
          </a:p>
          <a:p>
            <a:r>
              <a:rPr lang="ko-KR" altLang="en-US" dirty="0"/>
              <a:t>하지만 이 기울기가 중가에 </a:t>
            </a:r>
            <a:r>
              <a:rPr lang="ko-KR" altLang="en-US" dirty="0" err="1"/>
              <a:t>사그라들면</a:t>
            </a:r>
            <a:r>
              <a:rPr lang="ko-KR" altLang="en-US" dirty="0"/>
              <a:t> 가중치 매개변수는 전혀 갱신이 되지 않을 것임 즉 학습을 할 수 없게 됨</a:t>
            </a:r>
            <a:endParaRPr lang="en-US" altLang="ko-KR" dirty="0"/>
          </a:p>
          <a:p>
            <a:r>
              <a:rPr lang="ko-KR" altLang="en-US" dirty="0"/>
              <a:t>이렇게 단순한 </a:t>
            </a:r>
            <a:r>
              <a:rPr lang="en-US" altLang="ko-KR" dirty="0"/>
              <a:t>RNN</a:t>
            </a:r>
            <a:r>
              <a:rPr lang="ko-KR" altLang="en-US" dirty="0"/>
              <a:t>으로는 시간이 길어질수록 기울기가 소실이 발생하거나 기울기가 커지는 기울기 폭발이 발생하게 됨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145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새로운 기억 셀을 추가하는 건데</a:t>
            </a:r>
            <a:endParaRPr lang="en-US" altLang="ko-KR" dirty="0"/>
          </a:p>
          <a:p>
            <a:r>
              <a:rPr lang="ko-KR" altLang="en-US" dirty="0"/>
              <a:t>이는 게이트가 아니라 그냥 단지 새로운 정보를 기억 셀에 추가하는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기억 셀을 추가하는 것은 다음 그림과 같음</a:t>
            </a:r>
            <a:endParaRPr lang="en-US" altLang="ko-KR" dirty="0"/>
          </a:p>
          <a:p>
            <a:r>
              <a:rPr lang="ko-KR" altLang="en-US" dirty="0"/>
              <a:t>말했듯이 이 </a:t>
            </a:r>
            <a:r>
              <a:rPr lang="en-US" altLang="ko-KR" dirty="0"/>
              <a:t>tanh</a:t>
            </a:r>
            <a:r>
              <a:rPr lang="ko-KR" altLang="en-US" dirty="0"/>
              <a:t>노드는 게이트가 아니고 단지 새로운 정보를 추가하는 것이 목적이다 이 노드가 계산하는 식은 다음과 같고 마찬가지로 이 노드만의 가중치 매개변수와 편향이 존재하고 마지막에 </a:t>
            </a:r>
            <a:r>
              <a:rPr lang="en-US" altLang="ko-KR" dirty="0"/>
              <a:t>tanh</a:t>
            </a:r>
            <a:r>
              <a:rPr lang="ko-KR" altLang="en-US" dirty="0"/>
              <a:t>함수를 적용한다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그렇게 계산된 출력 </a:t>
            </a:r>
            <a:r>
              <a:rPr lang="en-US" altLang="ko-KR" dirty="0"/>
              <a:t>g</a:t>
            </a:r>
            <a:r>
              <a:rPr lang="ko-KR" altLang="en-US" dirty="0"/>
              <a:t>는 </a:t>
            </a:r>
            <a:r>
              <a:rPr lang="en-US" altLang="ko-KR" dirty="0"/>
              <a:t>forge</a:t>
            </a:r>
            <a:r>
              <a:rPr lang="ko-KR" altLang="en-US" dirty="0"/>
              <a:t>게이트를 지난 </a:t>
            </a:r>
            <a:r>
              <a:rPr lang="en-US" altLang="ko-KR" dirty="0"/>
              <a:t>Ct-1</a:t>
            </a:r>
            <a:r>
              <a:rPr lang="ko-KR" altLang="en-US" dirty="0"/>
              <a:t>에 더해진다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06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en-US" altLang="ko-KR" dirty="0" err="1"/>
              <a:t>iuput</a:t>
            </a:r>
            <a:r>
              <a:rPr lang="ko-KR" altLang="en-US" dirty="0"/>
              <a:t>게이트임 이 게이트는 새로 추가되는 정보 </a:t>
            </a:r>
            <a:r>
              <a:rPr lang="en-US" altLang="ko-KR" dirty="0"/>
              <a:t>g</a:t>
            </a:r>
            <a:r>
              <a:rPr lang="ko-KR" altLang="en-US" dirty="0"/>
              <a:t>가 가치가 얼마나 큰지를 판단하는 역할임</a:t>
            </a:r>
            <a:endParaRPr lang="en-US" altLang="ko-KR" dirty="0"/>
          </a:p>
          <a:p>
            <a:r>
              <a:rPr lang="ko-KR" altLang="en-US" dirty="0"/>
              <a:t>새 정보를 무조건 받아들이는 것이 아니라 중요한 것을 선택하는 것이 이 게이트의 역할임</a:t>
            </a:r>
            <a:endParaRPr lang="en-US" altLang="ko-KR" dirty="0"/>
          </a:p>
          <a:p>
            <a:r>
              <a:rPr lang="en-US" altLang="ko-KR" dirty="0"/>
              <a:t>Input</a:t>
            </a:r>
            <a:r>
              <a:rPr lang="ko-KR" altLang="en-US" dirty="0"/>
              <a:t>게이트가 수행하는 연산은 다음과 같음 여기에서도 이 게이트만의 가중치와 편향이 존재하며 마지막으로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함수를 통해서 출력함</a:t>
            </a:r>
            <a:endParaRPr lang="en-US" altLang="ko-KR" dirty="0"/>
          </a:p>
          <a:p>
            <a:r>
              <a:rPr lang="ko-KR" altLang="en-US" dirty="0"/>
              <a:t>이렇게 계산된 출력 </a:t>
            </a:r>
            <a:r>
              <a:rPr lang="en-US" altLang="ko-KR" dirty="0" err="1"/>
              <a:t>i</a:t>
            </a:r>
            <a:r>
              <a:rPr lang="ko-KR" altLang="en-US" dirty="0"/>
              <a:t>와 새로운 기억 셀 정보인 </a:t>
            </a:r>
            <a:r>
              <a:rPr lang="en-US" altLang="ko-KR" dirty="0"/>
              <a:t>g</a:t>
            </a:r>
            <a:r>
              <a:rPr lang="ko-KR" altLang="en-US" dirty="0"/>
              <a:t>를 </a:t>
            </a:r>
            <a:r>
              <a:rPr lang="ko-KR" altLang="en-US" dirty="0" err="1"/>
              <a:t>원소별</a:t>
            </a:r>
            <a:r>
              <a:rPr lang="ko-KR" altLang="en-US" dirty="0"/>
              <a:t> 곱을 수행한 후에 더함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089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이렇게가</a:t>
            </a:r>
            <a:r>
              <a:rPr lang="ko-KR" altLang="en-US" dirty="0"/>
              <a:t> </a:t>
            </a:r>
            <a:r>
              <a:rPr lang="en-US" altLang="ko-KR" dirty="0"/>
              <a:t>LSTM</a:t>
            </a:r>
            <a:r>
              <a:rPr lang="ko-KR" altLang="en-US" dirty="0"/>
              <a:t>의 구조였고 이것이 어떻게 기울기 소실을 </a:t>
            </a:r>
            <a:r>
              <a:rPr lang="ko-KR" altLang="en-US" dirty="0" err="1"/>
              <a:t>없애주는</a:t>
            </a:r>
            <a:r>
              <a:rPr lang="ko-KR" altLang="en-US" dirty="0"/>
              <a:t> 지 알아보겠음</a:t>
            </a:r>
            <a:endParaRPr lang="en-US" altLang="ko-KR" dirty="0"/>
          </a:p>
          <a:p>
            <a:r>
              <a:rPr lang="ko-KR" altLang="en-US" dirty="0"/>
              <a:t>원리는 기억 셀인</a:t>
            </a:r>
            <a:r>
              <a:rPr lang="en-US" altLang="ko-KR" dirty="0"/>
              <a:t> c</a:t>
            </a:r>
            <a:r>
              <a:rPr lang="ko-KR" altLang="en-US" dirty="0"/>
              <a:t>의 역전파를 통해서 가능함 다음 </a:t>
            </a:r>
            <a:r>
              <a:rPr lang="ko-KR" altLang="en-US" dirty="0" err="1"/>
              <a:t>그리음</a:t>
            </a:r>
            <a:r>
              <a:rPr lang="ko-KR" altLang="en-US" dirty="0"/>
              <a:t> 기억 셀의 </a:t>
            </a:r>
            <a:r>
              <a:rPr lang="ko-KR" altLang="en-US" dirty="0" err="1"/>
              <a:t>역전파인데</a:t>
            </a:r>
            <a:r>
              <a:rPr lang="ko-KR" altLang="en-US" dirty="0"/>
              <a:t> 이때 기억 셀이 지나는 노드는 </a:t>
            </a:r>
            <a:r>
              <a:rPr lang="en-US" altLang="ko-KR" dirty="0"/>
              <a:t>+</a:t>
            </a:r>
            <a:r>
              <a:rPr lang="ko-KR" altLang="en-US" dirty="0"/>
              <a:t>와</a:t>
            </a:r>
            <a:r>
              <a:rPr lang="en-US" altLang="ko-KR" dirty="0"/>
              <a:t> x</a:t>
            </a:r>
            <a:r>
              <a:rPr lang="ko-KR" altLang="en-US" dirty="0"/>
              <a:t>노드만 지남</a:t>
            </a:r>
            <a:endParaRPr lang="en-US" altLang="ko-KR" dirty="0"/>
          </a:p>
          <a:p>
            <a:r>
              <a:rPr lang="ko-KR" altLang="en-US" b="0" i="0" dirty="0">
                <a:solidFill>
                  <a:srgbClr val="31313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그림을 보면 </a:t>
            </a:r>
            <a:r>
              <a:rPr lang="en-US" altLang="ko-KR" b="0" i="0" u="none" strike="noStrike" dirty="0">
                <a:solidFill>
                  <a:srgbClr val="313131"/>
                </a:solidFill>
                <a:effectLst/>
                <a:highlight>
                  <a:srgbClr val="FFFFFF"/>
                </a:highlight>
                <a:latin typeface="MathJax_Math-italic"/>
              </a:rPr>
              <a:t>c</a:t>
            </a:r>
            <a:r>
              <a:rPr lang="en-US" altLang="ko-KR" b="0" i="0" u="none" strike="noStrike" dirty="0">
                <a:solidFill>
                  <a:srgbClr val="31313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c</a:t>
            </a:r>
            <a:r>
              <a:rPr lang="ko-KR" altLang="en-US" b="0" i="0" dirty="0">
                <a:solidFill>
                  <a:srgbClr val="31313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 가 학습되는 과정에서는 </a:t>
            </a:r>
            <a:r>
              <a:rPr lang="en-US" altLang="ko-KR" b="0" i="0" u="none" strike="noStrike" dirty="0">
                <a:solidFill>
                  <a:srgbClr val="313131"/>
                </a:solidFill>
                <a:effectLst/>
                <a:highlight>
                  <a:srgbClr val="FFFFFF"/>
                </a:highlight>
                <a:latin typeface="MathJax_Main"/>
              </a:rPr>
              <a:t>+</a:t>
            </a:r>
            <a:r>
              <a:rPr lang="en-US" altLang="ko-KR" b="0" i="0" u="none" strike="noStrike" dirty="0">
                <a:solidFill>
                  <a:srgbClr val="31313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+</a:t>
            </a:r>
            <a:r>
              <a:rPr lang="ko-KR" altLang="en-US" b="0" i="0" dirty="0">
                <a:solidFill>
                  <a:srgbClr val="31313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 와 </a:t>
            </a:r>
            <a:r>
              <a:rPr lang="ko-KR" altLang="en-US" b="0" i="0" u="none" strike="noStrike" dirty="0">
                <a:solidFill>
                  <a:srgbClr val="313131"/>
                </a:solidFill>
                <a:effectLst/>
                <a:highlight>
                  <a:srgbClr val="FFFFFF"/>
                </a:highlight>
                <a:latin typeface="MathJax_Main"/>
              </a:rPr>
              <a:t>∘</a:t>
            </a:r>
            <a:r>
              <a:rPr lang="ko-KR" altLang="en-US" b="0" i="0" u="none" strike="noStrike" dirty="0">
                <a:solidFill>
                  <a:srgbClr val="31313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∘</a:t>
            </a:r>
            <a:r>
              <a:rPr lang="ko-KR" altLang="en-US" b="0" i="0" dirty="0">
                <a:solidFill>
                  <a:srgbClr val="31313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 </a:t>
            </a:r>
            <a:r>
              <a:rPr lang="ko-KR" altLang="en-US" b="0" i="0" dirty="0" err="1">
                <a:solidFill>
                  <a:srgbClr val="31313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노드만을</a:t>
            </a:r>
            <a:r>
              <a:rPr lang="ko-KR" altLang="en-US" b="0" i="0" dirty="0">
                <a:solidFill>
                  <a:srgbClr val="31313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 지난다는 것을 알 수 있다</a:t>
            </a:r>
            <a:r>
              <a:rPr lang="en-US" altLang="ko-KR" b="0" i="0" dirty="0">
                <a:solidFill>
                  <a:srgbClr val="31313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. </a:t>
            </a:r>
            <a:r>
              <a:rPr lang="en-US" altLang="ko-KR" b="0" i="0" u="none" strike="noStrike" dirty="0">
                <a:solidFill>
                  <a:srgbClr val="313131"/>
                </a:solidFill>
                <a:effectLst/>
                <a:highlight>
                  <a:srgbClr val="FFFFFF"/>
                </a:highlight>
                <a:latin typeface="MathJax_Main"/>
              </a:rPr>
              <a:t>+</a:t>
            </a:r>
            <a:r>
              <a:rPr lang="en-US" altLang="ko-KR" b="0" i="0" u="none" strike="noStrike" dirty="0">
                <a:solidFill>
                  <a:srgbClr val="31313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+</a:t>
            </a:r>
            <a:r>
              <a:rPr lang="ko-KR" altLang="en-US" b="0" i="0" dirty="0">
                <a:solidFill>
                  <a:srgbClr val="31313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 노드의 경우 동일한 기울기를 그대로 흘려주므로 아무리 개수가 많더라도 기울기를 </a:t>
            </a:r>
            <a:r>
              <a:rPr lang="ko-KR" altLang="en-US" b="0" i="0" dirty="0" err="1">
                <a:solidFill>
                  <a:srgbClr val="31313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소실시키지</a:t>
            </a:r>
            <a:r>
              <a:rPr lang="ko-KR" altLang="en-US" b="0" i="0" dirty="0">
                <a:solidFill>
                  <a:srgbClr val="31313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 않는다</a:t>
            </a:r>
            <a:r>
              <a:rPr lang="en-US" altLang="ko-KR" b="0" i="0" dirty="0">
                <a:solidFill>
                  <a:srgbClr val="31313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. </a:t>
            </a:r>
            <a:r>
              <a:rPr lang="ko-KR" altLang="en-US" b="0" i="0" dirty="0" err="1">
                <a:solidFill>
                  <a:srgbClr val="31313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아다마르</a:t>
            </a:r>
            <a:r>
              <a:rPr lang="ko-KR" altLang="en-US" b="0" i="0" dirty="0">
                <a:solidFill>
                  <a:srgbClr val="31313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 곱이 있는 노드의 경우에는 행렬 곱보다 기울기를 덜 </a:t>
            </a:r>
            <a:r>
              <a:rPr lang="ko-KR" altLang="en-US" b="0" i="0" dirty="0" err="1">
                <a:solidFill>
                  <a:srgbClr val="31313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소실시키며</a:t>
            </a:r>
            <a:r>
              <a:rPr lang="en-US" altLang="ko-KR" b="0" i="0" dirty="0">
                <a:solidFill>
                  <a:srgbClr val="31313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, </a:t>
            </a:r>
            <a:r>
              <a:rPr lang="ko-KR" altLang="en-US" b="0" i="0" dirty="0" err="1">
                <a:solidFill>
                  <a:srgbClr val="31313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아다마르</a:t>
            </a:r>
            <a:r>
              <a:rPr lang="ko-KR" altLang="en-US" b="0" i="0" dirty="0">
                <a:solidFill>
                  <a:srgbClr val="31313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 곱이 매번 다른 망각 게이트 값에 의해 결정되므로 곱셈의 효과가 누적되지 않는다는 장점이 있다</a:t>
            </a:r>
            <a:r>
              <a:rPr lang="en-US" altLang="ko-KR" b="0" i="0" dirty="0">
                <a:solidFill>
                  <a:srgbClr val="31313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. </a:t>
            </a:r>
            <a:r>
              <a:rPr lang="ko-KR" altLang="en-US" b="0" i="0" dirty="0">
                <a:solidFill>
                  <a:srgbClr val="31313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망각 게이트의 값은 매번 동일한 값이 아니라 학습을 통해 변하기 때문에 기울기 소실이 적은 최적의 값을 적용할 수 있다</a:t>
            </a:r>
            <a:r>
              <a:rPr lang="en-US" altLang="ko-KR" b="0" i="0" dirty="0">
                <a:solidFill>
                  <a:srgbClr val="31313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.</a:t>
            </a:r>
          </a:p>
          <a:p>
            <a:r>
              <a:rPr lang="en-US" altLang="ko-KR" b="0" i="0" dirty="0">
                <a:solidFill>
                  <a:srgbClr val="31313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LSTM</a:t>
            </a:r>
            <a:r>
              <a:rPr lang="ko-KR" altLang="en-US" b="0" i="0" dirty="0">
                <a:solidFill>
                  <a:srgbClr val="31313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은 이렇게 기억 셀이 장기 의존 관계를 유지할 수 있도록 설계되어 있다</a:t>
            </a:r>
            <a:r>
              <a:rPr lang="en-US" altLang="ko-KR" b="0" i="0" dirty="0">
                <a:solidFill>
                  <a:srgbClr val="31313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045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이번엔 이 </a:t>
            </a:r>
            <a:r>
              <a:rPr lang="en-US" altLang="ko-KR" dirty="0"/>
              <a:t>LSTM </a:t>
            </a:r>
            <a:r>
              <a:rPr lang="ko-KR" altLang="en-US" dirty="0"/>
              <a:t>계층을 </a:t>
            </a:r>
            <a:r>
              <a:rPr lang="ko-KR" altLang="en-US" dirty="0" err="1"/>
              <a:t>구현해보겠음</a:t>
            </a:r>
            <a:endParaRPr lang="en-US" altLang="ko-KR" dirty="0"/>
          </a:p>
          <a:p>
            <a:r>
              <a:rPr lang="ko-KR" altLang="en-US" dirty="0"/>
              <a:t>위 식들이 </a:t>
            </a:r>
            <a:r>
              <a:rPr lang="en-US" altLang="ko-KR" dirty="0"/>
              <a:t>LSTM</a:t>
            </a:r>
            <a:r>
              <a:rPr lang="ko-KR" altLang="en-US" dirty="0"/>
              <a:t>에서 수행하는 계산이고 여기서 주목할 것은 가중치를 곱하고 편향을 더하는 </a:t>
            </a:r>
            <a:r>
              <a:rPr lang="ko-KR" altLang="en-US" dirty="0" err="1"/>
              <a:t>어파인</a:t>
            </a:r>
            <a:r>
              <a:rPr lang="ko-KR" altLang="en-US" dirty="0"/>
              <a:t> 변환 부분인데</a:t>
            </a:r>
            <a:endParaRPr lang="en-US" altLang="ko-KR" dirty="0"/>
          </a:p>
          <a:p>
            <a:r>
              <a:rPr lang="ko-KR" altLang="en-US" dirty="0"/>
              <a:t>이 개별적으로 수행하는 </a:t>
            </a:r>
            <a:r>
              <a:rPr lang="ko-KR" altLang="en-US" dirty="0" err="1"/>
              <a:t>어파인</a:t>
            </a:r>
            <a:r>
              <a:rPr lang="ko-KR" altLang="en-US" dirty="0"/>
              <a:t> 변환을 하나의 식으로 정리해서 수행할 수 있음 이를 수식으로 나타내면 다음과 같음</a:t>
            </a:r>
            <a:endParaRPr lang="en-US" altLang="ko-KR" dirty="0"/>
          </a:p>
          <a:p>
            <a:r>
              <a:rPr lang="ko-KR" altLang="en-US" dirty="0"/>
              <a:t>이와 같이 </a:t>
            </a:r>
            <a:r>
              <a:rPr lang="en-US" altLang="ko-KR" dirty="0"/>
              <a:t>4</a:t>
            </a:r>
            <a:r>
              <a:rPr lang="ko-KR" altLang="en-US" dirty="0"/>
              <a:t>개의 가중치와 </a:t>
            </a:r>
            <a:r>
              <a:rPr lang="en-US" altLang="ko-KR" dirty="0"/>
              <a:t>4</a:t>
            </a:r>
            <a:r>
              <a:rPr lang="ko-KR" altLang="en-US" dirty="0"/>
              <a:t>개의 편향을 하나로 모아서 단 </a:t>
            </a:r>
            <a:r>
              <a:rPr lang="en-US" altLang="ko-KR" dirty="0"/>
              <a:t>1</a:t>
            </a:r>
            <a:r>
              <a:rPr lang="ko-KR" altLang="en-US" dirty="0"/>
              <a:t>회의 계산으로 수행할 수 있음</a:t>
            </a:r>
            <a:endParaRPr lang="en-US" altLang="ko-KR" dirty="0"/>
          </a:p>
          <a:p>
            <a:r>
              <a:rPr lang="ko-KR" altLang="en-US" dirty="0"/>
              <a:t>이렇게 하면 계산속도도 빨라지고 소스코드도 간결해짐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704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이를 계산그래프로 그려보면 다음과 같음</a:t>
            </a:r>
            <a:r>
              <a:rPr lang="en-US" altLang="ko-KR" dirty="0"/>
              <a:t> </a:t>
            </a:r>
            <a:r>
              <a:rPr lang="ko-KR" altLang="en-US" dirty="0"/>
              <a:t>여기서의 가중치와 편향은 이미 하나로 모아져 있고</a:t>
            </a:r>
            <a:endParaRPr lang="en-US" altLang="ko-KR" dirty="0"/>
          </a:p>
          <a:p>
            <a:r>
              <a:rPr lang="ko-KR" altLang="en-US" dirty="0" err="1"/>
              <a:t>어파인</a:t>
            </a:r>
            <a:r>
              <a:rPr lang="ko-KR" altLang="en-US" dirty="0"/>
              <a:t> 변환을 한꺼번에 수행한후 </a:t>
            </a:r>
            <a:r>
              <a:rPr lang="en-US" altLang="ko-KR" dirty="0"/>
              <a:t>slice</a:t>
            </a:r>
            <a:r>
              <a:rPr lang="ko-KR" altLang="en-US" dirty="0"/>
              <a:t>노드를 통해 </a:t>
            </a:r>
            <a:r>
              <a:rPr lang="en-US" altLang="ko-KR" dirty="0"/>
              <a:t>4</a:t>
            </a:r>
            <a:r>
              <a:rPr lang="ko-KR" altLang="en-US" dirty="0"/>
              <a:t>조각으로 나눠서 출력함</a:t>
            </a:r>
            <a:endParaRPr lang="en-US" altLang="ko-KR" dirty="0"/>
          </a:p>
          <a:p>
            <a:r>
              <a:rPr lang="ko-KR" altLang="en-US" dirty="0" err="1"/>
              <a:t>나눈다음에는</a:t>
            </a:r>
            <a:r>
              <a:rPr lang="ko-KR" altLang="en-US" dirty="0"/>
              <a:t> 각각의 활성화 함수를 거쳐 앞의 계산을 수행함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반대로 슬라이스 노드의 역전파는 반대로 </a:t>
            </a:r>
            <a:r>
              <a:rPr lang="en-US" altLang="ko-KR" dirty="0"/>
              <a:t>4</a:t>
            </a:r>
            <a:r>
              <a:rPr lang="ko-KR" altLang="en-US" dirty="0"/>
              <a:t>개의 행렬을 행 방향으로 연결하면 됨</a:t>
            </a:r>
            <a:endParaRPr lang="en-US" altLang="ko-KR" dirty="0"/>
          </a:p>
          <a:p>
            <a:r>
              <a:rPr lang="ko-KR" altLang="en-US" dirty="0"/>
              <a:t>이는 </a:t>
            </a:r>
            <a:r>
              <a:rPr lang="en-US" altLang="ko-KR" dirty="0" err="1"/>
              <a:t>np.hstack</a:t>
            </a:r>
            <a:r>
              <a:rPr lang="ko-KR" altLang="en-US" dirty="0"/>
              <a:t>을 통해 수행할 수 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729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이를 참고하여 구현하면 </a:t>
            </a:r>
            <a:r>
              <a:rPr lang="en-US" altLang="ko-KR" dirty="0"/>
              <a:t>LSTM</a:t>
            </a:r>
            <a:r>
              <a:rPr lang="ko-KR" altLang="en-US" dirty="0"/>
              <a:t>클래스는 다음과 같음 </a:t>
            </a:r>
            <a:r>
              <a:rPr lang="ko-KR" altLang="en-US" dirty="0" err="1"/>
              <a:t>먼제</a:t>
            </a:r>
            <a:r>
              <a:rPr lang="ko-KR" altLang="en-US" dirty="0"/>
              <a:t> </a:t>
            </a:r>
            <a:r>
              <a:rPr lang="en-US" altLang="ko-KR" dirty="0" err="1"/>
              <a:t>init</a:t>
            </a:r>
            <a:r>
              <a:rPr lang="ko-KR" altLang="en-US" dirty="0"/>
              <a:t>메소드부터 보면</a:t>
            </a:r>
            <a:endParaRPr lang="en-US" altLang="ko-KR" dirty="0"/>
          </a:p>
          <a:p>
            <a:r>
              <a:rPr lang="ko-KR" altLang="en-US" dirty="0"/>
              <a:t>입력 데이터에 대한 가중치 </a:t>
            </a:r>
            <a:r>
              <a:rPr lang="en-US" altLang="ko-KR" dirty="0" err="1"/>
              <a:t>Wx</a:t>
            </a:r>
            <a:r>
              <a:rPr lang="ko-KR" altLang="en-US" dirty="0"/>
              <a:t>와 이전 은닉 상태에 대한 가중치 </a:t>
            </a:r>
            <a:r>
              <a:rPr lang="en-US" altLang="ko-KR" dirty="0" err="1"/>
              <a:t>Wh</a:t>
            </a:r>
            <a:r>
              <a:rPr lang="ko-KR" altLang="en-US" dirty="0"/>
              <a:t>를 </a:t>
            </a:r>
            <a:r>
              <a:rPr lang="ko-KR" altLang="en-US" dirty="0" err="1"/>
              <a:t>입력받고</a:t>
            </a:r>
            <a:r>
              <a:rPr lang="ko-KR" altLang="en-US" dirty="0"/>
              <a:t> 편향을 </a:t>
            </a:r>
            <a:r>
              <a:rPr lang="ko-KR" altLang="en-US" dirty="0" err="1"/>
              <a:t>입력받음</a:t>
            </a:r>
            <a:endParaRPr lang="en-US" altLang="ko-KR" dirty="0"/>
          </a:p>
          <a:p>
            <a:r>
              <a:rPr lang="ko-KR" altLang="en-US" dirty="0"/>
              <a:t>그리고 각 매개변수에 대한 기울기를 같은 형상으로 초기화 함</a:t>
            </a:r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/>
              <a:t>cache</a:t>
            </a:r>
            <a:r>
              <a:rPr lang="ko-KR" altLang="en-US" dirty="0"/>
              <a:t>는 순전파에서 중간 결과를 보관했다가 역전파에서 사용하기 위한 변수임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다음으로 </a:t>
            </a:r>
            <a:r>
              <a:rPr lang="en-US" altLang="ko-KR" dirty="0"/>
              <a:t>forward</a:t>
            </a:r>
            <a:r>
              <a:rPr lang="ko-KR" altLang="en-US" dirty="0"/>
              <a:t>메소드를 보면 인수로 입력 데이터와</a:t>
            </a:r>
            <a:r>
              <a:rPr lang="en-US" altLang="ko-KR" dirty="0"/>
              <a:t>, </a:t>
            </a:r>
            <a:r>
              <a:rPr lang="ko-KR" altLang="en-US" dirty="0"/>
              <a:t>이전 은닉상태와 이전 기억 셀을 </a:t>
            </a:r>
            <a:r>
              <a:rPr lang="ko-KR" altLang="en-US" dirty="0" err="1"/>
              <a:t>입력받음</a:t>
            </a:r>
            <a:endParaRPr lang="en-US" altLang="ko-KR" dirty="0"/>
          </a:p>
          <a:p>
            <a:r>
              <a:rPr lang="ko-KR" altLang="en-US" dirty="0"/>
              <a:t>그리고 안에서 수행하는 연산을 </a:t>
            </a:r>
            <a:r>
              <a:rPr lang="ko-KR" altLang="en-US" dirty="0" err="1"/>
              <a:t>앞에서와</a:t>
            </a:r>
            <a:r>
              <a:rPr lang="ko-KR" altLang="en-US" dirty="0"/>
              <a:t> 같음</a:t>
            </a:r>
            <a:endParaRPr lang="en-US" altLang="ko-KR" dirty="0"/>
          </a:p>
          <a:p>
            <a:r>
              <a:rPr lang="ko-KR" altLang="en-US" dirty="0"/>
              <a:t>여기서 중요한 것은 </a:t>
            </a:r>
            <a:r>
              <a:rPr lang="ko-KR" altLang="en-US" dirty="0" err="1"/>
              <a:t>어파인</a:t>
            </a:r>
            <a:r>
              <a:rPr lang="ko-KR" altLang="en-US" dirty="0"/>
              <a:t> 변환을 수행한후 결과에 대해 </a:t>
            </a:r>
            <a:r>
              <a:rPr lang="en-US" altLang="ko-KR" dirty="0"/>
              <a:t>4</a:t>
            </a:r>
            <a:r>
              <a:rPr lang="ko-KR" altLang="en-US" dirty="0"/>
              <a:t>개의 출력으로 균등하게 슬라이스 하는 것을 볼 수 있음</a:t>
            </a:r>
            <a:endParaRPr lang="en-US" altLang="ko-KR" dirty="0"/>
          </a:p>
          <a:p>
            <a:r>
              <a:rPr lang="ko-KR" altLang="en-US" dirty="0"/>
              <a:t>그리고 중간 결과를 </a:t>
            </a:r>
            <a:r>
              <a:rPr lang="en-US" altLang="ko-KR" dirty="0"/>
              <a:t>cache</a:t>
            </a:r>
            <a:r>
              <a:rPr lang="ko-KR" altLang="en-US" dirty="0"/>
              <a:t>에 저장함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70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LSTM</a:t>
            </a:r>
            <a:r>
              <a:rPr lang="ko-KR" altLang="en-US" dirty="0"/>
              <a:t>의 </a:t>
            </a:r>
            <a:r>
              <a:rPr lang="ko-KR" altLang="en-US" dirty="0" err="1"/>
              <a:t>연전파인데</a:t>
            </a:r>
            <a:r>
              <a:rPr lang="ko-KR" altLang="en-US" dirty="0"/>
              <a:t> 여기서도 각 노드에 맞는 역전파를 수행해주기만 하면 됨</a:t>
            </a:r>
            <a:endParaRPr lang="en-US" altLang="ko-KR" dirty="0"/>
          </a:p>
          <a:p>
            <a:r>
              <a:rPr lang="ko-KR" altLang="en-US" dirty="0"/>
              <a:t>여기서 중요한 것은 아까 말했듯이 슬라이스 노드의 </a:t>
            </a:r>
            <a:r>
              <a:rPr lang="ko-KR" altLang="en-US" dirty="0" err="1"/>
              <a:t>역전파이는데</a:t>
            </a:r>
            <a:r>
              <a:rPr lang="ko-KR" altLang="en-US" dirty="0"/>
              <a:t> </a:t>
            </a:r>
            <a:r>
              <a:rPr lang="en-US" altLang="ko-KR" dirty="0" err="1"/>
              <a:t>hstack</a:t>
            </a:r>
            <a:r>
              <a:rPr lang="ko-KR" altLang="en-US" dirty="0"/>
              <a:t>을 통해서 </a:t>
            </a:r>
            <a:r>
              <a:rPr lang="en-US" altLang="ko-KR" dirty="0"/>
              <a:t>4</a:t>
            </a:r>
            <a:r>
              <a:rPr lang="ko-KR" altLang="en-US" dirty="0"/>
              <a:t>개의 행렬을 행방향으로 다시 </a:t>
            </a:r>
            <a:r>
              <a:rPr lang="ko-KR" altLang="en-US" dirty="0" err="1"/>
              <a:t>붙여줌</a:t>
            </a:r>
            <a:endParaRPr lang="en-US" altLang="ko-KR" dirty="0"/>
          </a:p>
          <a:p>
            <a:r>
              <a:rPr lang="ko-KR" altLang="en-US" dirty="0"/>
              <a:t>그리고 각각 매개변수에 대한 </a:t>
            </a:r>
            <a:r>
              <a:rPr lang="ko-KR" altLang="en-US" dirty="0" err="1"/>
              <a:t>기울기들을</a:t>
            </a:r>
            <a:r>
              <a:rPr lang="ko-KR" altLang="en-US" dirty="0"/>
              <a:t> 저장한 후 </a:t>
            </a:r>
            <a:r>
              <a:rPr lang="ko-KR" altLang="en-US" dirty="0" err="1"/>
              <a:t>리턴함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542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다음은 </a:t>
            </a:r>
            <a:r>
              <a:rPr lang="en-US" altLang="ko-KR" dirty="0" err="1"/>
              <a:t>TimeLSTM</a:t>
            </a:r>
            <a:r>
              <a:rPr lang="ko-KR" altLang="en-US" dirty="0"/>
              <a:t> 클래스인데 이는 </a:t>
            </a:r>
            <a:r>
              <a:rPr lang="en-US" altLang="ko-KR" dirty="0"/>
              <a:t>T</a:t>
            </a:r>
            <a:r>
              <a:rPr lang="ko-KR" altLang="en-US" dirty="0"/>
              <a:t>개의 시계열 데이터를 한꺼번에 처리하는 계층임</a:t>
            </a:r>
            <a:endParaRPr lang="en-US" altLang="ko-KR" dirty="0"/>
          </a:p>
          <a:p>
            <a:r>
              <a:rPr lang="ko-KR" altLang="en-US" dirty="0"/>
              <a:t>이를 그림으로 나타내면 다음과 같음 이 계층도 일반 </a:t>
            </a:r>
            <a:r>
              <a:rPr lang="en-US" altLang="ko-KR" dirty="0"/>
              <a:t>Time RNN</a:t>
            </a:r>
            <a:r>
              <a:rPr lang="ko-KR" altLang="en-US" dirty="0"/>
              <a:t>계층처럼 </a:t>
            </a:r>
            <a:r>
              <a:rPr lang="en-US" altLang="ko-KR" dirty="0"/>
              <a:t>Truncated BPTT</a:t>
            </a:r>
            <a:r>
              <a:rPr lang="ko-KR" altLang="en-US" dirty="0"/>
              <a:t>를 수행함</a:t>
            </a:r>
            <a:endParaRPr lang="en-US" altLang="ko-KR" dirty="0"/>
          </a:p>
          <a:p>
            <a:r>
              <a:rPr lang="ko-KR" altLang="en-US" dirty="0"/>
              <a:t>따라서 순전파의 흐름은 끊임없이 연속적으로 흐르고 역전파는 중간중간 끊어서 </a:t>
            </a:r>
            <a:r>
              <a:rPr lang="ko-KR" altLang="en-US" dirty="0" err="1"/>
              <a:t>끊은시각부터</a:t>
            </a:r>
            <a:r>
              <a:rPr lang="ko-KR" altLang="en-US" dirty="0"/>
              <a:t> 역전파를 수행함</a:t>
            </a:r>
            <a:endParaRPr lang="en-US" altLang="ko-KR" dirty="0"/>
          </a:p>
          <a:p>
            <a:r>
              <a:rPr lang="ko-KR" altLang="en-US" dirty="0"/>
              <a:t>그러기 위해서는 </a:t>
            </a:r>
            <a:r>
              <a:rPr lang="en-US" altLang="ko-KR" dirty="0" err="1"/>
              <a:t>TimeRNN</a:t>
            </a:r>
            <a:r>
              <a:rPr lang="ko-KR" altLang="en-US" dirty="0"/>
              <a:t>과 마찬가지로 다음과 같이 각 시간의 은닉 상태와 기억 셀을 변수에 저장을 해야함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13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이를 참고하여 구현한 </a:t>
            </a:r>
            <a:r>
              <a:rPr lang="en-US" altLang="ko-KR" dirty="0" err="1"/>
              <a:t>TimeLSTM</a:t>
            </a:r>
            <a:r>
              <a:rPr lang="ko-KR" altLang="en-US" dirty="0"/>
              <a:t>은 다음과 같음 먼저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</a:t>
            </a:r>
            <a:r>
              <a:rPr lang="ko-KR" altLang="en-US" dirty="0"/>
              <a:t>메소드부터 보면</a:t>
            </a:r>
            <a:endParaRPr lang="en-US" altLang="ko-KR" dirty="0"/>
          </a:p>
          <a:p>
            <a:r>
              <a:rPr lang="ko-KR" altLang="en-US" dirty="0"/>
              <a:t>매개변수들을 </a:t>
            </a:r>
            <a:r>
              <a:rPr lang="ko-KR" altLang="en-US" dirty="0" err="1"/>
              <a:t>입력받고</a:t>
            </a:r>
            <a:r>
              <a:rPr lang="en-US" altLang="ko-KR" dirty="0"/>
              <a:t> </a:t>
            </a:r>
            <a:r>
              <a:rPr lang="ko-KR" altLang="en-US" dirty="0"/>
              <a:t>각 매개변수에 대한 기울기의 형상을 초기화 함 또 순전파에서 다음 블록으로 현재 은닉 상태와 기억 셀을 전달하기 위해 변수를 초기화함</a:t>
            </a:r>
            <a:endParaRPr lang="en-US" altLang="ko-KR" dirty="0"/>
          </a:p>
          <a:p>
            <a:r>
              <a:rPr lang="en-US" altLang="ko-KR" dirty="0"/>
              <a:t>Dh</a:t>
            </a:r>
            <a:r>
              <a:rPr lang="ko-KR" altLang="en-US" dirty="0"/>
              <a:t>는 솔직히 저장할 </a:t>
            </a:r>
            <a:r>
              <a:rPr lang="ko-KR" altLang="en-US" dirty="0" err="1"/>
              <a:t>필요없지만</a:t>
            </a:r>
            <a:r>
              <a:rPr lang="ko-KR" altLang="en-US" dirty="0"/>
              <a:t> 나중에 필요하기 때문에 변수 초기화 했음</a:t>
            </a:r>
            <a:endParaRPr lang="en-US" altLang="ko-KR" dirty="0"/>
          </a:p>
          <a:p>
            <a:r>
              <a:rPr lang="ko-KR" altLang="en-US" dirty="0"/>
              <a:t>그리고 이러한 상태를 저장할지 아닐지 정하는 </a:t>
            </a:r>
            <a:r>
              <a:rPr lang="en-US" altLang="ko-KR" dirty="0"/>
              <a:t>stateful</a:t>
            </a:r>
            <a:r>
              <a:rPr lang="ko-KR" altLang="en-US" dirty="0"/>
              <a:t> 변수를 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Forward</a:t>
            </a:r>
            <a:r>
              <a:rPr lang="ko-KR" altLang="en-US" dirty="0"/>
              <a:t>메소드에서는 이 계층 전체의 출력의 형상을 미리 </a:t>
            </a:r>
            <a:r>
              <a:rPr lang="ko-KR" altLang="en-US" dirty="0" err="1"/>
              <a:t>만들어줌</a:t>
            </a:r>
            <a:endParaRPr lang="en-US" altLang="ko-KR" dirty="0"/>
          </a:p>
          <a:p>
            <a:r>
              <a:rPr lang="ko-KR" altLang="en-US" dirty="0"/>
              <a:t>그리고 상태를 저장하지 않는다면 매번 이전 블록의 은닉상태와 기억 셀을 </a:t>
            </a:r>
            <a:r>
              <a:rPr lang="en-US" altLang="ko-KR" dirty="0"/>
              <a:t>0</a:t>
            </a:r>
            <a:r>
              <a:rPr lang="ko-KR" altLang="en-US" dirty="0"/>
              <a:t>으로 초기화해줌</a:t>
            </a:r>
            <a:endParaRPr lang="en-US" altLang="ko-KR" dirty="0"/>
          </a:p>
          <a:p>
            <a:r>
              <a:rPr lang="ko-KR" altLang="en-US" dirty="0"/>
              <a:t>상태를 저장했다면 이전 블록의 은닉상태와 기억 셀을 통해서 순전파를 계산함</a:t>
            </a:r>
            <a:endParaRPr lang="en-US" altLang="ko-KR" dirty="0"/>
          </a:p>
          <a:p>
            <a:r>
              <a:rPr lang="ko-KR" altLang="en-US" dirty="0"/>
              <a:t>그리고 해당 시각의 은닉상태를 저장 기억 셀은 </a:t>
            </a:r>
            <a:r>
              <a:rPr lang="ko-KR" altLang="en-US" dirty="0" err="1"/>
              <a:t>윗</a:t>
            </a:r>
            <a:r>
              <a:rPr lang="ko-KR" altLang="en-US" dirty="0"/>
              <a:t> 계층으로 </a:t>
            </a:r>
            <a:r>
              <a:rPr lang="ko-KR" altLang="en-US" dirty="0" err="1"/>
              <a:t>올릴필요</a:t>
            </a:r>
            <a:r>
              <a:rPr lang="ko-KR" altLang="en-US" dirty="0"/>
              <a:t> 없으니까 저장 안 함</a:t>
            </a:r>
            <a:endParaRPr lang="en-US" altLang="ko-KR" dirty="0"/>
          </a:p>
          <a:p>
            <a:r>
              <a:rPr lang="ko-KR" altLang="en-US" dirty="0"/>
              <a:t>그리고 생성한 </a:t>
            </a:r>
            <a:r>
              <a:rPr lang="en-US" altLang="ko-KR" dirty="0"/>
              <a:t>RNN</a:t>
            </a:r>
            <a:r>
              <a:rPr lang="ko-KR" altLang="en-US" dirty="0"/>
              <a:t>계층은 저장 다음 블록을 수행하면 또 </a:t>
            </a:r>
            <a:r>
              <a:rPr lang="en-US" altLang="ko-KR" dirty="0"/>
              <a:t>append </a:t>
            </a:r>
            <a:r>
              <a:rPr lang="ko-KR" altLang="en-US" dirty="0"/>
              <a:t>그렇게 해서 총 생성된 </a:t>
            </a:r>
            <a:r>
              <a:rPr lang="en-US" altLang="ko-KR" dirty="0"/>
              <a:t>RNN</a:t>
            </a:r>
            <a:r>
              <a:rPr lang="ko-KR" altLang="en-US" dirty="0"/>
              <a:t>계층이 저장됨 </a:t>
            </a:r>
            <a:r>
              <a:rPr lang="ko-KR" altLang="en-US" dirty="0" err="1"/>
              <a:t>ㄴㄴㄴㄴ</a:t>
            </a:r>
            <a:r>
              <a:rPr lang="ko-KR" altLang="en-US" dirty="0"/>
              <a:t> 어차피 매 </a:t>
            </a:r>
            <a:r>
              <a:rPr lang="en-US" altLang="ko-KR" dirty="0"/>
              <a:t>forward</a:t>
            </a:r>
            <a:r>
              <a:rPr lang="ko-KR" altLang="en-US" dirty="0"/>
              <a:t>마다 초기화 하는데 </a:t>
            </a:r>
            <a:r>
              <a:rPr lang="ko-KR" altLang="en-US" dirty="0" err="1"/>
              <a:t>ㅇㅎ</a:t>
            </a:r>
            <a:r>
              <a:rPr lang="ko-KR" altLang="en-US" dirty="0"/>
              <a:t> 시퀀스 전체의 </a:t>
            </a:r>
            <a:r>
              <a:rPr lang="en-US" altLang="ko-KR" dirty="0"/>
              <a:t>RNN</a:t>
            </a:r>
            <a:r>
              <a:rPr lang="ko-KR" altLang="en-US" dirty="0"/>
              <a:t>계층을 저장하는 게 아니라 그냥 </a:t>
            </a:r>
            <a:r>
              <a:rPr lang="ko-KR" altLang="en-US" dirty="0" err="1"/>
              <a:t>ㅇㅎ</a:t>
            </a:r>
            <a:r>
              <a:rPr lang="ko-KR" altLang="en-US" dirty="0"/>
              <a:t> 어차피 각 </a:t>
            </a:r>
            <a:r>
              <a:rPr lang="en-US" altLang="ko-KR" dirty="0"/>
              <a:t>RNN</a:t>
            </a:r>
            <a:r>
              <a:rPr lang="ko-KR" altLang="en-US" dirty="0"/>
              <a:t>계층의 파라미터가 여기서 저장이 </a:t>
            </a:r>
            <a:r>
              <a:rPr lang="ko-KR" altLang="en-US" dirty="0" err="1"/>
              <a:t>되구나</a:t>
            </a:r>
            <a:r>
              <a:rPr lang="ko-KR" altLang="en-US" dirty="0"/>
              <a:t> 그러면 전체 시퀀스에 대한 </a:t>
            </a:r>
            <a:r>
              <a:rPr lang="en-US" altLang="ko-KR" dirty="0"/>
              <a:t>RNN </a:t>
            </a:r>
            <a:r>
              <a:rPr lang="ko-KR" altLang="en-US" dirty="0"/>
              <a:t>계층을 저장하는 게 아니라 그냥 마지막 </a:t>
            </a:r>
            <a:r>
              <a:rPr lang="en-US" altLang="ko-KR" dirty="0"/>
              <a:t>RNN</a:t>
            </a:r>
            <a:r>
              <a:rPr lang="ko-KR" altLang="en-US" dirty="0"/>
              <a:t>계층들을 저장하기 위해서 한거구나 </a:t>
            </a:r>
            <a:r>
              <a:rPr lang="ko-KR" altLang="en-US" dirty="0" err="1"/>
              <a:t>이런식으로</a:t>
            </a:r>
            <a:r>
              <a:rPr lang="ko-KR" altLang="en-US" dirty="0"/>
              <a:t> 하면 </a:t>
            </a:r>
            <a:r>
              <a:rPr lang="en-US" altLang="ko-KR" dirty="0"/>
              <a:t>RNN</a:t>
            </a:r>
            <a:r>
              <a:rPr lang="ko-KR" altLang="en-US" dirty="0"/>
              <a:t>계층에 대한 가중치들도 계속해서 전달될 수가 있구나</a:t>
            </a:r>
            <a:endParaRPr lang="en-US" altLang="ko-KR" dirty="0"/>
          </a:p>
          <a:p>
            <a:r>
              <a:rPr lang="ko-KR" altLang="en-US" dirty="0"/>
              <a:t>그리고 각 시간에서 계산된 은닉상태 전체를 위로 전달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117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다음에는 </a:t>
            </a:r>
            <a:r>
              <a:rPr lang="ko-KR" altLang="en-US" dirty="0" err="1"/>
              <a:t>역전파</a:t>
            </a:r>
            <a:r>
              <a:rPr lang="ko-KR" altLang="en-US" dirty="0"/>
              <a:t> 메소드임</a:t>
            </a:r>
            <a:endParaRPr lang="en-US" altLang="ko-KR" dirty="0"/>
          </a:p>
          <a:p>
            <a:r>
              <a:rPr lang="ko-KR" altLang="en-US" dirty="0"/>
              <a:t>전체 기울기의 형상을 미리 초기화함</a:t>
            </a:r>
            <a:endParaRPr lang="en-US" altLang="ko-KR" dirty="0"/>
          </a:p>
          <a:p>
            <a:r>
              <a:rPr lang="en-US" altLang="ko-KR" dirty="0"/>
              <a:t>Dh,</a:t>
            </a:r>
            <a:r>
              <a:rPr lang="ko-KR" altLang="en-US" dirty="0"/>
              <a:t> </a:t>
            </a:r>
            <a:r>
              <a:rPr lang="en-US" altLang="ko-KR" dirty="0"/>
              <a:t>dc,</a:t>
            </a:r>
            <a:r>
              <a:rPr lang="ko-KR" altLang="en-US" dirty="0"/>
              <a:t> </a:t>
            </a:r>
            <a:r>
              <a:rPr lang="en-US" altLang="ko-KR" dirty="0"/>
              <a:t>grads</a:t>
            </a:r>
            <a:r>
              <a:rPr lang="ko-KR" altLang="en-US" dirty="0"/>
              <a:t>는 이전 블록으로 전달할 필요가 없이 새로 시작하기 때문에 매번 </a:t>
            </a:r>
            <a:r>
              <a:rPr lang="en-US" altLang="ko-KR" dirty="0"/>
              <a:t>0</a:t>
            </a:r>
            <a:r>
              <a:rPr lang="ko-KR" altLang="en-US" dirty="0"/>
              <a:t>으로 초기화함</a:t>
            </a:r>
            <a:endParaRPr lang="en-US" altLang="ko-KR" dirty="0"/>
          </a:p>
          <a:p>
            <a:r>
              <a:rPr lang="ko-KR" altLang="en-US" dirty="0"/>
              <a:t>그리고 시간을 꺼꾸로 해서 역전파를 수행해주고 각 시간의 입력 데이터에 대한 기울기를 저장</a:t>
            </a:r>
            <a:endParaRPr lang="en-US" altLang="ko-KR" dirty="0"/>
          </a:p>
          <a:p>
            <a:r>
              <a:rPr lang="ko-KR" altLang="en-US" dirty="0"/>
              <a:t>그리고 해당 블록에서 </a:t>
            </a:r>
            <a:r>
              <a:rPr lang="en-US" altLang="ko-KR" dirty="0"/>
              <a:t>RNN </a:t>
            </a:r>
            <a:r>
              <a:rPr lang="ko-KR" altLang="en-US" dirty="0"/>
              <a:t>계층마다 각 매개변수에 대한 기울기를 합산하여 저장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입력 데이터에 대한 기울기를 리턴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627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이러한 일이 일어나는 정확한 이유가 뭐냐</a:t>
            </a:r>
            <a:endParaRPr lang="en-US" altLang="ko-KR" dirty="0"/>
          </a:p>
          <a:p>
            <a:r>
              <a:rPr lang="ko-KR" altLang="en-US" dirty="0"/>
              <a:t>다음 그림은 </a:t>
            </a:r>
            <a:r>
              <a:rPr lang="en-US" altLang="ko-KR" dirty="0"/>
              <a:t>RNN</a:t>
            </a:r>
            <a:r>
              <a:rPr lang="ko-KR" altLang="en-US" dirty="0"/>
              <a:t>의 시간 방향으로의 기울기 전파 그림임</a:t>
            </a:r>
            <a:endParaRPr lang="en-US" altLang="ko-KR" dirty="0"/>
          </a:p>
          <a:p>
            <a:r>
              <a:rPr lang="ko-KR" altLang="en-US" dirty="0"/>
              <a:t>각 계층마다 기울기는 </a:t>
            </a:r>
            <a:r>
              <a:rPr lang="en-US" altLang="ko-KR" dirty="0"/>
              <a:t>tanh, +, </a:t>
            </a:r>
            <a:r>
              <a:rPr lang="en-US" altLang="ko-KR" dirty="0" err="1"/>
              <a:t>matmul</a:t>
            </a:r>
            <a:r>
              <a:rPr lang="ko-KR" altLang="en-US" dirty="0"/>
              <a:t>연산의 역전파를 통해서 전달 됨</a:t>
            </a:r>
            <a:endParaRPr lang="en-US" altLang="ko-KR" dirty="0"/>
          </a:p>
          <a:p>
            <a:r>
              <a:rPr lang="en-US" altLang="ko-KR" dirty="0"/>
              <a:t>+</a:t>
            </a:r>
            <a:r>
              <a:rPr lang="ko-KR" altLang="en-US" dirty="0"/>
              <a:t>는 그냥 </a:t>
            </a:r>
            <a:r>
              <a:rPr lang="ko-KR" altLang="en-US" dirty="0" err="1"/>
              <a:t>흘려보내니까</a:t>
            </a:r>
            <a:r>
              <a:rPr lang="ko-KR" altLang="en-US" dirty="0"/>
              <a:t> 문제가 없음 문제는 이 </a:t>
            </a:r>
            <a:r>
              <a:rPr lang="en-US" altLang="ko-KR" dirty="0"/>
              <a:t>tanh</a:t>
            </a:r>
            <a:r>
              <a:rPr lang="ko-KR" altLang="en-US" dirty="0"/>
              <a:t>와 </a:t>
            </a:r>
            <a:r>
              <a:rPr lang="en-US" altLang="ko-KR" dirty="0" err="1"/>
              <a:t>matmul</a:t>
            </a:r>
            <a:r>
              <a:rPr lang="ko-KR" altLang="en-US" dirty="0"/>
              <a:t>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2228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이제는 구현한 </a:t>
            </a:r>
            <a:r>
              <a:rPr lang="en-US" altLang="ko-KR" dirty="0"/>
              <a:t>LSTM</a:t>
            </a:r>
            <a:r>
              <a:rPr lang="ko-KR" altLang="en-US" dirty="0"/>
              <a:t> 계층을 통해서 언어 모델을 </a:t>
            </a:r>
            <a:r>
              <a:rPr lang="ko-KR" altLang="en-US" dirty="0" err="1"/>
              <a:t>만들어보겠음</a:t>
            </a:r>
            <a:endParaRPr lang="en-US" altLang="ko-KR" dirty="0"/>
          </a:p>
          <a:p>
            <a:r>
              <a:rPr lang="ko-KR" altLang="en-US" dirty="0"/>
              <a:t>전에 구현한 언어모델과의 차이점은 단지 </a:t>
            </a:r>
            <a:r>
              <a:rPr lang="en-US" altLang="ko-KR" dirty="0"/>
              <a:t>LSTM</a:t>
            </a:r>
            <a:r>
              <a:rPr lang="ko-KR" altLang="en-US" dirty="0"/>
              <a:t>을 사용한다는 </a:t>
            </a:r>
            <a:r>
              <a:rPr lang="ko-KR" altLang="en-US" dirty="0" err="1"/>
              <a:t>것밖에</a:t>
            </a:r>
            <a:r>
              <a:rPr lang="ko-KR" altLang="en-US" dirty="0"/>
              <a:t> 없음 </a:t>
            </a:r>
            <a:r>
              <a:rPr lang="en-US" altLang="ko-KR" dirty="0" err="1"/>
              <a:t>Rnnlm</a:t>
            </a:r>
            <a:r>
              <a:rPr lang="ko-KR" altLang="en-US" dirty="0"/>
              <a:t>의 메소드를 보면</a:t>
            </a:r>
            <a:endParaRPr lang="en-US" altLang="ko-KR" dirty="0"/>
          </a:p>
          <a:p>
            <a:r>
              <a:rPr lang="ko-KR" altLang="en-US" dirty="0"/>
              <a:t>먼저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메소드임 인수로는 학습 데이터의 어휘 수와 학습 데이터 벡터의 차원 수와 은닉 상태 벡터의 차원 수를 </a:t>
            </a:r>
            <a:r>
              <a:rPr lang="ko-KR" altLang="en-US" dirty="0" err="1"/>
              <a:t>입력받음</a:t>
            </a:r>
            <a:endParaRPr lang="en-US" altLang="ko-KR" dirty="0"/>
          </a:p>
          <a:p>
            <a:r>
              <a:rPr lang="ko-KR" altLang="en-US" dirty="0"/>
              <a:t>그리고 각 계층에 대한 가중치를 초기화 해주고</a:t>
            </a:r>
            <a:r>
              <a:rPr lang="en-US" altLang="ko-KR" dirty="0"/>
              <a:t> </a:t>
            </a:r>
            <a:r>
              <a:rPr lang="ko-KR" altLang="en-US" dirty="0"/>
              <a:t>해당 매개변수로 계층을 생성함</a:t>
            </a:r>
            <a:endParaRPr lang="en-US" altLang="ko-KR" dirty="0"/>
          </a:p>
          <a:p>
            <a:r>
              <a:rPr lang="ko-KR" altLang="en-US" dirty="0"/>
              <a:t>그 다음에 모든 가중치와 기울기를 리스트에 모음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predict</a:t>
            </a:r>
            <a:r>
              <a:rPr lang="ko-KR" altLang="en-US" dirty="0"/>
              <a:t>메소드는 예측을 수행하는 메소드임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</a:t>
            </a:r>
            <a:r>
              <a:rPr lang="en-US" altLang="ko-KR" dirty="0"/>
              <a:t> forward</a:t>
            </a:r>
            <a:r>
              <a:rPr lang="ko-KR" altLang="en-US" dirty="0"/>
              <a:t>메소드는 예측을 </a:t>
            </a:r>
            <a:r>
              <a:rPr lang="ko-KR" altLang="en-US" dirty="0" err="1"/>
              <a:t>수행후</a:t>
            </a:r>
            <a:r>
              <a:rPr lang="ko-KR" altLang="en-US" dirty="0"/>
              <a:t> 손실 함수를 통해 손실 값을 구하는 메소드임</a:t>
            </a:r>
            <a:endParaRPr lang="en-US" altLang="ko-KR" dirty="0"/>
          </a:p>
          <a:p>
            <a:r>
              <a:rPr lang="ko-KR" altLang="en-US" dirty="0"/>
              <a:t>그리고 역전파를 수행하는 메소드가 있고</a:t>
            </a:r>
            <a:endParaRPr lang="en-US" altLang="ko-KR" dirty="0"/>
          </a:p>
          <a:p>
            <a:r>
              <a:rPr lang="ko-KR" altLang="en-US" dirty="0"/>
              <a:t>상태를 초기화하는 메소드와 학습한 매개변수를 저장하고 또 불러오는 메소드가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094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모델을 통해서 학습을 위한 코드는 다음과 같음</a:t>
            </a:r>
            <a:endParaRPr lang="en-US" altLang="ko-KR" dirty="0"/>
          </a:p>
          <a:p>
            <a:r>
              <a:rPr lang="ko-KR" altLang="en-US" dirty="0"/>
              <a:t>먼저 </a:t>
            </a:r>
            <a:r>
              <a:rPr lang="ko-KR" altLang="en-US" dirty="0" err="1"/>
              <a:t>하이퍼파라미터를</a:t>
            </a:r>
            <a:r>
              <a:rPr lang="ko-KR" altLang="en-US" dirty="0"/>
              <a:t> 설정해줌 여기서의 배치 사이즈는 </a:t>
            </a:r>
            <a:r>
              <a:rPr lang="en-US" altLang="ko-KR" dirty="0"/>
              <a:t>20 </a:t>
            </a:r>
            <a:r>
              <a:rPr lang="ko-KR" altLang="en-US" dirty="0"/>
              <a:t>입력데이터의 벡터의 차원 수는 </a:t>
            </a:r>
            <a:r>
              <a:rPr lang="en-US" altLang="ko-KR" dirty="0"/>
              <a:t>100</a:t>
            </a:r>
            <a:r>
              <a:rPr lang="ko-KR" altLang="en-US" dirty="0"/>
              <a:t>으로 설정하고 은닉 상태벡터의 차원수 또한 </a:t>
            </a:r>
            <a:r>
              <a:rPr lang="en-US" altLang="ko-KR" dirty="0"/>
              <a:t>100</a:t>
            </a:r>
            <a:r>
              <a:rPr lang="ko-KR" altLang="en-US" dirty="0"/>
              <a:t>으로 설정</a:t>
            </a:r>
            <a:endParaRPr lang="en-US" altLang="ko-KR" dirty="0"/>
          </a:p>
          <a:p>
            <a:r>
              <a:rPr lang="en-US" altLang="ko-KR" dirty="0" err="1"/>
              <a:t>TimeLSTM</a:t>
            </a:r>
            <a:r>
              <a:rPr lang="ko-KR" altLang="en-US" dirty="0"/>
              <a:t>계층이 한번에 수행하는 시계열 크기는 </a:t>
            </a:r>
            <a:r>
              <a:rPr lang="en-US" altLang="ko-KR" dirty="0"/>
              <a:t>35</a:t>
            </a:r>
            <a:r>
              <a:rPr lang="ko-KR" altLang="en-US" dirty="0"/>
              <a:t>로 설정 </a:t>
            </a:r>
            <a:r>
              <a:rPr lang="ko-KR" altLang="en-US" dirty="0" err="1"/>
              <a:t>학습률은</a:t>
            </a:r>
            <a:r>
              <a:rPr lang="ko-KR" altLang="en-US" dirty="0"/>
              <a:t> </a:t>
            </a:r>
            <a:r>
              <a:rPr lang="en-US" altLang="ko-KR" dirty="0"/>
              <a:t>20 </a:t>
            </a:r>
            <a:r>
              <a:rPr lang="ko-KR" altLang="en-US" dirty="0" err="1"/>
              <a:t>에폭</a:t>
            </a:r>
            <a:r>
              <a:rPr lang="ko-KR" altLang="en-US" dirty="0"/>
              <a:t> 수는 기울기의 최대 크기는 </a:t>
            </a:r>
            <a:r>
              <a:rPr lang="en-US" altLang="ko-KR" dirty="0"/>
              <a:t>0.25</a:t>
            </a:r>
            <a:r>
              <a:rPr lang="ko-KR" altLang="en-US" dirty="0"/>
              <a:t>로 설정</a:t>
            </a:r>
            <a:endParaRPr lang="en-US" altLang="ko-KR" dirty="0"/>
          </a:p>
          <a:p>
            <a:r>
              <a:rPr lang="ko-KR" altLang="en-US" dirty="0"/>
              <a:t>그리고 학습 데이터와 시험 데이터를 로드하고 정답 레이블을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r>
              <a:rPr lang="ko-KR" altLang="en-US" dirty="0"/>
              <a:t>그리고 모델을 생성한 후 모델 트레이너의 </a:t>
            </a:r>
            <a:r>
              <a:rPr lang="en-US" altLang="ko-KR" dirty="0"/>
              <a:t>fit</a:t>
            </a:r>
            <a:r>
              <a:rPr lang="ko-KR" altLang="en-US" dirty="0"/>
              <a:t>메소드를 통해서 학습을 진행하며 매개변수를 갱신함</a:t>
            </a:r>
            <a:endParaRPr lang="en-US" altLang="ko-KR" dirty="0"/>
          </a:p>
          <a:p>
            <a:r>
              <a:rPr lang="ko-KR" altLang="en-US" dirty="0"/>
              <a:t>그 다음에 </a:t>
            </a:r>
            <a:r>
              <a:rPr lang="en-US" altLang="ko-KR" dirty="0" err="1"/>
              <a:t>TimeLSTM</a:t>
            </a:r>
            <a:r>
              <a:rPr lang="ko-KR" altLang="en-US" dirty="0"/>
              <a:t>계층의 상태를 초기화하고 평가를 수행함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0848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학습 결과를 보면 매 </a:t>
            </a:r>
            <a:r>
              <a:rPr lang="en-US" altLang="ko-KR" dirty="0"/>
              <a:t>20</a:t>
            </a:r>
            <a:r>
              <a:rPr lang="ko-KR" altLang="en-US" dirty="0"/>
              <a:t>번째 반복마다 </a:t>
            </a:r>
            <a:r>
              <a:rPr lang="ko-KR" altLang="en-US" dirty="0" err="1"/>
              <a:t>퍼플렉서티가</a:t>
            </a:r>
            <a:r>
              <a:rPr lang="ko-KR" altLang="en-US" dirty="0"/>
              <a:t> 출력됐고 최종적으로는 약 </a:t>
            </a:r>
            <a:r>
              <a:rPr lang="en-US" altLang="ko-KR" dirty="0"/>
              <a:t>100</a:t>
            </a:r>
            <a:r>
              <a:rPr lang="ko-KR" altLang="en-US" dirty="0"/>
              <a:t>의 </a:t>
            </a:r>
            <a:r>
              <a:rPr lang="ko-KR" altLang="en-US" dirty="0" err="1"/>
              <a:t>퍼플렉서티를</a:t>
            </a:r>
            <a:r>
              <a:rPr lang="ko-KR" altLang="en-US" dirty="0"/>
              <a:t> 나옴</a:t>
            </a:r>
            <a:endParaRPr lang="en-US" altLang="ko-KR" dirty="0"/>
          </a:p>
          <a:p>
            <a:r>
              <a:rPr lang="ko-KR" altLang="en-US" dirty="0"/>
              <a:t>이는 다음에 나올 수 있는 단어의 후보 수가 </a:t>
            </a:r>
            <a:r>
              <a:rPr lang="en-US" altLang="ko-KR" dirty="0"/>
              <a:t>10000</a:t>
            </a:r>
            <a:r>
              <a:rPr lang="ko-KR" altLang="en-US" dirty="0"/>
              <a:t>개에서 </a:t>
            </a:r>
            <a:r>
              <a:rPr lang="en-US" altLang="ko-KR" dirty="0"/>
              <a:t>100</a:t>
            </a:r>
            <a:r>
              <a:rPr lang="ko-KR" altLang="en-US" dirty="0"/>
              <a:t>까지 줄어들었다는 소리임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429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이번에는 방금까지 구현한 언어 모델에서 더 성능이 </a:t>
            </a:r>
            <a:r>
              <a:rPr lang="ko-KR" altLang="en-US" dirty="0" err="1"/>
              <a:t>좋게하는</a:t>
            </a:r>
            <a:r>
              <a:rPr lang="ko-KR" altLang="en-US" dirty="0"/>
              <a:t> 방법에 대해서 </a:t>
            </a:r>
            <a:r>
              <a:rPr lang="ko-KR" altLang="en-US" dirty="0" err="1"/>
              <a:t>설명해보겠음</a:t>
            </a:r>
            <a:endParaRPr lang="en-US" altLang="ko-KR" dirty="0"/>
          </a:p>
          <a:p>
            <a:r>
              <a:rPr lang="ko-KR" altLang="en-US" dirty="0"/>
              <a:t>첫번째는 </a:t>
            </a:r>
            <a:r>
              <a:rPr lang="en-US" altLang="ko-KR" dirty="0"/>
              <a:t>LSTM</a:t>
            </a:r>
            <a:r>
              <a:rPr lang="ko-KR" altLang="en-US" dirty="0"/>
              <a:t> 계층을 여러 개를 두는 것임</a:t>
            </a:r>
            <a:endParaRPr lang="en-US" altLang="ko-KR" dirty="0"/>
          </a:p>
          <a:p>
            <a:r>
              <a:rPr lang="ko-KR" altLang="en-US" dirty="0"/>
              <a:t>다음 그림은 </a:t>
            </a:r>
            <a:r>
              <a:rPr lang="en-US" altLang="ko-KR" dirty="0"/>
              <a:t>LSTM</a:t>
            </a:r>
            <a:r>
              <a:rPr lang="ko-KR" altLang="en-US" dirty="0"/>
              <a:t> 계층을 </a:t>
            </a:r>
            <a:r>
              <a:rPr lang="en-US" altLang="ko-KR" dirty="0"/>
              <a:t>2</a:t>
            </a:r>
            <a:r>
              <a:rPr lang="ko-KR" altLang="en-US" dirty="0"/>
              <a:t>층으로 쌓은 그림인데 이처럼 일반 </a:t>
            </a:r>
            <a:r>
              <a:rPr lang="ko-KR" altLang="en-US" dirty="0" err="1"/>
              <a:t>피드포워드</a:t>
            </a:r>
            <a:r>
              <a:rPr lang="ko-KR" altLang="en-US" dirty="0"/>
              <a:t> 신경망의 층을 깊게 하는 것처럼</a:t>
            </a:r>
            <a:endParaRPr lang="en-US" altLang="ko-KR" dirty="0"/>
          </a:p>
          <a:p>
            <a:r>
              <a:rPr lang="ko-KR" altLang="en-US" dirty="0"/>
              <a:t>더욱 복잡한 패턴을 학습할 수 있음</a:t>
            </a:r>
            <a:endParaRPr lang="en-US" altLang="ko-KR" dirty="0"/>
          </a:p>
          <a:p>
            <a:r>
              <a:rPr lang="ko-KR" altLang="en-US" dirty="0" err="1"/>
              <a:t>몇층을</a:t>
            </a:r>
            <a:r>
              <a:rPr lang="ko-KR" altLang="en-US" dirty="0"/>
              <a:t> 쌓는 지 결정하는 것은 </a:t>
            </a:r>
            <a:r>
              <a:rPr lang="ko-KR" altLang="en-US" dirty="0" err="1"/>
              <a:t>하이퍼파라미터에</a:t>
            </a:r>
            <a:r>
              <a:rPr lang="ko-KR" altLang="en-US" dirty="0"/>
              <a:t> 관한 문제임</a:t>
            </a:r>
            <a:endParaRPr lang="en-US" altLang="ko-KR" dirty="0"/>
          </a:p>
          <a:p>
            <a:r>
              <a:rPr lang="ko-KR" altLang="en-US" dirty="0"/>
              <a:t>처리할 문제의 복잡도나 학습 데이터의 양에 따라 적절하게 설정하면 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9328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ko-KR" altLang="en-US" dirty="0" err="1"/>
              <a:t>드롭아웃에</a:t>
            </a:r>
            <a:r>
              <a:rPr lang="ko-KR" altLang="en-US" dirty="0"/>
              <a:t> 관한 건데</a:t>
            </a:r>
            <a:endParaRPr lang="en-US" altLang="ko-KR" dirty="0"/>
          </a:p>
          <a:p>
            <a:r>
              <a:rPr lang="ko-KR" altLang="en-US" dirty="0"/>
              <a:t>앞에서 </a:t>
            </a:r>
            <a:r>
              <a:rPr lang="ko-KR" altLang="en-US" dirty="0" err="1"/>
              <a:t>처럼</a:t>
            </a:r>
            <a:r>
              <a:rPr lang="ko-KR" altLang="en-US" dirty="0"/>
              <a:t> 층을 깊게 쌓으면 더 복잡한 문제를 풀 수 있는 것은 맞으나</a:t>
            </a:r>
            <a:r>
              <a:rPr lang="en-US" altLang="ko-KR" dirty="0"/>
              <a:t> </a:t>
            </a:r>
            <a:r>
              <a:rPr lang="ko-KR" altLang="en-US" dirty="0" err="1"/>
              <a:t>오버피팅이</a:t>
            </a:r>
            <a:r>
              <a:rPr lang="ko-KR" altLang="en-US" dirty="0"/>
              <a:t> 발생할 가능성이 커짐 특히 </a:t>
            </a:r>
            <a:r>
              <a:rPr lang="en-US" altLang="ko-KR" dirty="0"/>
              <a:t>RNN</a:t>
            </a:r>
            <a:r>
              <a:rPr lang="ko-KR" altLang="en-US" dirty="0"/>
              <a:t>은 일반적인 </a:t>
            </a:r>
            <a:r>
              <a:rPr lang="ko-KR" altLang="en-US" dirty="0" err="1"/>
              <a:t>피드포워드</a:t>
            </a:r>
            <a:r>
              <a:rPr lang="ko-KR" altLang="en-US" dirty="0"/>
              <a:t> 신경망보다 쉽게 </a:t>
            </a:r>
            <a:r>
              <a:rPr lang="ko-KR" altLang="en-US" dirty="0" err="1"/>
              <a:t>오버피팅을</a:t>
            </a:r>
            <a:r>
              <a:rPr lang="ko-KR" altLang="en-US" dirty="0"/>
              <a:t> 일으킴</a:t>
            </a:r>
            <a:endParaRPr lang="en-US" altLang="ko-KR" dirty="0"/>
          </a:p>
          <a:p>
            <a:r>
              <a:rPr lang="ko-KR" altLang="en-US" dirty="0"/>
              <a:t>이러한 </a:t>
            </a:r>
            <a:r>
              <a:rPr lang="ko-KR" altLang="en-US" dirty="0" err="1"/>
              <a:t>오버피팅을</a:t>
            </a:r>
            <a:r>
              <a:rPr lang="ko-KR" altLang="en-US" dirty="0"/>
              <a:t> 억제하는 방법이 </a:t>
            </a:r>
            <a:r>
              <a:rPr lang="ko-KR" altLang="en-US" dirty="0" err="1"/>
              <a:t>대표적인게</a:t>
            </a:r>
            <a:r>
              <a:rPr lang="ko-KR" altLang="en-US" dirty="0"/>
              <a:t> </a:t>
            </a:r>
            <a:r>
              <a:rPr lang="ko-KR" altLang="en-US" dirty="0" err="1"/>
              <a:t>드롭아웃인데</a:t>
            </a:r>
            <a:r>
              <a:rPr lang="ko-KR" altLang="en-US" dirty="0"/>
              <a:t> </a:t>
            </a:r>
            <a:r>
              <a:rPr lang="ko-KR" altLang="en-US" dirty="0" err="1"/>
              <a:t>드롭아웃은</a:t>
            </a:r>
            <a:r>
              <a:rPr lang="ko-KR" altLang="en-US" dirty="0"/>
              <a:t> 훈련 때 각 층 내의 뉴런을 무작위로 비활성화하여 학습하는 방법임</a:t>
            </a:r>
            <a:endParaRPr lang="en-US" altLang="ko-KR" dirty="0"/>
          </a:p>
          <a:p>
            <a:r>
              <a:rPr lang="ko-KR" altLang="en-US" dirty="0"/>
              <a:t>보통 </a:t>
            </a:r>
            <a:r>
              <a:rPr lang="ko-KR" altLang="en-US" dirty="0" err="1"/>
              <a:t>피드포워드</a:t>
            </a:r>
            <a:r>
              <a:rPr lang="ko-KR" altLang="en-US" dirty="0"/>
              <a:t> 신경망은 활성화 함수 계층 뒤에 </a:t>
            </a:r>
            <a:r>
              <a:rPr lang="ko-KR" altLang="en-US" dirty="0" err="1"/>
              <a:t>드롭아웃</a:t>
            </a:r>
            <a:r>
              <a:rPr lang="ko-KR" altLang="en-US" dirty="0"/>
              <a:t> 계층을 삽입하는 데 그러면  </a:t>
            </a:r>
            <a:r>
              <a:rPr lang="en-US" altLang="ko-KR" dirty="0"/>
              <a:t>RNN</a:t>
            </a:r>
            <a:r>
              <a:rPr lang="ko-KR" altLang="en-US" dirty="0"/>
              <a:t>은 이 </a:t>
            </a:r>
            <a:r>
              <a:rPr lang="ko-KR" altLang="en-US" dirty="0" err="1"/>
              <a:t>드롭아웃을</a:t>
            </a:r>
            <a:r>
              <a:rPr lang="ko-KR" altLang="en-US" dirty="0"/>
              <a:t> 어디에 삽입해야 하냐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7319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방법이 </a:t>
            </a:r>
            <a:r>
              <a:rPr lang="en-US" altLang="ko-KR" dirty="0"/>
              <a:t>2</a:t>
            </a:r>
            <a:r>
              <a:rPr lang="ko-KR" altLang="en-US" dirty="0"/>
              <a:t>개가 있는데 하나는 시계열 방향으로 삽입하는 것이고 다른 하나는 일반적인 방법대로 깊이 방향으로 삽입하는 방법이 있음</a:t>
            </a:r>
            <a:endParaRPr lang="en-US" altLang="ko-KR" dirty="0"/>
          </a:p>
          <a:p>
            <a:r>
              <a:rPr lang="ko-KR" altLang="en-US" dirty="0"/>
              <a:t>첫번째 방법대로 </a:t>
            </a:r>
            <a:r>
              <a:rPr lang="ko-KR" altLang="en-US" dirty="0" err="1"/>
              <a:t>드롭아웃을</a:t>
            </a:r>
            <a:r>
              <a:rPr lang="ko-KR" altLang="en-US" dirty="0"/>
              <a:t> 삽입하면 학습 시 시간이 흐름에 따라 정보가 사라질 수 있으며 흐르는 시간에 비례해 </a:t>
            </a:r>
            <a:r>
              <a:rPr lang="ko-KR" altLang="en-US" dirty="0" err="1"/>
              <a:t>드롭아웃에</a:t>
            </a:r>
            <a:r>
              <a:rPr lang="ko-KR" altLang="en-US" dirty="0"/>
              <a:t> 의한 노이즈가 축적됨 그래서 이 방법은 안 좋은 예이고</a:t>
            </a:r>
            <a:endParaRPr lang="en-US" altLang="ko-KR" dirty="0"/>
          </a:p>
          <a:p>
            <a:r>
              <a:rPr lang="ko-KR" altLang="en-US" dirty="0"/>
              <a:t>깊이 방향대로 삽입하는 방법은 시간 방향의 정보가 손실되지 않으므로 이 방법이 더 적합한 방법임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2441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근데 최근에는 시간 방향으로 </a:t>
            </a:r>
            <a:r>
              <a:rPr lang="ko-KR" altLang="en-US" dirty="0" err="1"/>
              <a:t>드롭아웃을</a:t>
            </a:r>
            <a:r>
              <a:rPr lang="ko-KR" altLang="en-US" dirty="0"/>
              <a:t> 적용하는 변형 </a:t>
            </a:r>
            <a:r>
              <a:rPr lang="ko-KR" altLang="en-US" dirty="0" err="1"/>
              <a:t>드롭아웃이라는</a:t>
            </a:r>
            <a:r>
              <a:rPr lang="ko-KR" altLang="en-US" dirty="0"/>
              <a:t> 게 나왔음</a:t>
            </a:r>
            <a:endParaRPr lang="en-US" altLang="ko-KR" dirty="0"/>
          </a:p>
          <a:p>
            <a:r>
              <a:rPr lang="ko-KR" altLang="en-US" dirty="0"/>
              <a:t>이 방법은 시간 방향으로도 </a:t>
            </a:r>
            <a:r>
              <a:rPr lang="ko-KR" altLang="en-US" dirty="0" err="1"/>
              <a:t>드롭아웃을</a:t>
            </a:r>
            <a:r>
              <a:rPr lang="ko-KR" altLang="en-US" dirty="0"/>
              <a:t> 적용하고 깊이 방향으로도 </a:t>
            </a:r>
            <a:r>
              <a:rPr lang="ko-KR" altLang="en-US" dirty="0" err="1"/>
              <a:t>드롭아웃을</a:t>
            </a:r>
            <a:r>
              <a:rPr lang="ko-KR" altLang="en-US" dirty="0"/>
              <a:t> 적용함</a:t>
            </a:r>
            <a:endParaRPr lang="en-US" altLang="ko-KR" dirty="0"/>
          </a:p>
          <a:p>
            <a:r>
              <a:rPr lang="ko-KR" altLang="en-US" dirty="0"/>
              <a:t>이 방법은 같은 계층에 속하는 </a:t>
            </a:r>
            <a:r>
              <a:rPr lang="ko-KR" altLang="en-US" dirty="0" err="1"/>
              <a:t>드롭아웃끼리는</a:t>
            </a:r>
            <a:r>
              <a:rPr lang="ko-KR" altLang="en-US" dirty="0"/>
              <a:t> </a:t>
            </a:r>
            <a:r>
              <a:rPr lang="ko-KR" altLang="en-US" dirty="0" err="1"/>
              <a:t>드롭아웃</a:t>
            </a:r>
            <a:r>
              <a:rPr lang="ko-KR" altLang="en-US" dirty="0"/>
              <a:t> 마스크를 공유해서 비활성화 되는 뉴런이 고정이 됨</a:t>
            </a:r>
            <a:endParaRPr lang="en-US" altLang="ko-KR" dirty="0"/>
          </a:p>
          <a:p>
            <a:r>
              <a:rPr lang="ko-KR" altLang="en-US" dirty="0"/>
              <a:t>따라서 무작위로 비활성화 되는 게 아니라 고정된 뉴런만 계속 비활성화 되는 방식임</a:t>
            </a:r>
            <a:endParaRPr lang="en-US" altLang="ko-KR" dirty="0"/>
          </a:p>
          <a:p>
            <a:r>
              <a:rPr lang="ko-KR" altLang="en-US" dirty="0"/>
              <a:t>이렇게 함으로써 정보가 지수적으로 손실되는 사태를 피할 수 있음</a:t>
            </a:r>
            <a:endParaRPr lang="en-US" altLang="ko-KR" dirty="0"/>
          </a:p>
          <a:p>
            <a:r>
              <a:rPr lang="ko-KR" altLang="en-US" dirty="0"/>
              <a:t>결과 또한 깊이 방향으로 </a:t>
            </a:r>
            <a:r>
              <a:rPr lang="ko-KR" altLang="en-US" dirty="0" err="1"/>
              <a:t>드롭아웃을</a:t>
            </a:r>
            <a:r>
              <a:rPr lang="ko-KR" altLang="en-US" dirty="0"/>
              <a:t> 적용하는 것보다 효과가 좋다고 알려짐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622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가중치 공유 방법인데 아주 간단하지만 효과적인 방법임</a:t>
            </a:r>
            <a:endParaRPr lang="en-US" altLang="ko-KR" dirty="0"/>
          </a:p>
          <a:p>
            <a:r>
              <a:rPr lang="ko-KR" altLang="en-US" dirty="0"/>
              <a:t>다음 그림처럼 </a:t>
            </a:r>
            <a:r>
              <a:rPr lang="ko-KR" altLang="en-US" dirty="0" err="1"/>
              <a:t>임베딩</a:t>
            </a:r>
            <a:r>
              <a:rPr lang="ko-KR" altLang="en-US" dirty="0"/>
              <a:t> 계층의 가중치와 </a:t>
            </a:r>
            <a:r>
              <a:rPr lang="ko-KR" altLang="en-US" dirty="0" err="1"/>
              <a:t>어파인</a:t>
            </a:r>
            <a:r>
              <a:rPr lang="ko-KR" altLang="en-US" dirty="0"/>
              <a:t> 계층의 가중치가 서로 공유하고 있음</a:t>
            </a:r>
            <a:endParaRPr lang="en-US" altLang="ko-KR" dirty="0"/>
          </a:p>
          <a:p>
            <a:r>
              <a:rPr lang="ko-KR" altLang="en-US" dirty="0"/>
              <a:t>예를 들어서 이 모델의 들어가는 데이터의 총 어휘 수를 </a:t>
            </a:r>
            <a:r>
              <a:rPr lang="en-US" altLang="ko-KR" dirty="0"/>
              <a:t>V </a:t>
            </a:r>
            <a:r>
              <a:rPr lang="ko-KR" altLang="en-US" dirty="0"/>
              <a:t>은닉상태의 차원 수를 </a:t>
            </a:r>
            <a:r>
              <a:rPr lang="en-US" altLang="ko-KR" dirty="0"/>
              <a:t>H</a:t>
            </a:r>
            <a:r>
              <a:rPr lang="ko-KR" altLang="en-US" dirty="0"/>
              <a:t>라고 했을 때</a:t>
            </a:r>
            <a:endParaRPr lang="en-US" altLang="ko-KR" dirty="0"/>
          </a:p>
          <a:p>
            <a:r>
              <a:rPr lang="ko-KR" altLang="en-US" dirty="0" err="1"/>
              <a:t>임베딩</a:t>
            </a:r>
            <a:r>
              <a:rPr lang="ko-KR" altLang="en-US" dirty="0"/>
              <a:t> 계층의 가중치는 </a:t>
            </a:r>
            <a:r>
              <a:rPr lang="en-US" altLang="ko-KR" dirty="0" err="1"/>
              <a:t>HxV</a:t>
            </a:r>
            <a:r>
              <a:rPr lang="ko-KR" altLang="en-US" dirty="0"/>
              <a:t>의 형상이 되고 </a:t>
            </a:r>
            <a:r>
              <a:rPr lang="ko-KR" altLang="en-US" dirty="0" err="1"/>
              <a:t>어파인</a:t>
            </a:r>
            <a:r>
              <a:rPr lang="ko-KR" altLang="en-US" dirty="0"/>
              <a:t> 계층의 가중치는 </a:t>
            </a:r>
            <a:r>
              <a:rPr lang="en-US" altLang="ko-KR" dirty="0" err="1"/>
              <a:t>VxH</a:t>
            </a:r>
            <a:r>
              <a:rPr lang="ko-KR" altLang="en-US" dirty="0"/>
              <a:t>가 됨</a:t>
            </a:r>
            <a:endParaRPr lang="en-US" altLang="ko-KR" dirty="0"/>
          </a:p>
          <a:p>
            <a:r>
              <a:rPr lang="ko-KR" altLang="en-US" dirty="0"/>
              <a:t>이 때 가중치를 서로 공유하려면 </a:t>
            </a:r>
            <a:r>
              <a:rPr lang="ko-KR" altLang="en-US" dirty="0" err="1"/>
              <a:t>임베딩</a:t>
            </a:r>
            <a:r>
              <a:rPr lang="ko-KR" altLang="en-US" dirty="0"/>
              <a:t> 계층의 가중치의 전치행렬을 </a:t>
            </a:r>
            <a:r>
              <a:rPr lang="ko-KR" altLang="en-US" dirty="0" err="1"/>
              <a:t>어파인</a:t>
            </a:r>
            <a:r>
              <a:rPr lang="ko-KR" altLang="en-US" dirty="0"/>
              <a:t> 계층의 가중치로 설정하면 됨</a:t>
            </a:r>
            <a:endParaRPr lang="en-US" altLang="ko-KR" dirty="0"/>
          </a:p>
          <a:p>
            <a:r>
              <a:rPr lang="ko-KR" altLang="en-US" dirty="0"/>
              <a:t>이렇게 함으로써 매개변수의 수도 크게 줄어드는 동시에 정확도로 향상되는 효과를 볼 수 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7056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195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Tanh</a:t>
            </a:r>
            <a:r>
              <a:rPr lang="ko-KR" altLang="en-US" dirty="0"/>
              <a:t>부터 보면 </a:t>
            </a:r>
            <a:r>
              <a:rPr lang="en-US" altLang="ko-KR" dirty="0"/>
              <a:t>tanh</a:t>
            </a:r>
            <a:r>
              <a:rPr lang="ko-KR" altLang="en-US" dirty="0"/>
              <a:t>의 미분함수는 </a:t>
            </a:r>
            <a:r>
              <a:rPr lang="en-US" altLang="ko-KR" dirty="0"/>
              <a:t>1-y^2</a:t>
            </a:r>
            <a:r>
              <a:rPr lang="ko-KR" altLang="en-US" dirty="0"/>
              <a:t>이고 그래프로 그려보면 다음과 같이 생김 보다시피 미분 값이 즉 기울기 값의 범위가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사이임</a:t>
            </a:r>
            <a:endParaRPr lang="en-US" altLang="ko-KR" dirty="0"/>
          </a:p>
          <a:p>
            <a:r>
              <a:rPr lang="ko-KR" altLang="en-US" dirty="0"/>
              <a:t>다시 말하면 이 </a:t>
            </a:r>
            <a:r>
              <a:rPr lang="en-US" altLang="ko-KR" dirty="0"/>
              <a:t>tanh</a:t>
            </a:r>
            <a:r>
              <a:rPr lang="ko-KR" altLang="en-US" dirty="0"/>
              <a:t>의 역전파를 지날 때마다 기울기는 계속 작아진다는 의미임 시계열 데이터의 길이가 클 수록 그만큼 작아지는 거임</a:t>
            </a:r>
            <a:endParaRPr lang="en-US" altLang="ko-KR" dirty="0"/>
          </a:p>
          <a:p>
            <a:r>
              <a:rPr lang="ko-KR" altLang="en-US" dirty="0"/>
              <a:t>이를 해결하려면 요즘 많이 사용하는 </a:t>
            </a:r>
            <a:r>
              <a:rPr lang="en-US" altLang="ko-KR" dirty="0" err="1"/>
              <a:t>ReLU</a:t>
            </a:r>
            <a:r>
              <a:rPr lang="ko-KR" altLang="en-US" dirty="0"/>
              <a:t>함수를 사용하는 방법이 있음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704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이번엔 </a:t>
            </a:r>
            <a:r>
              <a:rPr lang="en-US" altLang="ko-KR" dirty="0"/>
              <a:t>tanh</a:t>
            </a:r>
            <a:r>
              <a:rPr lang="ko-KR" altLang="en-US" dirty="0"/>
              <a:t>를 </a:t>
            </a:r>
            <a:r>
              <a:rPr lang="ko-KR" altLang="en-US" dirty="0" err="1"/>
              <a:t>신경쓰지</a:t>
            </a:r>
            <a:r>
              <a:rPr lang="ko-KR" altLang="en-US" dirty="0"/>
              <a:t> 않고 </a:t>
            </a:r>
            <a:r>
              <a:rPr lang="en-US" altLang="ko-KR" dirty="0" err="1"/>
              <a:t>Matmul</a:t>
            </a:r>
            <a:r>
              <a:rPr lang="ko-KR" altLang="en-US" dirty="0"/>
              <a:t>만 있다고 </a:t>
            </a:r>
            <a:r>
              <a:rPr lang="ko-KR" altLang="en-US" dirty="0" err="1"/>
              <a:t>가정해보겠슴</a:t>
            </a:r>
            <a:r>
              <a:rPr lang="ko-KR" altLang="en-US" dirty="0"/>
              <a:t> 그러면 다음과 같이 역전파가 </a:t>
            </a:r>
            <a:r>
              <a:rPr lang="ko-KR" altLang="en-US" dirty="0" err="1"/>
              <a:t>전달될거임</a:t>
            </a:r>
            <a:endParaRPr lang="en-US" altLang="ko-KR" dirty="0"/>
          </a:p>
          <a:p>
            <a:r>
              <a:rPr lang="ko-KR" altLang="en-US" dirty="0"/>
              <a:t>그러면 시계열 데이터의 크기가 클 수록 가중치 </a:t>
            </a:r>
            <a:r>
              <a:rPr lang="en-US" altLang="ko-KR" dirty="0" err="1"/>
              <a:t>Wh</a:t>
            </a:r>
            <a:r>
              <a:rPr lang="ko-KR" altLang="en-US" dirty="0"/>
              <a:t>가 그만큼 엄청 많이 </a:t>
            </a:r>
            <a:r>
              <a:rPr lang="ko-KR" altLang="en-US" dirty="0" err="1"/>
              <a:t>곱해질거임</a:t>
            </a:r>
            <a:endParaRPr lang="en-US" altLang="ko-KR" dirty="0"/>
          </a:p>
          <a:p>
            <a:r>
              <a:rPr lang="ko-KR" altLang="en-US" dirty="0"/>
              <a:t>만약 이 </a:t>
            </a:r>
            <a:r>
              <a:rPr lang="en-US" altLang="ko-KR" dirty="0" err="1"/>
              <a:t>Wh</a:t>
            </a:r>
            <a:r>
              <a:rPr lang="ko-KR" altLang="en-US" dirty="0"/>
              <a:t>를 그냥 일반 스칼라 값이라고 했을 때 </a:t>
            </a:r>
            <a:r>
              <a:rPr lang="en-US" altLang="ko-KR" dirty="0"/>
              <a:t>1</a:t>
            </a:r>
            <a:r>
              <a:rPr lang="ko-KR" altLang="en-US" dirty="0"/>
              <a:t>보다 크면 기울기는 지수적으로 증가해서 기울기 폭발이 일어날 것임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보다 작으면 계속해서 작아져서 기울기 소실이 발생하게 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근데 이건 행렬이니까 행렬의 </a:t>
            </a:r>
            <a:r>
              <a:rPr lang="ko-KR" altLang="en-US" dirty="0" err="1"/>
              <a:t>특잇값이라는</a:t>
            </a:r>
            <a:r>
              <a:rPr lang="ko-KR" altLang="en-US" dirty="0"/>
              <a:t> 것을 통해서 기울기가 커질지 작아질 지 예측할 수 있음</a:t>
            </a:r>
            <a:endParaRPr lang="en-US" altLang="ko-KR" dirty="0"/>
          </a:p>
          <a:p>
            <a:r>
              <a:rPr lang="ko-KR" altLang="en-US" dirty="0"/>
              <a:t>행렬을 </a:t>
            </a:r>
            <a:r>
              <a:rPr lang="ko-KR" altLang="en-US" dirty="0" err="1"/>
              <a:t>특잇값</a:t>
            </a:r>
            <a:r>
              <a:rPr lang="ko-KR" altLang="en-US" dirty="0"/>
              <a:t> 분해하면 </a:t>
            </a:r>
            <a:r>
              <a:rPr lang="ko-KR" altLang="en-US" dirty="0" err="1"/>
              <a:t>특잇값이라는</a:t>
            </a:r>
            <a:r>
              <a:rPr lang="ko-KR" altLang="en-US" dirty="0"/>
              <a:t> 것을 얻을 수 있는데 </a:t>
            </a:r>
            <a:r>
              <a:rPr lang="ko-KR" altLang="en-US" dirty="0" err="1"/>
              <a:t>특잇값</a:t>
            </a:r>
            <a:r>
              <a:rPr lang="ko-KR" altLang="en-US" dirty="0"/>
              <a:t> 중 가장 큰 값이 </a:t>
            </a:r>
            <a:r>
              <a:rPr lang="en-US" altLang="ko-KR" dirty="0"/>
              <a:t>1</a:t>
            </a:r>
            <a:r>
              <a:rPr lang="ko-KR" altLang="en-US" dirty="0"/>
              <a:t>보다 큰지 여부를 통해 기울기가 커질 지 작아질 지 예측할 수 있음</a:t>
            </a:r>
            <a:endParaRPr lang="en-US" altLang="ko-KR" dirty="0"/>
          </a:p>
          <a:p>
            <a:r>
              <a:rPr lang="ko-KR" altLang="en-US" dirty="0"/>
              <a:t>그런데 이는 가능성이 높다는 의미지 그렇게 된다는 소리는 아님 필요조건이지 충분조건은 </a:t>
            </a:r>
            <a:r>
              <a:rPr lang="ko-KR" altLang="en-US" dirty="0" err="1"/>
              <a:t>아니다라는</a:t>
            </a:r>
            <a:r>
              <a:rPr lang="ko-KR" altLang="en-US" dirty="0"/>
              <a:t> 의미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498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그러면 이러한 기울기 폭발이나 소실을 어떻게 막을 수 있을까 </a:t>
            </a:r>
            <a:endParaRPr lang="en-US" altLang="ko-KR" dirty="0"/>
          </a:p>
          <a:p>
            <a:r>
              <a:rPr lang="ko-KR" altLang="en-US" dirty="0"/>
              <a:t>먼저 기울기 폭발을 막는 법부터 보겠다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방법은 단순하다 기울기의 크기가 </a:t>
            </a:r>
            <a:r>
              <a:rPr lang="ko-KR" altLang="en-US" dirty="0" err="1"/>
              <a:t>임계값을</a:t>
            </a:r>
            <a:r>
              <a:rPr lang="ko-KR" altLang="en-US" dirty="0"/>
              <a:t> 넘으면 줄이면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기울기 </a:t>
            </a:r>
            <a:r>
              <a:rPr lang="ko-KR" altLang="en-US" dirty="0" err="1"/>
              <a:t>클리핑이라고</a:t>
            </a:r>
            <a:r>
              <a:rPr lang="ko-KR" altLang="en-US" dirty="0"/>
              <a:t> 하는데 </a:t>
            </a:r>
            <a:r>
              <a:rPr lang="en-US" altLang="ko-KR" dirty="0"/>
              <a:t>g</a:t>
            </a:r>
            <a:r>
              <a:rPr lang="ko-KR" altLang="en-US" dirty="0"/>
              <a:t>는 모든 매개변수에 대한 기울기를 하나로 처리한다는 의미이고</a:t>
            </a:r>
            <a:endParaRPr lang="en-US" altLang="ko-KR" dirty="0"/>
          </a:p>
          <a:p>
            <a:r>
              <a:rPr lang="ko-KR" altLang="en-US" dirty="0"/>
              <a:t>이 크기를 구할 때는 각 기울기의 </a:t>
            </a:r>
            <a:r>
              <a:rPr lang="en-US" altLang="ko-KR" dirty="0"/>
              <a:t>L2</a:t>
            </a:r>
            <a:r>
              <a:rPr lang="ko-KR" altLang="en-US" dirty="0"/>
              <a:t>노름을 구해서 다 더하면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447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그러면</a:t>
            </a:r>
            <a:r>
              <a:rPr lang="en-US" altLang="ko-KR" dirty="0"/>
              <a:t> </a:t>
            </a:r>
            <a:r>
              <a:rPr lang="ko-KR" altLang="en-US" dirty="0"/>
              <a:t>기울기 소실을 어떻게 막을 수 있을지 보시면</a:t>
            </a:r>
            <a:endParaRPr lang="en-US" altLang="ko-KR" dirty="0"/>
          </a:p>
          <a:p>
            <a:r>
              <a:rPr lang="ko-KR" altLang="en-US" dirty="0" err="1"/>
              <a:t>아키텍쳐</a:t>
            </a:r>
            <a:r>
              <a:rPr lang="ko-KR" altLang="en-US" dirty="0"/>
              <a:t> 자체를 뜯어고쳐야 함</a:t>
            </a:r>
            <a:r>
              <a:rPr lang="en-US" altLang="ko-KR" dirty="0"/>
              <a:t> </a:t>
            </a:r>
            <a:r>
              <a:rPr lang="ko-KR" altLang="en-US" dirty="0"/>
              <a:t>그래서 등장한 것이 게이트가 추가된 </a:t>
            </a:r>
            <a:r>
              <a:rPr lang="en-US" altLang="ko-KR" dirty="0"/>
              <a:t>RNN</a:t>
            </a:r>
            <a:r>
              <a:rPr lang="ko-KR" altLang="en-US" dirty="0"/>
              <a:t>이고 대표적인 것이 </a:t>
            </a:r>
            <a:r>
              <a:rPr lang="en-US" altLang="ko-KR" dirty="0"/>
              <a:t>LSTM</a:t>
            </a:r>
            <a:r>
              <a:rPr lang="ko-KR" altLang="en-US" dirty="0"/>
              <a:t>과 </a:t>
            </a:r>
            <a:r>
              <a:rPr lang="en-US" altLang="ko-KR" dirty="0"/>
              <a:t>GRU</a:t>
            </a:r>
            <a:r>
              <a:rPr lang="ko-KR" altLang="en-US" dirty="0"/>
              <a:t>가 있음</a:t>
            </a:r>
            <a:endParaRPr lang="en-US" altLang="ko-KR" dirty="0"/>
          </a:p>
          <a:p>
            <a:r>
              <a:rPr lang="ko-KR" altLang="en-US" dirty="0"/>
              <a:t>여기서는 </a:t>
            </a:r>
            <a:r>
              <a:rPr lang="en-US" altLang="ko-KR" dirty="0"/>
              <a:t>LSTM</a:t>
            </a:r>
            <a:r>
              <a:rPr lang="ko-KR" altLang="en-US" dirty="0"/>
              <a:t>에 대해서 설명하겠음</a:t>
            </a:r>
            <a:endParaRPr lang="en-US" altLang="ko-KR" dirty="0"/>
          </a:p>
          <a:p>
            <a:r>
              <a:rPr lang="ko-KR" altLang="en-US" dirty="0"/>
              <a:t>다음 그림이 </a:t>
            </a:r>
            <a:r>
              <a:rPr lang="en-US" altLang="ko-KR" dirty="0"/>
              <a:t>RNN</a:t>
            </a:r>
            <a:r>
              <a:rPr lang="ko-KR" altLang="en-US" dirty="0"/>
              <a:t>과 </a:t>
            </a:r>
            <a:r>
              <a:rPr lang="en-US" altLang="ko-KR" dirty="0"/>
              <a:t>LSTM</a:t>
            </a:r>
            <a:r>
              <a:rPr lang="ko-KR" altLang="en-US" dirty="0"/>
              <a:t>을 비교한 그림임</a:t>
            </a:r>
            <a:endParaRPr lang="en-US" altLang="ko-KR" dirty="0"/>
          </a:p>
          <a:p>
            <a:r>
              <a:rPr lang="en-US" altLang="ko-KR" dirty="0"/>
              <a:t>LSTM</a:t>
            </a:r>
            <a:r>
              <a:rPr lang="ko-KR" altLang="en-US" dirty="0"/>
              <a:t>은 </a:t>
            </a:r>
            <a:r>
              <a:rPr lang="en-US" altLang="ko-KR" dirty="0"/>
              <a:t>c</a:t>
            </a:r>
            <a:r>
              <a:rPr lang="ko-KR" altLang="en-US" dirty="0"/>
              <a:t>라는 경로가 추가됨 이 </a:t>
            </a:r>
            <a:r>
              <a:rPr lang="en-US" altLang="ko-KR" dirty="0"/>
              <a:t>c</a:t>
            </a:r>
            <a:r>
              <a:rPr lang="ko-KR" altLang="en-US" dirty="0"/>
              <a:t>를 기억 셀이라 하며 </a:t>
            </a:r>
            <a:r>
              <a:rPr lang="en-US" altLang="ko-KR" dirty="0"/>
              <a:t>LSTM </a:t>
            </a:r>
            <a:r>
              <a:rPr lang="ko-KR" altLang="en-US" dirty="0"/>
              <a:t>전용의 기억 </a:t>
            </a:r>
            <a:r>
              <a:rPr lang="ko-KR" altLang="en-US" dirty="0" err="1"/>
              <a:t>메커니즈임</a:t>
            </a:r>
            <a:endParaRPr lang="en-US" altLang="ko-KR" dirty="0"/>
          </a:p>
          <a:p>
            <a:r>
              <a:rPr lang="ko-KR" altLang="en-US" dirty="0"/>
              <a:t>이 기억 셀의 특징은 데이터를 자기 자신으로만 </a:t>
            </a:r>
            <a:r>
              <a:rPr lang="en-US" altLang="ko-KR" dirty="0"/>
              <a:t>LSTM</a:t>
            </a:r>
            <a:r>
              <a:rPr lang="ko-KR" altLang="en-US" dirty="0"/>
              <a:t> 계층 내에서만 주고받는다는 것임</a:t>
            </a:r>
            <a:endParaRPr lang="en-US" altLang="ko-KR" dirty="0"/>
          </a:p>
          <a:p>
            <a:r>
              <a:rPr lang="ko-KR" altLang="en-US" dirty="0"/>
              <a:t>다른 계층으로는 전달하지 않음 반면</a:t>
            </a:r>
            <a:r>
              <a:rPr lang="en-US" altLang="ko-KR" dirty="0"/>
              <a:t>, </a:t>
            </a:r>
            <a:r>
              <a:rPr lang="ko-KR" altLang="en-US" dirty="0"/>
              <a:t>은닉상태 </a:t>
            </a:r>
            <a:r>
              <a:rPr lang="en-US" altLang="ko-KR" dirty="0"/>
              <a:t>h</a:t>
            </a:r>
            <a:r>
              <a:rPr lang="ko-KR" altLang="en-US" dirty="0"/>
              <a:t>는 </a:t>
            </a:r>
            <a:r>
              <a:rPr lang="en-US" altLang="ko-KR" dirty="0"/>
              <a:t>RNN</a:t>
            </a:r>
            <a:r>
              <a:rPr lang="ko-KR" altLang="en-US" dirty="0"/>
              <a:t>과 마찬가지로 위쪽으로 전달함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589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</a:t>
            </a:r>
            <a:r>
              <a:rPr lang="en-US" altLang="ko-KR" dirty="0"/>
              <a:t>LSTM</a:t>
            </a:r>
            <a:r>
              <a:rPr lang="ko-KR" altLang="en-US" dirty="0"/>
              <a:t>의 구조를 하나씩 살펴보겠음</a:t>
            </a:r>
            <a:endParaRPr lang="en-US" altLang="ko-KR" dirty="0"/>
          </a:p>
          <a:p>
            <a:r>
              <a:rPr lang="ko-KR" altLang="en-US" dirty="0"/>
              <a:t>앞에서 예기한 것처럼 </a:t>
            </a:r>
            <a:r>
              <a:rPr lang="en-US" altLang="ko-KR" dirty="0"/>
              <a:t>LSTM</a:t>
            </a:r>
            <a:r>
              <a:rPr lang="ko-KR" altLang="en-US" dirty="0"/>
              <a:t>의 기억 셀에는 시각 </a:t>
            </a:r>
            <a:r>
              <a:rPr lang="en-US" altLang="ko-KR" dirty="0"/>
              <a:t>t</a:t>
            </a:r>
            <a:r>
              <a:rPr lang="ko-KR" altLang="en-US" dirty="0"/>
              <a:t>에서의 기억이 저장되어 있음</a:t>
            </a:r>
            <a:r>
              <a:rPr lang="en-US" altLang="ko-KR" dirty="0"/>
              <a:t> </a:t>
            </a:r>
            <a:r>
              <a:rPr lang="ko-KR" altLang="en-US" dirty="0"/>
              <a:t>과거부터 </a:t>
            </a:r>
            <a:r>
              <a:rPr lang="en-US" altLang="ko-KR" dirty="0"/>
              <a:t>t</a:t>
            </a:r>
            <a:r>
              <a:rPr lang="ko-KR" altLang="en-US" dirty="0"/>
              <a:t>까지의 정보가 저장되어 있음</a:t>
            </a:r>
            <a:endParaRPr lang="en-US" altLang="ko-KR" dirty="0"/>
          </a:p>
          <a:p>
            <a:r>
              <a:rPr lang="ko-KR" altLang="en-US" dirty="0"/>
              <a:t>그리고 이 기억을 바탕으로 외부로 은닉 상태</a:t>
            </a:r>
            <a:r>
              <a:rPr lang="en-US" altLang="ko-KR" dirty="0"/>
              <a:t>h</a:t>
            </a:r>
            <a:r>
              <a:rPr lang="ko-KR" altLang="en-US" dirty="0"/>
              <a:t>를 출력함 </a:t>
            </a:r>
            <a:r>
              <a:rPr lang="en-US" altLang="ko-KR" dirty="0" err="1"/>
              <a:t>ht</a:t>
            </a:r>
            <a:r>
              <a:rPr lang="ko-KR" altLang="en-US" dirty="0"/>
              <a:t>는 이 </a:t>
            </a:r>
            <a:r>
              <a:rPr lang="ko-KR" altLang="en-US" dirty="0" err="1"/>
              <a:t>기억셀을에</a:t>
            </a:r>
            <a:r>
              <a:rPr lang="ko-KR" altLang="en-US" dirty="0"/>
              <a:t> </a:t>
            </a:r>
            <a:r>
              <a:rPr lang="en-US" altLang="ko-KR" dirty="0"/>
              <a:t>tanh </a:t>
            </a:r>
            <a:r>
              <a:rPr lang="ko-KR" altLang="en-US" dirty="0"/>
              <a:t>연산을 한 것임</a:t>
            </a:r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/>
              <a:t>Ct</a:t>
            </a:r>
            <a:r>
              <a:rPr lang="ko-KR" altLang="en-US" dirty="0"/>
              <a:t>는 </a:t>
            </a:r>
            <a:r>
              <a:rPr lang="en-US" altLang="ko-KR" dirty="0"/>
              <a:t>3</a:t>
            </a:r>
            <a:r>
              <a:rPr lang="ko-KR" altLang="en-US" dirty="0"/>
              <a:t>개의 입력</a:t>
            </a:r>
            <a:r>
              <a:rPr lang="en-US" altLang="ko-KR" dirty="0"/>
              <a:t>(Ct-1, Ht-1, </a:t>
            </a:r>
            <a:r>
              <a:rPr lang="en-US" altLang="ko-KR" dirty="0" err="1"/>
              <a:t>Xt</a:t>
            </a:r>
            <a:r>
              <a:rPr lang="en-US" altLang="ko-KR" dirty="0"/>
              <a:t>)</a:t>
            </a:r>
            <a:r>
              <a:rPr lang="ko-KR" altLang="en-US" dirty="0"/>
              <a:t>로부터 계산을 수행하여 구할 수 있음 중요한 것은 이 계산한  </a:t>
            </a:r>
            <a:r>
              <a:rPr lang="en-US" altLang="ko-KR" dirty="0"/>
              <a:t>Ct</a:t>
            </a:r>
            <a:r>
              <a:rPr lang="ko-KR" altLang="en-US" dirty="0"/>
              <a:t>로부터 현재 시간의 은닉상태 </a:t>
            </a:r>
            <a:r>
              <a:rPr lang="en-US" altLang="ko-KR" dirty="0" err="1"/>
              <a:t>Ht</a:t>
            </a:r>
            <a:r>
              <a:rPr lang="ko-KR" altLang="en-US" dirty="0"/>
              <a:t>를 구한다는 것임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안의 어떤 계산을 알아보기 전에</a:t>
            </a:r>
            <a:r>
              <a:rPr lang="en-US" altLang="ko-KR" dirty="0"/>
              <a:t> </a:t>
            </a:r>
            <a:r>
              <a:rPr lang="ko-KR" altLang="en-US" dirty="0"/>
              <a:t>게이트라는 기능을 간단하게 먼저 설명하자면 게이트를 문을 열거나 </a:t>
            </a:r>
            <a:r>
              <a:rPr lang="ko-KR" altLang="en-US" dirty="0" err="1"/>
              <a:t>닫듣이</a:t>
            </a:r>
            <a:r>
              <a:rPr lang="ko-KR" altLang="en-US" dirty="0"/>
              <a:t> 데이터의 흐름을 제어함</a:t>
            </a:r>
            <a:endParaRPr lang="en-US" altLang="ko-KR" dirty="0"/>
          </a:p>
          <a:p>
            <a:r>
              <a:rPr lang="en-US" altLang="ko-KR" dirty="0"/>
              <a:t>LSTM</a:t>
            </a:r>
            <a:r>
              <a:rPr lang="ko-KR" altLang="en-US" dirty="0"/>
              <a:t>은 이 게이트를 </a:t>
            </a:r>
            <a:r>
              <a:rPr lang="ko-KR" altLang="en-US" dirty="0" err="1"/>
              <a:t>어느정도로</a:t>
            </a:r>
            <a:r>
              <a:rPr lang="ko-KR" altLang="en-US" dirty="0"/>
              <a:t> 열지 </a:t>
            </a:r>
            <a:r>
              <a:rPr lang="ko-KR" altLang="en-US" dirty="0" err="1"/>
              <a:t>몇퍼센트로</a:t>
            </a:r>
            <a:r>
              <a:rPr lang="ko-KR" altLang="en-US" dirty="0"/>
              <a:t> 열지 조절을 할 수 있음 게이트를 여는 비율을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사이의 실수로 나타내고 그 값이 흐르는 데이터의 양을 결정함</a:t>
            </a:r>
            <a:endParaRPr lang="en-US" altLang="ko-KR" dirty="0"/>
          </a:p>
          <a:p>
            <a:r>
              <a:rPr lang="ko-KR" altLang="en-US" dirty="0"/>
              <a:t>중요한 것은 </a:t>
            </a:r>
            <a:r>
              <a:rPr lang="en-US" altLang="ko-KR" dirty="0"/>
              <a:t>LSTM</a:t>
            </a:r>
            <a:r>
              <a:rPr lang="ko-KR" altLang="en-US" dirty="0"/>
              <a:t>은 이 게이트를 얼마나 </a:t>
            </a:r>
            <a:r>
              <a:rPr lang="ko-KR" altLang="en-US" dirty="0" err="1"/>
              <a:t>열까라는</a:t>
            </a:r>
            <a:r>
              <a:rPr lang="ko-KR" altLang="en-US" dirty="0"/>
              <a:t> 것도 학습을 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189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이전에 은닉 상태 </a:t>
            </a:r>
            <a:r>
              <a:rPr lang="en-US" altLang="ko-KR" dirty="0" err="1"/>
              <a:t>Ht</a:t>
            </a:r>
            <a:r>
              <a:rPr lang="ko-KR" altLang="en-US" dirty="0"/>
              <a:t>는 기억 셀 </a:t>
            </a:r>
            <a:r>
              <a:rPr lang="en-US" altLang="ko-KR" dirty="0"/>
              <a:t>Ct</a:t>
            </a:r>
            <a:r>
              <a:rPr lang="ko-KR" altLang="en-US" dirty="0"/>
              <a:t>에 단순히 </a:t>
            </a:r>
            <a:r>
              <a:rPr lang="en-US" altLang="ko-KR" dirty="0"/>
              <a:t>tanh</a:t>
            </a:r>
            <a:r>
              <a:rPr lang="ko-KR" altLang="en-US" dirty="0"/>
              <a:t>함수를 적용한 것이라고 했는데 사실은 중간에 하나가 더 추가됨</a:t>
            </a:r>
            <a:endParaRPr lang="en-US" altLang="ko-KR" dirty="0"/>
          </a:p>
          <a:p>
            <a:r>
              <a:rPr lang="ko-KR" altLang="en-US" dirty="0"/>
              <a:t>그게 </a:t>
            </a:r>
            <a:r>
              <a:rPr lang="en-US" altLang="ko-KR" dirty="0" err="1"/>
              <a:t>outpu</a:t>
            </a:r>
            <a:r>
              <a:rPr lang="ko-KR" altLang="en-US" dirty="0"/>
              <a:t>게이트인데 이 게이트는 </a:t>
            </a:r>
            <a:r>
              <a:rPr lang="en-US" altLang="ko-KR" dirty="0" err="1"/>
              <a:t>tanhCt</a:t>
            </a:r>
            <a:r>
              <a:rPr lang="ko-KR" altLang="en-US" dirty="0"/>
              <a:t>의 각 원소에 대해서 그것이 다음 시각의 은닉 상태에 얼마나 중요한가를 조정함</a:t>
            </a:r>
            <a:endParaRPr lang="en-US" altLang="ko-KR" dirty="0"/>
          </a:p>
          <a:p>
            <a:r>
              <a:rPr lang="ko-KR" altLang="en-US" dirty="0"/>
              <a:t>다시 말해서 </a:t>
            </a:r>
            <a:r>
              <a:rPr lang="en-US" altLang="ko-KR" dirty="0" err="1"/>
              <a:t>Ht</a:t>
            </a:r>
            <a:r>
              <a:rPr lang="ko-KR" altLang="en-US" dirty="0"/>
              <a:t>의 출력 조정을 담당하는 게이트라고 해서 </a:t>
            </a:r>
            <a:r>
              <a:rPr lang="en-US" altLang="ko-KR" dirty="0" err="1"/>
              <a:t>outpu</a:t>
            </a:r>
            <a:r>
              <a:rPr lang="ko-KR" altLang="en-US" dirty="0"/>
              <a:t>게이트임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이 </a:t>
            </a:r>
            <a:r>
              <a:rPr lang="en-US" altLang="ko-KR" dirty="0" err="1"/>
              <a:t>outpu</a:t>
            </a:r>
            <a:r>
              <a:rPr lang="ko-KR" altLang="en-US" dirty="0"/>
              <a:t>게이트를</a:t>
            </a:r>
            <a:r>
              <a:rPr lang="en-US" altLang="ko-KR" dirty="0"/>
              <a:t> </a:t>
            </a:r>
            <a:r>
              <a:rPr lang="ko-KR" altLang="en-US" dirty="0"/>
              <a:t>몇 퍼센트나 열 지는 입력 </a:t>
            </a:r>
            <a:r>
              <a:rPr lang="en-US" altLang="ko-KR" dirty="0" err="1"/>
              <a:t>Xt</a:t>
            </a:r>
            <a:r>
              <a:rPr lang="ko-KR" altLang="en-US" dirty="0"/>
              <a:t>와 </a:t>
            </a:r>
            <a:r>
              <a:rPr lang="en-US" altLang="ko-KR" dirty="0"/>
              <a:t>Ht-1</a:t>
            </a:r>
            <a:r>
              <a:rPr lang="ko-KR" altLang="en-US" dirty="0"/>
              <a:t>로부터 구함</a:t>
            </a:r>
            <a:endParaRPr lang="en-US" altLang="ko-KR" dirty="0"/>
          </a:p>
          <a:p>
            <a:r>
              <a:rPr lang="ko-KR" altLang="en-US" dirty="0"/>
              <a:t>구하는 식은 다음과 같음 이 게이트만의 가중치 매개변수와 편향이 존재하고 마지막으로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함수를 거침</a:t>
            </a:r>
            <a:endParaRPr lang="en-US" altLang="ko-KR" dirty="0"/>
          </a:p>
          <a:p>
            <a:r>
              <a:rPr lang="ko-KR" altLang="en-US" dirty="0"/>
              <a:t>이렇게 출력 게이트의 출력 </a:t>
            </a:r>
            <a:r>
              <a:rPr lang="en-US" altLang="ko-KR" dirty="0"/>
              <a:t>o</a:t>
            </a:r>
            <a:r>
              <a:rPr lang="ko-KR" altLang="en-US" dirty="0"/>
              <a:t>가 결정이 되고 </a:t>
            </a:r>
            <a:r>
              <a:rPr lang="en-US" altLang="ko-KR" dirty="0"/>
              <a:t>tanh(Ct)</a:t>
            </a:r>
            <a:r>
              <a:rPr lang="ko-KR" altLang="en-US" dirty="0"/>
              <a:t>와 </a:t>
            </a:r>
            <a:r>
              <a:rPr lang="ko-KR" altLang="en-US" dirty="0" err="1"/>
              <a:t>원소별</a:t>
            </a:r>
            <a:r>
              <a:rPr lang="ko-KR" altLang="en-US" dirty="0"/>
              <a:t> 곱을 </a:t>
            </a:r>
            <a:r>
              <a:rPr lang="en-US" altLang="ko-KR" dirty="0" err="1"/>
              <a:t>Ht</a:t>
            </a:r>
            <a:r>
              <a:rPr lang="ko-KR" altLang="en-US" dirty="0"/>
              <a:t>로 출력하는 것임</a:t>
            </a:r>
            <a:endParaRPr lang="en-US" altLang="ko-KR" dirty="0"/>
          </a:p>
          <a:p>
            <a:r>
              <a:rPr lang="ko-KR" altLang="en-US" dirty="0"/>
              <a:t>이 </a:t>
            </a:r>
            <a:r>
              <a:rPr lang="ko-KR" altLang="en-US" dirty="0" err="1"/>
              <a:t>원소별</a:t>
            </a:r>
            <a:r>
              <a:rPr lang="ko-KR" altLang="en-US" dirty="0"/>
              <a:t> 곱을 다른 말로 </a:t>
            </a:r>
            <a:r>
              <a:rPr lang="ko-KR" altLang="en-US" dirty="0" err="1"/>
              <a:t>아다마르</a:t>
            </a:r>
            <a:r>
              <a:rPr lang="ko-KR" altLang="en-US" dirty="0"/>
              <a:t> 곱이라고 함 기호는 다음과 같음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096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forget</a:t>
            </a:r>
            <a:r>
              <a:rPr lang="ko-KR" altLang="en-US" dirty="0"/>
              <a:t>게이트임</a:t>
            </a:r>
            <a:endParaRPr lang="en-US" altLang="ko-KR" dirty="0"/>
          </a:p>
          <a:p>
            <a:r>
              <a:rPr lang="ko-KR" altLang="en-US" dirty="0"/>
              <a:t>이 게이트는 이전 기억 셀 중에서 무엇을 </a:t>
            </a:r>
            <a:r>
              <a:rPr lang="ko-KR" altLang="en-US" dirty="0" err="1"/>
              <a:t>잊을까를</a:t>
            </a:r>
            <a:r>
              <a:rPr lang="ko-KR" altLang="en-US" dirty="0"/>
              <a:t> 결정하는 게이트임 불필요한 기억은 잊게 해주는 거임</a:t>
            </a:r>
            <a:r>
              <a:rPr lang="en-US" altLang="ko-KR" dirty="0"/>
              <a:t> </a:t>
            </a:r>
            <a:r>
              <a:rPr lang="ko-KR" altLang="en-US" dirty="0"/>
              <a:t>이를 </a:t>
            </a:r>
            <a:r>
              <a:rPr lang="en-US" altLang="ko-KR" dirty="0"/>
              <a:t>forget</a:t>
            </a:r>
            <a:r>
              <a:rPr lang="ko-KR" altLang="en-US" dirty="0"/>
              <a:t>게이트라고 하고</a:t>
            </a:r>
            <a:endParaRPr lang="en-US" altLang="ko-KR" dirty="0"/>
          </a:p>
          <a:p>
            <a:r>
              <a:rPr lang="ko-KR" altLang="en-US" dirty="0"/>
              <a:t>그림은 다음과 같음</a:t>
            </a:r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/>
              <a:t>forget</a:t>
            </a:r>
            <a:r>
              <a:rPr lang="ko-KR" altLang="en-US" dirty="0"/>
              <a:t>게이트가 수행하는 계산은 다음의</a:t>
            </a:r>
            <a:r>
              <a:rPr lang="en-US" altLang="ko-KR" dirty="0"/>
              <a:t> </a:t>
            </a:r>
            <a:r>
              <a:rPr lang="ko-KR" altLang="en-US" dirty="0"/>
              <a:t>식과 같고 마찬가지로 이 게이트만의 가중치와 편향이 존재하고 마지막은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함수를 통해서 출력을 함</a:t>
            </a:r>
            <a:endParaRPr lang="en-US" altLang="ko-KR" dirty="0"/>
          </a:p>
          <a:p>
            <a:r>
              <a:rPr lang="ko-KR" altLang="en-US" dirty="0"/>
              <a:t>이렇게 계산된 </a:t>
            </a:r>
            <a:r>
              <a:rPr lang="en-US" altLang="ko-KR" dirty="0"/>
              <a:t>forge</a:t>
            </a:r>
            <a:r>
              <a:rPr lang="ko-KR" altLang="en-US" dirty="0"/>
              <a:t>게이트의 </a:t>
            </a:r>
            <a:r>
              <a:rPr lang="ko-KR" altLang="en-US" dirty="0" err="1"/>
              <a:t>출력는</a:t>
            </a:r>
            <a:r>
              <a:rPr lang="en-US" altLang="ko-KR" dirty="0"/>
              <a:t> Ct-1</a:t>
            </a:r>
            <a:r>
              <a:rPr lang="ko-KR" altLang="en-US" dirty="0"/>
              <a:t>과 </a:t>
            </a:r>
            <a:r>
              <a:rPr lang="ko-KR" altLang="en-US" dirty="0" err="1"/>
              <a:t>원소별</a:t>
            </a:r>
            <a:r>
              <a:rPr lang="ko-KR" altLang="en-US" dirty="0"/>
              <a:t> 곱을 진행함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712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E812-8005-467F-BC4C-5D79641BA1DE}" type="datetime1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54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8EF6-9793-4950-B442-EB0F87DC5FCB}" type="datetime1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12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1205-31C5-4689-BB0B-2ADE0FD7EE11}" type="datetime1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66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874-7574-4B74-BCDD-5FCB5C54A68D}" type="datetime1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43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F670-79FF-4BB7-8FC5-C4F42B0C006F}" type="datetime1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71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798F-11FB-47E9-80FB-9E9523929225}" type="datetime1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00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9985-889B-4574-9D16-F2A298B9E971}" type="datetime1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26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E9B7-F920-4CAB-8286-991FD3CB34A0}" type="datetime1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25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5D4D-27C0-49AB-B93B-895C9160DE4B}" type="datetime1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7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2CDF-C452-46F3-92FE-21874EA904DC}" type="datetime1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78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E64E-E0A3-44B4-B480-E23C26DE5A2C}" type="datetime1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68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5BFB7-A4B4-4AB2-8547-DCD6703AD7DB}" type="datetime1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78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0487" y="2118359"/>
            <a:ext cx="875102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딥러닝 스터디</a:t>
            </a:r>
            <a:endParaRPr lang="en-US" altLang="ko-KR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CHAP 6. </a:t>
            </a: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게이트가 추가된 </a:t>
            </a: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37353" y="4965233"/>
            <a:ext cx="19399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20203128 </a:t>
            </a:r>
            <a:r>
              <a:rPr lang="ko-KR" altLang="en-US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김재영</a:t>
            </a:r>
            <a:endParaRPr lang="en-US" altLang="ko-KR" b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20223114 </a:t>
            </a:r>
            <a:r>
              <a:rPr lang="ko-KR" altLang="en-US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서예은</a:t>
            </a:r>
            <a:endParaRPr lang="en-US" altLang="ko-KR" b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0C1829-E105-1249-3AB4-8E55A3E2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210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555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기울기 소실과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7" name="그림 6" descr="텍스트, 도표, 스크린샷, 폰트이(가) 표시된 사진&#10;&#10;자동 생성된 설명">
            <a:extLst>
              <a:ext uri="{FF2B5EF4-FFF2-40B4-BE49-F238E27FC236}">
                <a16:creationId xmlns:a16="http://schemas.microsoft.com/office/drawing/2014/main" id="{318216CC-29B0-1AB9-59B0-0E944E6DEE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3" y="2967632"/>
            <a:ext cx="4581893" cy="3347974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0E90807A-2D17-3D99-5E15-8B0EB77D25C9}"/>
              </a:ext>
            </a:extLst>
          </p:cNvPr>
          <p:cNvGrpSpPr/>
          <p:nvPr/>
        </p:nvGrpSpPr>
        <p:grpSpPr>
          <a:xfrm>
            <a:off x="6731212" y="4083676"/>
            <a:ext cx="4226838" cy="1128404"/>
            <a:chOff x="7645237" y="4223242"/>
            <a:chExt cx="3175163" cy="847647"/>
          </a:xfrm>
        </p:grpSpPr>
        <p:pic>
          <p:nvPicPr>
            <p:cNvPr id="10" name="그림 9" descr="폰트, 타이포그래피, 서예, 화이트이(가) 표시된 사진&#10;&#10;자동 생성된 설명">
              <a:extLst>
                <a:ext uri="{FF2B5EF4-FFF2-40B4-BE49-F238E27FC236}">
                  <a16:creationId xmlns:a16="http://schemas.microsoft.com/office/drawing/2014/main" id="{457691E7-5F60-841D-8706-5D9CB384C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5237" y="4223242"/>
              <a:ext cx="3175163" cy="419122"/>
            </a:xfrm>
            <a:prstGeom prst="rect">
              <a:avLst/>
            </a:prstGeom>
          </p:spPr>
        </p:pic>
        <p:pic>
          <p:nvPicPr>
            <p:cNvPr id="12" name="그림 11" descr="폰트, 화이트, 텍스트, 그래픽이(가) 표시된 사진&#10;&#10;자동 생성된 설명">
              <a:extLst>
                <a:ext uri="{FF2B5EF4-FFF2-40B4-BE49-F238E27FC236}">
                  <a16:creationId xmlns:a16="http://schemas.microsoft.com/office/drawing/2014/main" id="{5E61FBAD-3EB5-112A-7F4D-4DD5DF0EB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1071" y="4689869"/>
              <a:ext cx="1803493" cy="38102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FE093A2-ECA4-C759-E4E9-08A7159CB00B}"/>
                  </a:ext>
                </a:extLst>
              </p:cNvPr>
              <p:cNvSpPr/>
              <p:nvPr/>
            </p:nvSpPr>
            <p:spPr>
              <a:xfrm>
                <a:off x="629917" y="1084235"/>
                <a:ext cx="10848721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● 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output 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게이트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은닉 상태의 출력 조정을 담당하는 게이트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b="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tanh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⁡(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의</m:t>
                    </m:r>
                  </m:oMath>
                </a14:m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각 원소에 대해서 그것이 은닉 상태에 얼마나 중요한가를 조정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output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게이트 만의 가중치 매개변수와 편향이 존재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FE093A2-ECA4-C759-E4E9-08A7159CB0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17" y="1084235"/>
                <a:ext cx="10848721" cy="1200329"/>
              </a:xfrm>
              <a:prstGeom prst="rect">
                <a:avLst/>
              </a:prstGeom>
              <a:blipFill>
                <a:blip r:embed="rId6"/>
                <a:stretch>
                  <a:fillRect l="-562" t="-3046" b="-86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56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555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기울기 소실과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그림 5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BDF323AE-898D-5698-9DE2-E6AE9FDC6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45" y="2874364"/>
            <a:ext cx="4507871" cy="3300102"/>
          </a:xfrm>
          <a:prstGeom prst="rect">
            <a:avLst/>
          </a:prstGeom>
        </p:spPr>
      </p:pic>
      <p:pic>
        <p:nvPicPr>
          <p:cNvPr id="9" name="그림 8" descr="폰트, 타이포그래피, 화이트, 텍스트이(가) 표시된 사진&#10;&#10;자동 생성된 설명">
            <a:extLst>
              <a:ext uri="{FF2B5EF4-FFF2-40B4-BE49-F238E27FC236}">
                <a16:creationId xmlns:a16="http://schemas.microsoft.com/office/drawing/2014/main" id="{240D4CDC-4078-355D-84D5-C2C4ED777B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813" y="4524415"/>
            <a:ext cx="3593974" cy="5134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F4FC25-9766-6F4F-DDFD-6C9BE2D6B514}"/>
              </a:ext>
            </a:extLst>
          </p:cNvPr>
          <p:cNvSpPr/>
          <p:nvPr/>
        </p:nvSpPr>
        <p:spPr>
          <a:xfrm>
            <a:off x="629917" y="1084235"/>
            <a:ext cx="108487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forget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게이트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이전 기억 셀 중 불필요한 정보를 잊게 하는 게이트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forget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게이트 만의 가중치 매개변수와 편향이 존재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4082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555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기울기 소실과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 descr="폰트, 타이포그래피, 화이트, 서예이(가) 표시된 사진&#10;&#10;자동 생성된 설명">
            <a:extLst>
              <a:ext uri="{FF2B5EF4-FFF2-40B4-BE49-F238E27FC236}">
                <a16:creationId xmlns:a16="http://schemas.microsoft.com/office/drawing/2014/main" id="{8E6F5911-67D9-F492-7C55-D13341E1C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726" y="4526937"/>
            <a:ext cx="4118405" cy="516700"/>
          </a:xfrm>
          <a:prstGeom prst="rect">
            <a:avLst/>
          </a:prstGeom>
        </p:spPr>
      </p:pic>
      <p:pic>
        <p:nvPicPr>
          <p:cNvPr id="9" name="그림 8" descr="텍스트, 도표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8B3A1C00-A337-F0C8-AE2C-684021BB8A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12" y="2901008"/>
            <a:ext cx="4448138" cy="325185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A6CFAFA-5BB3-4594-B686-6E97DBE56EEC}"/>
              </a:ext>
            </a:extLst>
          </p:cNvPr>
          <p:cNvSpPr/>
          <p:nvPr/>
        </p:nvSpPr>
        <p:spPr>
          <a:xfrm>
            <a:off x="629917" y="1084235"/>
            <a:ext cx="108487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기억 셀 정보 추가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게이트가 아니라 단지 새로운 정보를 추가하는 연산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노드만의 가중치 매개변수와 편향이 존재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336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555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기울기 소실과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그림 5" descr="텍스트, 도표, 스크린샷, 번호이(가) 표시된 사진&#10;&#10;자동 생성된 설명">
            <a:extLst>
              <a:ext uri="{FF2B5EF4-FFF2-40B4-BE49-F238E27FC236}">
                <a16:creationId xmlns:a16="http://schemas.microsoft.com/office/drawing/2014/main" id="{E1D6573E-A6DB-A5CF-CD99-0E196C6A6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10" y="2915767"/>
            <a:ext cx="4615680" cy="3374342"/>
          </a:xfrm>
          <a:prstGeom prst="rect">
            <a:avLst/>
          </a:prstGeom>
        </p:spPr>
      </p:pic>
      <p:pic>
        <p:nvPicPr>
          <p:cNvPr id="10" name="그림 9" descr="폰트, 타이포그래피, 화이트, 텍스트이(가) 표시된 사진&#10;&#10;자동 생성된 설명">
            <a:extLst>
              <a:ext uri="{FF2B5EF4-FFF2-40B4-BE49-F238E27FC236}">
                <a16:creationId xmlns:a16="http://schemas.microsoft.com/office/drawing/2014/main" id="{D0F86DFE-C724-7533-69CA-4DDBA77465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472" y="4593623"/>
            <a:ext cx="3771939" cy="51362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3FEF55-0736-9E73-CE06-288287F3D1A0}"/>
              </a:ext>
            </a:extLst>
          </p:cNvPr>
          <p:cNvSpPr/>
          <p:nvPr/>
        </p:nvSpPr>
        <p:spPr>
          <a:xfrm>
            <a:off x="629917" y="1084235"/>
            <a:ext cx="108487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게이트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기억 셀에 새로 추가되는 정보의 가치를 판단하는 역할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게이트만의 가중치 매개변수와 편향이 존재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838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555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기울기 소실과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7" name="그림 6" descr="텍스트, 도표, 라인, 평면도이(가) 표시된 사진&#10;&#10;자동 생성된 설명">
            <a:extLst>
              <a:ext uri="{FF2B5EF4-FFF2-40B4-BE49-F238E27FC236}">
                <a16:creationId xmlns:a16="http://schemas.microsoft.com/office/drawing/2014/main" id="{15BAB42A-1B0A-1FA3-C91C-F340BAA24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83" y="3209205"/>
            <a:ext cx="8308922" cy="244082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3920A50-B5BE-C563-BD48-FF072F912D08}"/>
              </a:ext>
            </a:extLst>
          </p:cNvPr>
          <p:cNvSpPr/>
          <p:nvPr/>
        </p:nvSpPr>
        <p:spPr>
          <a:xfrm>
            <a:off x="629917" y="1084235"/>
            <a:ext cx="108487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기억 셀의 역전파는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x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노드만 통과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노드는 행렬 곱보다 기울기를 덜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소실시킴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매번 다른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forget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게이트 값에 의해 결정되므로 곱셈의 효과가 누적되지 않음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forget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게이트의 값은 학습을 통해 매번 변하여 기울기 소실이 적은 최적의 값을 적용 가능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0436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555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LSTM 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구현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5B73EF0-4C3E-D1FF-9628-E9A5D0208957}"/>
              </a:ext>
            </a:extLst>
          </p:cNvPr>
          <p:cNvGrpSpPr/>
          <p:nvPr/>
        </p:nvGrpSpPr>
        <p:grpSpPr>
          <a:xfrm>
            <a:off x="1266100" y="2811091"/>
            <a:ext cx="3441877" cy="3043742"/>
            <a:chOff x="1270913" y="2191567"/>
            <a:chExt cx="3441877" cy="3043742"/>
          </a:xfrm>
        </p:grpSpPr>
        <p:pic>
          <p:nvPicPr>
            <p:cNvPr id="6" name="그림 5" descr="텍스트, 폰트, 친필, 서예이(가) 표시된 사진&#10;&#10;자동 생성된 설명">
              <a:extLst>
                <a:ext uri="{FF2B5EF4-FFF2-40B4-BE49-F238E27FC236}">
                  <a16:creationId xmlns:a16="http://schemas.microsoft.com/office/drawing/2014/main" id="{844CC2B3-D1C5-383A-602F-1AF3B331B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0913" y="2191567"/>
              <a:ext cx="3441877" cy="2032104"/>
            </a:xfrm>
            <a:prstGeom prst="rect">
              <a:avLst/>
            </a:prstGeom>
          </p:spPr>
        </p:pic>
        <p:pic>
          <p:nvPicPr>
            <p:cNvPr id="9" name="그림 8" descr="폰트, 텍스트, 화이트, 그래픽이(가) 표시된 사진&#10;&#10;자동 생성된 설명">
              <a:extLst>
                <a:ext uri="{FF2B5EF4-FFF2-40B4-BE49-F238E27FC236}">
                  <a16:creationId xmlns:a16="http://schemas.microsoft.com/office/drawing/2014/main" id="{EE078EF2-5351-003D-7350-D053F4896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5799" y="4342120"/>
              <a:ext cx="2032104" cy="393720"/>
            </a:xfrm>
            <a:prstGeom prst="rect">
              <a:avLst/>
            </a:prstGeom>
          </p:spPr>
        </p:pic>
        <p:pic>
          <p:nvPicPr>
            <p:cNvPr id="11" name="그림 10" descr="폰트, 화이트, 텍스트, 그래픽이(가) 표시된 사진&#10;&#10;자동 생성된 설명">
              <a:extLst>
                <a:ext uri="{FF2B5EF4-FFF2-40B4-BE49-F238E27FC236}">
                  <a16:creationId xmlns:a16="http://schemas.microsoft.com/office/drawing/2014/main" id="{5FF2699F-51DD-8F3C-61B3-05FDDBAA8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1053" y="4854289"/>
              <a:ext cx="1841595" cy="381020"/>
            </a:xfrm>
            <a:prstGeom prst="rect">
              <a:avLst/>
            </a:prstGeom>
          </p:spPr>
        </p:pic>
      </p:grpSp>
      <p:pic>
        <p:nvPicPr>
          <p:cNvPr id="13" name="그림 12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294C34E2-5F92-50DF-AFBB-5C4CCFE5727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206" y="2082899"/>
            <a:ext cx="5411136" cy="436121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40C86F8-6976-519E-2E48-3304519FD973}"/>
              </a:ext>
            </a:extLst>
          </p:cNvPr>
          <p:cNvSpPr/>
          <p:nvPr/>
        </p:nvSpPr>
        <p:spPr>
          <a:xfrm>
            <a:off x="629917" y="1084235"/>
            <a:ext cx="108487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총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어파인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변환을 하나의 식으로 정리하여 수행 가능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7875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555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LSTM 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구현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7" name="그림 6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FA0F041B-1E4F-4712-CAE7-509DB06135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59" y="3235797"/>
            <a:ext cx="5333441" cy="2778499"/>
          </a:xfrm>
          <a:prstGeom prst="rect">
            <a:avLst/>
          </a:prstGeom>
        </p:spPr>
      </p:pic>
      <p:pic>
        <p:nvPicPr>
          <p:cNvPr id="10" name="그림 9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EA1C519F-819D-4FBC-9429-E6C41601FE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081" y="3235797"/>
            <a:ext cx="4467402" cy="319869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58D9ED-61BC-2975-E673-381F73ECC518}"/>
              </a:ext>
            </a:extLst>
          </p:cNvPr>
          <p:cNvSpPr/>
          <p:nvPr/>
        </p:nvSpPr>
        <p:spPr>
          <a:xfrm>
            <a:off x="629917" y="1084235"/>
            <a:ext cx="108487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slice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노드를 통해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개로 나눠서 출력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나눠진 값에 각각의 활성화 함수를 통해서 계산 수행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slice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노드의 역전파는 나눠진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행렬을 행 방향으로 연결하여 출력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np.hstack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통해서 수행 가능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9273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555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LSTM 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구현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3C9BFA6-BAAF-3A03-D346-57243B64C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044" y="662652"/>
            <a:ext cx="6122092" cy="581788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5916BC-AA28-7D77-4142-70C520FDD30D}"/>
              </a:ext>
            </a:extLst>
          </p:cNvPr>
          <p:cNvSpPr/>
          <p:nvPr/>
        </p:nvSpPr>
        <p:spPr>
          <a:xfrm>
            <a:off x="629917" y="1084235"/>
            <a:ext cx="108487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__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init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__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인수로 매개변수 입력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매개변수에 대한 기울기를 같은 형상으로 초기화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cache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역전파를 위해 중간 결과를 저장하는 변수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forward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</a:t>
            </a: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어파인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변환 후 슬라이스 연산을 수행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6633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555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LSTM 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구현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2A2838-2EB6-D351-1D1B-3661E160E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2391"/>
            <a:ext cx="4841102" cy="651321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2923324-8A4B-701A-EAE0-F22C774F605A}"/>
              </a:ext>
            </a:extLst>
          </p:cNvPr>
          <p:cNvSpPr/>
          <p:nvPr/>
        </p:nvSpPr>
        <p:spPr>
          <a:xfrm>
            <a:off x="629917" y="1084235"/>
            <a:ext cx="108487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backward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노드에 맞는 역전파를 수행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np.hstack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통해 행 방향으로 결합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매개변수에 대한 기울기를 저장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3999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555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LSTM 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구현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7" name="그림 6" descr="텍스트, 도표, 직사각형, 라인이(가) 표시된 사진&#10;&#10;자동 생성된 설명">
            <a:extLst>
              <a:ext uri="{FF2B5EF4-FFF2-40B4-BE49-F238E27FC236}">
                <a16:creationId xmlns:a16="http://schemas.microsoft.com/office/drawing/2014/main" id="{1BBEDF36-165E-D7E9-1053-1C39499A2E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67" y="3619099"/>
            <a:ext cx="4293720" cy="1781296"/>
          </a:xfrm>
          <a:prstGeom prst="rect">
            <a:avLst/>
          </a:prstGeom>
        </p:spPr>
      </p:pic>
      <p:pic>
        <p:nvPicPr>
          <p:cNvPr id="9" name="그림 8" descr="텍스트, 도표, 라인, 평면도이(가) 표시된 사진&#10;&#10;자동 생성된 설명">
            <a:extLst>
              <a:ext uri="{FF2B5EF4-FFF2-40B4-BE49-F238E27FC236}">
                <a16:creationId xmlns:a16="http://schemas.microsoft.com/office/drawing/2014/main" id="{30846D42-9E2C-3AC0-854F-40F51A06B3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626" y="3619099"/>
            <a:ext cx="5416758" cy="178129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34A6D7C-4347-3E95-C1A9-EF235F1C502D}"/>
              </a:ext>
            </a:extLst>
          </p:cNvPr>
          <p:cNvSpPr/>
          <p:nvPr/>
        </p:nvSpPr>
        <p:spPr>
          <a:xfrm>
            <a:off x="629917" y="1084235"/>
            <a:ext cx="108487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TimeLSTM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클래스는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시계열 데이터를 한꺼번에 처리하는 계층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TimeRNN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계층처럼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Truncated BPTT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수행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순전파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시 블록마다 현재 시간의 은닉 상태와 기억 셀을 변수에 저장하여 다음 블록으로 전달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33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37163" y="1084235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RNN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문제점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기울기 소실과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LSTM</a:t>
            </a: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LSTM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구현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LSTM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활용한 언어 모델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RNNLM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추가 개선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정리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9920" y="1182544"/>
            <a:ext cx="188962" cy="188962"/>
          </a:xfrm>
          <a:prstGeom prst="rect">
            <a:avLst/>
          </a:prstGeom>
          <a:solidFill>
            <a:srgbClr val="A79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9920" y="1990513"/>
            <a:ext cx="188962" cy="188962"/>
          </a:xfrm>
          <a:prstGeom prst="rect">
            <a:avLst/>
          </a:prstGeom>
          <a:solidFill>
            <a:srgbClr val="A79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9920" y="2813220"/>
            <a:ext cx="188962" cy="188962"/>
          </a:xfrm>
          <a:prstGeom prst="rect">
            <a:avLst/>
          </a:prstGeom>
          <a:solidFill>
            <a:srgbClr val="A79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9920" y="3632131"/>
            <a:ext cx="188962" cy="188962"/>
          </a:xfrm>
          <a:prstGeom prst="rect">
            <a:avLst/>
          </a:prstGeom>
          <a:solidFill>
            <a:srgbClr val="A79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668F3E-9769-A066-EB9C-B9F91F03F784}"/>
              </a:ext>
            </a:extLst>
          </p:cNvPr>
          <p:cNvSpPr/>
          <p:nvPr/>
        </p:nvSpPr>
        <p:spPr>
          <a:xfrm>
            <a:off x="629920" y="4454838"/>
            <a:ext cx="188962" cy="188962"/>
          </a:xfrm>
          <a:prstGeom prst="rect">
            <a:avLst/>
          </a:prstGeom>
          <a:solidFill>
            <a:srgbClr val="A79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E7C671-5587-F680-2960-DF97B43B1804}"/>
              </a:ext>
            </a:extLst>
          </p:cNvPr>
          <p:cNvSpPr/>
          <p:nvPr/>
        </p:nvSpPr>
        <p:spPr>
          <a:xfrm>
            <a:off x="639061" y="5294697"/>
            <a:ext cx="188962" cy="188962"/>
          </a:xfrm>
          <a:prstGeom prst="rect">
            <a:avLst/>
          </a:prstGeom>
          <a:solidFill>
            <a:srgbClr val="A79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7AFDF31-C5DD-CC4C-CE0D-70C0E8FA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648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555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LSTM 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구현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384768-C752-412A-4DDF-0FEB9C833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230" y="813331"/>
            <a:ext cx="5435140" cy="573184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9371F99-E75D-5866-3832-D5BAE7F19FE5}"/>
              </a:ext>
            </a:extLst>
          </p:cNvPr>
          <p:cNvSpPr/>
          <p:nvPr/>
        </p:nvSpPr>
        <p:spPr>
          <a:xfrm>
            <a:off x="629917" y="1084235"/>
            <a:ext cx="1084872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__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init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__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인수로 매개변수 입력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매개변수에 대한 기울기를 같은 형상으로 초기화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다음 블록으로 현재 은닉 상태와 기억 셀을 전달하기 위해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변수를 초기화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forward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상태를 저장하지 않을 경우 이전 블록의 은닉상태와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기억 셀을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초기화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상태를 저장했을 경우 이전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이전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블록의 은닉상태와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기억 셀을 통해서 순전파를 계산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242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555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LSTM 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구현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508D0BF-91E7-E879-9A63-811B0DA59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781" y="577511"/>
            <a:ext cx="5579586" cy="631417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228BCF2-8B8D-F53D-ED0F-12899E651DF5}"/>
              </a:ext>
            </a:extLst>
          </p:cNvPr>
          <p:cNvSpPr/>
          <p:nvPr/>
        </p:nvSpPr>
        <p:spPr>
          <a:xfrm>
            <a:off x="629917" y="1084235"/>
            <a:ext cx="108487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backward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grads, dh, dc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이전 블록으로 전달할 필요가 없이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매번 새로 시작하기 때문에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초기화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LSTM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계층마다 각 매개변수에 대한 기울기를 합산하여 저장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5558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555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을 활용한 언어 모델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22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9E8E1D3-259A-3A6F-99C3-28EEC59149F9}"/>
              </a:ext>
            </a:extLst>
          </p:cNvPr>
          <p:cNvGrpSpPr/>
          <p:nvPr/>
        </p:nvGrpSpPr>
        <p:grpSpPr>
          <a:xfrm>
            <a:off x="1149286" y="908677"/>
            <a:ext cx="10079518" cy="5949323"/>
            <a:chOff x="1290319" y="887203"/>
            <a:chExt cx="10079518" cy="594932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5071A40-F87C-A289-1F8A-CDF03A11D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0319" y="1000759"/>
              <a:ext cx="5559126" cy="5722212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66C4032-52CB-DFC7-5469-E9DDC13D8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89044" y="887203"/>
              <a:ext cx="5180793" cy="59493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2989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555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을 활용한 언어 모델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6C8222-080B-6EA5-4D95-224BA3ABC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510" y="955040"/>
            <a:ext cx="5760769" cy="585724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206F2AE-5B25-6D71-B644-1171447BF0BC}"/>
              </a:ext>
            </a:extLst>
          </p:cNvPr>
          <p:cNvSpPr/>
          <p:nvPr/>
        </p:nvSpPr>
        <p:spPr>
          <a:xfrm>
            <a:off x="629917" y="1084235"/>
            <a:ext cx="108487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 데이터의 벡터의 차원 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100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은닉 상태 벡터의 차원 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100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TimeLSTM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계층이 한번에 수행하는 시계열 크기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35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기울기 최대 크기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0.25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TimeLSTM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계층의 상태를 초기화하고 마지막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테스트 데이터에 대한 평가 수행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1579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555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을 활용한 언어 모델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27637E-EC57-3660-2B8E-B84B85D26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735" y="2673754"/>
            <a:ext cx="5140245" cy="34015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E2109C-41BE-B754-7493-FCE6476AC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17" y="3508409"/>
            <a:ext cx="5188315" cy="180954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BB317BB-E90D-EFE3-5B74-1663DA2CCA7E}"/>
              </a:ext>
            </a:extLst>
          </p:cNvPr>
          <p:cNvSpPr/>
          <p:nvPr/>
        </p:nvSpPr>
        <p:spPr>
          <a:xfrm>
            <a:off x="629917" y="1084235"/>
            <a:ext cx="108487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퍼플렉서티가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약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10000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 줄어드는 것을 확인 가능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다음에 나올 수 있는 단어의 후보 수가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개까지 줄어들었다는 소리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691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555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RNNLM 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추가 개선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6" name="그림 5" descr="텍스트, 도표, 평면도, 개략도이(가) 표시된 사진&#10;&#10;자동 생성된 설명">
            <a:extLst>
              <a:ext uri="{FF2B5EF4-FFF2-40B4-BE49-F238E27FC236}">
                <a16:creationId xmlns:a16="http://schemas.microsoft.com/office/drawing/2014/main" id="{A8A9C484-EDCB-33D8-C103-3FD89E5606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03" y="1154763"/>
            <a:ext cx="5245993" cy="50583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D82C62E-B6D1-B0AE-FA1C-D4ED5315422A}"/>
              </a:ext>
            </a:extLst>
          </p:cNvPr>
          <p:cNvSpPr/>
          <p:nvPr/>
        </p:nvSpPr>
        <p:spPr>
          <a:xfrm>
            <a:off x="629917" y="1084235"/>
            <a:ext cx="108487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LSTM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계층 다층화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LSTM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계층을 여러 개를 쌓음으로써 성능 향상 가능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피드포워드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신경망의 층을 깊게 하는 것과 같은 효과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쌓을 층의 수는 처리할 문제의 복잡도나 학습 데이터의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양에 따라 적절하게 설정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0284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555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RNNLM 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추가 개선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7" name="그림 6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F054DACC-0E3C-8016-D974-23338B45A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421" y="1084235"/>
            <a:ext cx="3594284" cy="521171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EA59564-B5F1-70C3-3614-6255A45817F4}"/>
              </a:ext>
            </a:extLst>
          </p:cNvPr>
          <p:cNvSpPr/>
          <p:nvPr/>
        </p:nvSpPr>
        <p:spPr>
          <a:xfrm>
            <a:off x="629917" y="1084235"/>
            <a:ext cx="108487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드롭아웃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RNN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일반적인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피드포워드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신경망보다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오버피팅에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취약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드롭아웃은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학습 시 각 층 내의 뉴런을 무작위로 비활성화 하는 방법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일반적으로 활성화 함수 뒤에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드롭아웃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계층을 삽입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3793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555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RNNLM 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추가 개선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6" name="그림 5" descr="텍스트, 도표, 라인, 평면도이(가) 표시된 사진&#10;&#10;자동 생성된 설명">
            <a:extLst>
              <a:ext uri="{FF2B5EF4-FFF2-40B4-BE49-F238E27FC236}">
                <a16:creationId xmlns:a16="http://schemas.microsoft.com/office/drawing/2014/main" id="{E27CB3AF-4287-1685-F97E-6263088F0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17" y="4052783"/>
            <a:ext cx="6044505" cy="1780970"/>
          </a:xfrm>
          <a:prstGeom prst="rect">
            <a:avLst/>
          </a:prstGeom>
        </p:spPr>
      </p:pic>
      <p:pic>
        <p:nvPicPr>
          <p:cNvPr id="9" name="그림 8" descr="텍스트, 도표, 평면도, 평행이(가) 표시된 사진&#10;&#10;자동 생성된 설명">
            <a:extLst>
              <a:ext uri="{FF2B5EF4-FFF2-40B4-BE49-F238E27FC236}">
                <a16:creationId xmlns:a16="http://schemas.microsoft.com/office/drawing/2014/main" id="{1494E1F5-C780-90C8-C7D4-A7D68D67BE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150" y="2882371"/>
            <a:ext cx="4441300" cy="388860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3156F5F-104D-3C8B-451D-00FE0F712BAE}"/>
              </a:ext>
            </a:extLst>
          </p:cNvPr>
          <p:cNvSpPr/>
          <p:nvPr/>
        </p:nvSpPr>
        <p:spPr>
          <a:xfrm>
            <a:off x="629917" y="1084235"/>
            <a:ext cx="108487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드롭아웃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시계열 방향으로 삽입한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드롭아웃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랜덤으로 비활성화하여 학습 시 시간이 흐름에 따라 정보가 손실되는 문제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시간에 비례해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드롭아웃에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의한 노이즈 축적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깊이 방향으로 삽입한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드롭아웃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 방향의 정보가 손실되지 않는 보다 적합한 방법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17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555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RNNLM 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추가 개선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7" name="그림 6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4DAD17FB-228F-B7A7-9DAE-DB5B476E3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00" y="3053614"/>
            <a:ext cx="6208600" cy="337563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3C224D2-ACA8-9B7A-18D6-BF53FF8DA995}"/>
              </a:ext>
            </a:extLst>
          </p:cNvPr>
          <p:cNvSpPr/>
          <p:nvPr/>
        </p:nvSpPr>
        <p:spPr>
          <a:xfrm>
            <a:off x="629917" y="1084235"/>
            <a:ext cx="108487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드롭아웃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변형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드롭아웃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 방향과 깊이 방향 모두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드롭아웃을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삽입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같은 계층에 속하는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드롭아웃끼리는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드롭아웃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마스크를 공유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비활성화 되는 뉴런이 고정되어 정보가 지수적으로 손실되는 사태를 방지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678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555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RNNLM 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추가 개선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6" name="그림 5" descr="텍스트, 도표, 스크린샷, 폰트이(가) 표시된 사진&#10;&#10;자동 생성된 설명">
            <a:extLst>
              <a:ext uri="{FF2B5EF4-FFF2-40B4-BE49-F238E27FC236}">
                <a16:creationId xmlns:a16="http://schemas.microsoft.com/office/drawing/2014/main" id="{E87A89C6-B4D7-ACAD-29E3-C1FB90B0A4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343" y="2298300"/>
            <a:ext cx="4121065" cy="409649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7E66066-6BD8-D393-CC06-B6B09093FAF1}"/>
              </a:ext>
            </a:extLst>
          </p:cNvPr>
          <p:cNvSpPr/>
          <p:nvPr/>
        </p:nvSpPr>
        <p:spPr>
          <a:xfrm>
            <a:off x="629917" y="1084235"/>
            <a:ext cx="108487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가중치 공유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아주 간단하지만 효과적인 방법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가중치를 공유함으로써 매개변수의 크기가 줄며 정확도가 향상되는 효과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031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3752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의 문제점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그림 5" descr="텍스트, 도표, 평면도, 라인이(가) 표시된 사진&#10;&#10;자동 생성된 설명">
            <a:extLst>
              <a:ext uri="{FF2B5EF4-FFF2-40B4-BE49-F238E27FC236}">
                <a16:creationId xmlns:a16="http://schemas.microsoft.com/office/drawing/2014/main" id="{FAFB54A4-3893-1AD6-105F-99B3703B5C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819" y="2182458"/>
            <a:ext cx="6054362" cy="40739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B6B4E57-E25E-5210-5724-6C9FD8278D14}"/>
              </a:ext>
            </a:extLst>
          </p:cNvPr>
          <p:cNvSpPr/>
          <p:nvPr/>
        </p:nvSpPr>
        <p:spPr>
          <a:xfrm>
            <a:off x="629917" y="1084235"/>
            <a:ext cx="108487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RNN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역전파는 과거 방향으로 기울기를 전달함으로써 시간 방향의 의존 관계를 파악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단순한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RNN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시간이 길어지면 기울기 소실 및 폭발이 발생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2495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정리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7354A4-C1E0-F1BB-FC8E-19FE15D9636B}"/>
              </a:ext>
            </a:extLst>
          </p:cNvPr>
          <p:cNvSpPr/>
          <p:nvPr/>
        </p:nvSpPr>
        <p:spPr>
          <a:xfrm>
            <a:off x="629917" y="1084235"/>
            <a:ext cx="108487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단순한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RNN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학습에서는 기울기 소실과 기울기 폭발이 문제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기울기 폭발에는 기울기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클리핑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기울기 소실에는 게이트가 추가된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RNN(LSTM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GRU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효과적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LSTM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에는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게이트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forget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게이트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output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게이트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게이트가 존재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게이트에는 전용 가중치가 있으며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시그모이드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함수를 사용하여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0~1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사이의 실수를 출력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언어 모델 개선에는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LSTM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계층 다중화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드롭아웃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가중치 공유 등의 기법이 효과적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RNN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정규화는 중요한 주제이며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드롭아웃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기반의 다양한 기법이 제안됨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0365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0487" y="2828835"/>
            <a:ext cx="8751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CD965F-F845-7F6D-E9E0-1D4FDF68D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71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3752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의 문제점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그림 6" descr="텍스트, 도표, 라인, 폰트이(가) 표시된 사진&#10;&#10;자동 생성된 설명">
            <a:extLst>
              <a:ext uri="{FF2B5EF4-FFF2-40B4-BE49-F238E27FC236}">
                <a16:creationId xmlns:a16="http://schemas.microsoft.com/office/drawing/2014/main" id="{F4187252-B9F4-8572-4A5F-B309AF15B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13" y="2943708"/>
            <a:ext cx="8318928" cy="295925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96D9486-E0E1-D4AE-E470-E6CEB3A95A2D}"/>
              </a:ext>
            </a:extLst>
          </p:cNvPr>
          <p:cNvSpPr/>
          <p:nvPr/>
        </p:nvSpPr>
        <p:spPr>
          <a:xfrm>
            <a:off x="629917" y="1084235"/>
            <a:ext cx="108487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RNN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역전파는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tanh, +,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matmul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노드를 통과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노드는 문제가 없으나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tanh,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matmul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노드로 인해 문제가 발생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379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3752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의 문제점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그림 5" descr="텍스트, 그래프, 라인, 도표이(가) 표시된 사진&#10;&#10;자동 생성된 설명">
            <a:extLst>
              <a:ext uri="{FF2B5EF4-FFF2-40B4-BE49-F238E27FC236}">
                <a16:creationId xmlns:a16="http://schemas.microsoft.com/office/drawing/2014/main" id="{5D4612A9-A666-CEEA-4382-856396BBF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73" y="2448602"/>
            <a:ext cx="5354854" cy="419075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02D6E06-5FF8-D796-C20D-D2FABCBE3575}"/>
              </a:ext>
            </a:extLst>
          </p:cNvPr>
          <p:cNvSpPr/>
          <p:nvPr/>
        </p:nvSpPr>
        <p:spPr>
          <a:xfrm>
            <a:off x="629917" y="1084235"/>
            <a:ext cx="108487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tanh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미분 값의 범위는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사이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tanh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노드를 지날 때마다 기울기 감소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ReLU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함수를 통해 해결 가능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63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3752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의 문제점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그림 6" descr="텍스트, 라인, 폰트, 도표이(가) 표시된 사진&#10;&#10;자동 생성된 설명">
            <a:extLst>
              <a:ext uri="{FF2B5EF4-FFF2-40B4-BE49-F238E27FC236}">
                <a16:creationId xmlns:a16="http://schemas.microsoft.com/office/drawing/2014/main" id="{13982B3D-AE86-7027-595F-E8883F585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110" y="3429000"/>
            <a:ext cx="7391780" cy="172728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8F62365-B6D9-9738-A346-198A1D61EB6E}"/>
              </a:ext>
            </a:extLst>
          </p:cNvPr>
          <p:cNvSpPr/>
          <p:nvPr/>
        </p:nvSpPr>
        <p:spPr>
          <a:xfrm>
            <a:off x="629917" y="1084235"/>
            <a:ext cx="108487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시계열 데이터의 크기가 클수록 행렬 곱 연산이 누적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행렬의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특잇값을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통해서 기울기가 커질지 작아질지 예측 가능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행렬의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특잇값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중 가장 큰 값이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보다 클 경우 기울기가 커질 확률이 증가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1409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3752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의 문제점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그림 5" descr="폰트, 텍스트, 화이트, 도표이(가) 표시된 사진&#10;&#10;자동 생성된 설명">
            <a:extLst>
              <a:ext uri="{FF2B5EF4-FFF2-40B4-BE49-F238E27FC236}">
                <a16:creationId xmlns:a16="http://schemas.microsoft.com/office/drawing/2014/main" id="{FF82E833-AF20-869E-4236-8E2BA394A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124" y="3106553"/>
            <a:ext cx="3249751" cy="222668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0B1F9CF-3C69-F800-742E-ECA6DE5127A7}"/>
              </a:ext>
            </a:extLst>
          </p:cNvPr>
          <p:cNvSpPr/>
          <p:nvPr/>
        </p:nvSpPr>
        <p:spPr>
          <a:xfrm>
            <a:off x="629917" y="1084235"/>
            <a:ext cx="108487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기울기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클리핑을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통해서 기울기 폭발 예방 가능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임계값을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넘으면 기울기를 줄이는 방식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모든 매개변수에 대한 기울기를 하나로 처리한다는 의미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크기는 각 기울기의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L2norm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모두 더하여 계산 가능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1339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555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기울기 소실과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9" name="그림 8" descr="텍스트, 스크린샷, 폰트, 직사각형이(가) 표시된 사진&#10;&#10;자동 생성된 설명">
            <a:extLst>
              <a:ext uri="{FF2B5EF4-FFF2-40B4-BE49-F238E27FC236}">
                <a16:creationId xmlns:a16="http://schemas.microsoft.com/office/drawing/2014/main" id="{15CE7622-E258-7C87-A767-B936EBCDC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117" y="3144519"/>
            <a:ext cx="7380320" cy="245638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0C89D77-D2F2-716A-3243-DD2AFA3058D6}"/>
              </a:ext>
            </a:extLst>
          </p:cNvPr>
          <p:cNvSpPr/>
          <p:nvPr/>
        </p:nvSpPr>
        <p:spPr>
          <a:xfrm>
            <a:off x="629917" y="1084235"/>
            <a:ext cx="108487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게이트가 추가된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RNN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통해 기울기 소실 예방 가능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대표적으로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LSTM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GRU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LSTM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전용 기억 메커니즘인 기억 셀 추가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기억 셀은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LSTM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계층 내에서만 전달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6513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555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기울기 소실과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그림 5" descr="텍스트, 도표, 스크린샷이(가) 표시된 사진&#10;&#10;자동 생성된 설명">
            <a:extLst>
              <a:ext uri="{FF2B5EF4-FFF2-40B4-BE49-F238E27FC236}">
                <a16:creationId xmlns:a16="http://schemas.microsoft.com/office/drawing/2014/main" id="{F165DDC6-883F-E6EB-CDE5-AFCACFD0D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39" y="2910473"/>
            <a:ext cx="4922098" cy="3577262"/>
          </a:xfrm>
          <a:prstGeom prst="rect">
            <a:avLst/>
          </a:prstGeom>
        </p:spPr>
      </p:pic>
      <p:pic>
        <p:nvPicPr>
          <p:cNvPr id="8" name="그림 7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20B9C86B-AECB-0F71-0775-A3B08F2E2B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865" y="2910473"/>
            <a:ext cx="5210773" cy="189954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DBD0DC3-82F5-1B1A-890C-4C287A30A9CD}"/>
              </a:ext>
            </a:extLst>
          </p:cNvPr>
          <p:cNvSpPr/>
          <p:nvPr/>
        </p:nvSpPr>
        <p:spPr>
          <a:xfrm>
            <a:off x="629917" y="1084235"/>
            <a:ext cx="108487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기억 셀은 과거부터 시각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까지의 정보를 저장하며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입력을 통해서 계산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기억 셀에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tanh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연산을 통해서 은닉 상태 출력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LSTM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게이트를 통해서 흐르는 데이터의 양을 결정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LSTM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열림 상태 또한 학습을 수행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97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F9BF2BC3C3D6C4088F564A6E2FFD446" ma:contentTypeVersion="4" ma:contentTypeDescription="새 문서를 만듭니다." ma:contentTypeScope="" ma:versionID="c50b345298e95bf61ecb8a600accb8db">
  <xsd:schema xmlns:xsd="http://www.w3.org/2001/XMLSchema" xmlns:xs="http://www.w3.org/2001/XMLSchema" xmlns:p="http://schemas.microsoft.com/office/2006/metadata/properties" xmlns:ns3="22e3065e-b568-420a-ba11-e604b9e8f935" targetNamespace="http://schemas.microsoft.com/office/2006/metadata/properties" ma:root="true" ma:fieldsID="ed5e938355a455aec2c056ed809a0585" ns3:_="">
    <xsd:import namespace="22e3065e-b568-420a-ba11-e604b9e8f93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3065e-b568-420a-ba11-e604b9e8f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C7FDC0-F04A-4A2E-8DFB-409C6BB561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e3065e-b568-420a-ba11-e604b9e8f9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92DD80-16EA-4DBA-90D8-F6E43AA98B9A}">
  <ds:schemaRefs>
    <ds:schemaRef ds:uri="http://schemas.microsoft.com/office/infopath/2007/PartnerControls"/>
    <ds:schemaRef ds:uri="http://www.w3.org/XML/1998/namespace"/>
    <ds:schemaRef ds:uri="22e3065e-b568-420a-ba11-e604b9e8f935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6BFF292-63DE-4FB8-A82C-3376EFD64F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3040</TotalTime>
  <Words>2974</Words>
  <Application>Microsoft Office PowerPoint</Application>
  <PresentationFormat>와이드스크린</PresentationFormat>
  <Paragraphs>374</Paragraphs>
  <Slides>31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MathJax_Main</vt:lpstr>
      <vt:lpstr>MathJax_Math-italic</vt:lpstr>
      <vt:lpstr>맑은 고딕</vt:lpstr>
      <vt:lpstr>함초롬돋움</vt:lpstr>
      <vt:lpstr>Arial</vt:lpstr>
      <vt:lpstr>Cambria Math</vt:lpstr>
      <vt:lpstr>PT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아람</dc:creator>
  <cp:lastModifiedBy>김재영</cp:lastModifiedBy>
  <cp:revision>121</cp:revision>
  <dcterms:created xsi:type="dcterms:W3CDTF">2021-11-21T13:33:14Z</dcterms:created>
  <dcterms:modified xsi:type="dcterms:W3CDTF">2024-08-04T17:58:41Z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0x010100EF9BF2BC3C3D6C4088F564A6E2FFD446</vt:lpwstr>
  </property>
</Properties>
</file>