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1FA595-6491-460E-9159-E7F7E77BF5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24B560-99A4-4F2F-80B2-268714A98E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D9AF79-16CF-4CD5-A452-21800AE60A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9178AB-4CF2-473F-B972-0ED7B6C526E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B44C44-76DA-49B7-9055-769B8DAA64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5F0E6C-562F-49A0-976D-DAA0ED2932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674DC5-D39E-4227-9AAC-08AEFB40FA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79E282-67A7-40C5-A3FE-A1CC743283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B51CB3-AC7C-4603-B6F3-F02001B829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E3648E-3D91-42A7-81EE-3BAABED360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258EC9-2AD1-4BAC-A5C5-2B99DA3555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D1FC9E-9558-46F2-A848-D7F0CE0025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272CCC-314F-4E1E-8ABA-1827BDEDE9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C74076-FBA1-4E74-9B87-3140C07241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6AA3A7-2370-4B65-ABD5-A2C74CC0EE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0E2767-F109-447A-A186-9D6AC0A557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C52DB1-7F68-4A6A-86FE-3FFD680B00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3368BF-9CF3-4FE6-8594-01659E67AE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B54491-F211-44E8-AE7C-17A9ED666F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720C43-FB16-4E6C-8969-B276FCDF6B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E09327-1DA4-455A-8D4F-C0DC50D187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122B29-CCE1-4008-9B03-1E7406D3AB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A8138C-4772-49D2-AB7E-10631C5EC3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DD02BD-1CE5-4F44-A142-7F3BAB0AEA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6"/>
          <p:cNvSpPr/>
          <p:nvPr/>
        </p:nvSpPr>
        <p:spPr>
          <a:xfrm>
            <a:off x="0" y="-3240"/>
            <a:ext cx="12191400" cy="5203080"/>
          </a:xfrm>
          <a:custGeom>
            <a:avLst/>
            <a:gdLst/>
            <a:ahLst/>
            <a:rect l="l" t="t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/>
          </a:blipFill>
          <a:ln cap="rnd">
            <a:solidFill>
              <a:srgbClr val="00c6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10000" y="447120"/>
            <a:ext cx="10571400" cy="9698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60000"/>
              </a:srgbClr>
            </a:outerShdw>
          </a:effectLst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51440" y="6041520"/>
            <a:ext cx="86436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10678320" y="5915880"/>
            <a:ext cx="106128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108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2000" spc="-1" strike="noStrike">
                <a:solidFill>
                  <a:srgbClr val="00c6b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B76C0F-03B1-454D-8AA0-4591C71256C2}" type="slidenum">
              <a:rPr b="0" lang="en-US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9334800" y="6041520"/>
            <a:ext cx="1343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6"/>
          <p:cNvSpPr/>
          <p:nvPr/>
        </p:nvSpPr>
        <p:spPr>
          <a:xfrm>
            <a:off x="0" y="0"/>
            <a:ext cx="12191400" cy="2185200"/>
          </a:xfrm>
          <a:custGeom>
            <a:avLst/>
            <a:gdLst/>
            <a:ahLst/>
            <a:rect l="l" t="t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0">
            <a:blip r:embed="rId2"/>
            <a:srcRect/>
            <a:tile/>
          </a:blipFill>
          <a:ln cap="rnd">
            <a:solidFill>
              <a:srgbClr val="00c6bb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451440" y="6041520"/>
            <a:ext cx="86436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10678320" y="5915880"/>
            <a:ext cx="106128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108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2000" spc="-1" strike="noStrike">
                <a:solidFill>
                  <a:srgbClr val="00c6b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01BD80-6639-486F-92B2-CA32E0774190}" type="slidenum">
              <a:rPr b="0" lang="en-US" sz="2000" spc="-1" strike="noStrike">
                <a:solidFill>
                  <a:srgbClr val="00c6bb"/>
                </a:solidFill>
                <a:latin typeface="Century Gothic"/>
              </a:rPr>
              <a:t>&lt;number&gt;</a:t>
            </a:fld>
            <a:endParaRPr b="0" lang="en-US" sz="20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9334800" y="6041520"/>
            <a:ext cx="13431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50520" y="808920"/>
            <a:ext cx="10303920" cy="470196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Title Slide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Ensemble-Based Approach for Detecting and Mitigating DDoS Attacks in IoT Devices</a:t>
            </a:r>
            <a:br>
              <a:rPr sz="1800"/>
            </a:b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Student: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Kiprotich Kipchumba</a:t>
            </a:r>
            <a:br>
              <a:rPr sz="1800"/>
            </a:b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Reg. No: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CT203/106931/21</a:t>
            </a:r>
            <a:br>
              <a:rPr sz="1800"/>
            </a:b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Supervisor: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Mr. Eli Kangaru</a:t>
            </a:r>
            <a:br>
              <a:rPr sz="1800"/>
            </a:b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Department of Information Technology</a:t>
            </a:r>
            <a:br>
              <a:rPr sz="1800"/>
            </a:b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Meru University of Science and Technology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Conclusion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 proposed ensemble-based system offers a robust and adaptive approach to detecting and mitigating DDoS attacks in IoT networks.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By leveraging the power of SDN and machine learning, it ensures real-time visibility and threat response.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 use of ensemble models improves accuracy and adaptability, making the system suitable for complex and evolving network environments.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This work lays the groundwork for further development of AI-driven IoT cybersecurity solutions.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818640" y="2222280"/>
            <a:ext cx="10553760" cy="418788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Recommendations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Deployment in Real Networks: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Future work should focus on deploying the system in real-world IoT environments for validation.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Enhanced Feature Engineering: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Use advanced techniques like autoencoders for better data representation.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Cloud or GPU Support: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Optimize for large-scale deployment using cloud computing or parallel processing.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Better Visualization: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Improve frontend with threat maps, analytics dashboards, and integration with existing SIEM tools.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Integration: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Connect the detection system with firewalls or intrusion prevention systems for automatic threat mitigation.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677880" y="2075040"/>
            <a:ext cx="10553760" cy="47822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Introduction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 Internet of Things (IoT) has rapidly grown, connecting billions of devices worldwide.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However, this growth has increased the vulnerability of networks to cyber-attacks, especially Distributed Denial of Service (DDoS) attacks.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DDoS attacks overload network resources by flooding them with traffic, making services unavailable to legitimate users.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With attackers now using sophisticated tools like DDoS-as-a-Service (DDoSaaS), even non-experts can launch powerful attacks.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Traditional detection systems often struggle to keep up with these evolving threats.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Hence, there is a pressing need for intelligent, real-time DDoS detection systems tailored to the unique characteristics of IoT networks.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/>
          </p:nvPr>
        </p:nvSpPr>
        <p:spPr>
          <a:xfrm>
            <a:off x="818640" y="2222280"/>
            <a:ext cx="10553760" cy="463500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Problem Statement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IoT networks are composed of diverse devices and communication protocols, many of which are outdated or insecure.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Current security methods are usually layer-specific and lack a unified approach to threat detection.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Existing DDoS detection systems often: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Fail to detect multi-layered and evolving attack patterns.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Struggle with real-time response in resource-constrained environments.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Are not designed with IoT scalability and heterogeneity in mind.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These shortcomings leave IoT systems exposed to service disruptions, data breaches, and financial losses.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/>
          </p:nvPr>
        </p:nvSpPr>
        <p:spPr>
          <a:xfrm>
            <a:off x="818640" y="2222280"/>
            <a:ext cx="10553760" cy="477576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Objectives of the Study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General Objective: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To develop an ensemble-based machine learning approach for real-time detection and mitigation of DDoS attacks in IoT networks.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Specific Objectives:</a:t>
            </a:r>
            <a:endParaRPr b="0" lang="en-US" sz="1800" spc="-1" strike="noStrike">
              <a:latin typeface="Arial"/>
            </a:endParaRPr>
          </a:p>
          <a:p>
            <a:pPr marL="457200" indent="-228600" algn="just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Real-time DDoS detection using machine learning algorithms.</a:t>
            </a:r>
            <a:endParaRPr b="0" lang="en-US" sz="1800" spc="-1" strike="noStrike">
              <a:latin typeface="Arial"/>
            </a:endParaRPr>
          </a:p>
          <a:p>
            <a:pPr marL="457200" indent="-228600" algn="just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Traffic sampling with sFlow.</a:t>
            </a:r>
            <a:endParaRPr b="0" lang="en-US" sz="1800" spc="-1" strike="noStrike">
              <a:latin typeface="Arial"/>
            </a:endParaRPr>
          </a:p>
          <a:p>
            <a:pPr marL="457200" indent="-228600" algn="just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Network emulation with Mininet.</a:t>
            </a:r>
            <a:endParaRPr b="0" lang="en-US" sz="1800" spc="-1" strike="noStrike">
              <a:latin typeface="Arial"/>
            </a:endParaRPr>
          </a:p>
          <a:p>
            <a:pPr marL="457200" indent="-228600" algn="just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Centralized control with Floodlight SDN controller.</a:t>
            </a:r>
            <a:endParaRPr b="0" lang="en-US" sz="1800" spc="-1" strike="noStrike">
              <a:latin typeface="Arial"/>
            </a:endParaRPr>
          </a:p>
          <a:p>
            <a:pPr marL="457200" indent="-228600" algn="just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Feature extraction from network traffic data..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/>
          </p:nvPr>
        </p:nvSpPr>
        <p:spPr>
          <a:xfrm>
            <a:off x="818640" y="2222280"/>
            <a:ext cx="10553760" cy="363564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Research Questions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How can ensemble learning improve the accuracy and efficiency of DDoS detection in IoT environments?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Can a combination of agent-based modeling and machine learning effectively reduce false positives and improve detection?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What are the real-world challenges in deploying such a detection system, and how can they be addressed?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914400" y="1828800"/>
            <a:ext cx="10553760" cy="477576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ctr">
            <a:normAutofit fontScale="95000"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Methodology Overview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A Software-Defined Networking (SDN) framework is used to control and monitor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network flows.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 system is tested within </a:t>
            </a: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Mininet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, a powerful network emulation tool that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simulates realistic IoT environments.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Traffic data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is collected using sFlow-RT and analyzed in real-time.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Machine Learning Models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include: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Decision Tree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Random Forest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K-Nearest Neighbors (KNN)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XGBoost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These are combined using a </a:t>
            </a: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stacking ensemble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approach with Logistic Regression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as a meta-classifier.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A simple HTML/JS frontend provides real-time visualization of DDoS activity.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818640" y="2222280"/>
            <a:ext cx="10553760" cy="438876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System Architecture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Mininet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simulates network traffic and scenarios (benign and DDoS).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Ryu Controller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or </a:t>
            </a: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Floodlight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collects flow statistics and applies ML-based decisions.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Flow Training Module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extracts features and trains models.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Classifier Modules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label flows as either benign or malicious.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sFlow-RT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performs real-time monitoring and feeds data to the dashboard.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Frontend UI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provides real-time feedback, color-coded traffic status, and logs.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818640" y="2222280"/>
            <a:ext cx="10553760" cy="418788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ctr">
            <a:normAutofit fontScale="96000"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Results and Evaluation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 model was evaluated using confusion matrix-based metrics.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Performance Results (Decision Tree Example):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Century Gothic"/>
              </a:rPr>
              <a:t>Accuracy:</a:t>
            </a: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 96.4%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Century Gothic"/>
              </a:rPr>
              <a:t>Precision:</a:t>
            </a: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 95.8%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Century Gothic"/>
              </a:rPr>
              <a:t>Recall:</a:t>
            </a: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 94.9%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Century Gothic"/>
              </a:rPr>
              <a:t>F1 Score:</a:t>
            </a: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 95.3%</a:t>
            </a:r>
            <a:endParaRPr b="0" lang="en-US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Under stress testing (10–100 Mbps), the system maintained detection delays of under 2 seconds.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Models like XGBoost and Random Forest provided higher accuracy and lower false positive rates.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 system demonstrates strong potential for real-time IoT security monitoring.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818640" y="2222280"/>
            <a:ext cx="10553760" cy="4898880"/>
          </a:xfrm>
          <a:prstGeom prst="rect">
            <a:avLst/>
          </a:prstGeom>
          <a:noFill/>
          <a:ln w="0">
            <a:noFill/>
          </a:ln>
          <a:effectLst>
            <a:outerShdw dist="0" dir="0" blurRad="50760" rotWithShape="0">
              <a:srgbClr val="000000">
                <a:alpha val="40000"/>
              </a:srgbClr>
            </a:outerShdw>
          </a:effectLst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Limitations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Limited Dataset Diversity: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The dataset may not represent all possible DDoS attack types in the real world.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Encrypted Traffic Detection: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Encrypted payloads remain difficult to analyze using flow-based methods.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Scalability: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Real-time performance might degrade as IoT device count and traffic volume increase.</a:t>
            </a:r>
            <a:endParaRPr b="0" lang="en-US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00c6bb"/>
              </a:buClr>
              <a:buFont typeface="Wingdings 2" charset="2"/>
              <a:buChar char=""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Century Gothic"/>
              </a:rPr>
              <a:t>Deployment Challenges: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Integrating such a system in a real IoT environment requires handling hardware variability, protocol inconsistencies, and security compliance.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{1E84E91C-BECE-2647-A527-3B11377676EB}tf10001121_mac</Template>
  <TotalTime>28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2025-05-09T09:46:03Z</dcterms:created>
  <dc:creator>Microsoft Office User</dc:creator>
  <dc:description/>
  <dc:language>en-US</dc:language>
  <cp:lastModifiedBy/>
  <dcterms:modified xsi:type="dcterms:W3CDTF">2025-05-12T09:27:26Z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