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2" r:id="rId14"/>
    <p:sldId id="278" r:id="rId15"/>
    <p:sldId id="279" r:id="rId16"/>
    <p:sldId id="270" r:id="rId17"/>
    <p:sldId id="290" r:id="rId18"/>
    <p:sldId id="272" r:id="rId19"/>
    <p:sldId id="273" r:id="rId20"/>
    <p:sldId id="293" r:id="rId21"/>
    <p:sldId id="281" r:id="rId22"/>
    <p:sldId id="275" r:id="rId23"/>
    <p:sldId id="276" r:id="rId24"/>
    <p:sldId id="283" r:id="rId25"/>
    <p:sldId id="284" r:id="rId26"/>
    <p:sldId id="285" r:id="rId27"/>
    <p:sldId id="291" r:id="rId28"/>
    <p:sldId id="282" r:id="rId29"/>
    <p:sldId id="289" r:id="rId30"/>
    <p:sldId id="287" r:id="rId31"/>
    <p:sldId id="288" r:id="rId32"/>
    <p:sldId id="294" r:id="rId33"/>
    <p:sldId id="295" r:id="rId34"/>
    <p:sldId id="280" r:id="rId35"/>
    <p:sldId id="269" r:id="rId36"/>
    <p:sldId id="296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32290-0DF0-A59B-0D67-25F920C9400C}" v="488" dt="2024-06-19T15:41:41.266"/>
    <p1510:client id="{9667900B-7270-94B8-4775-C12F38F38DDA}" v="6" dt="2024-06-19T15:53:46.129"/>
    <p1510:client id="{A5EE8652-9EC0-23EC-E212-7FC6CEE737E2}" v="30" dt="2024-06-18T07:38:17.476"/>
    <p1510:client id="{BB254E9F-4F7D-ED0C-6E0D-9D04A07F0D64}" v="207" dt="2024-06-19T10:30:26.039"/>
    <p1510:client id="{FD938B74-8708-24F1-F579-A70E2686045E}" v="862" dt="2024-06-18T21:04:2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28AA-78E7-4BB2-A74F-18372E98CFFB}" type="datetimeFigureOut">
              <a:t>19.06.2024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B5194-502B-4BD8-82B6-C8D2034959E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77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55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EVs </a:t>
            </a:r>
            <a:r>
              <a:rPr lang="en-US" dirty="0" err="1">
                <a:ea typeface="Calibri"/>
                <a:cs typeface="Calibri"/>
              </a:rPr>
              <a:t>durchgestrichen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83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51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548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39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3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19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96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49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245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9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 und keine Fähigkeiten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922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82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80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222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8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5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8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40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90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31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3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18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835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8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28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726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Disclaimer:</a:t>
            </a:r>
          </a:p>
          <a:p>
            <a:r>
              <a:rPr lang="de-DE" dirty="0">
                <a:ea typeface="Calibri"/>
                <a:cs typeface="Calibri"/>
              </a:rPr>
              <a:t>Erste mal Datenbankanbindung und </a:t>
            </a:r>
            <a:r>
              <a:rPr lang="de-DE" dirty="0" err="1">
                <a:ea typeface="Calibri"/>
                <a:cs typeface="Calibri"/>
              </a:rPr>
              <a:t>Javax</a:t>
            </a:r>
            <a:r>
              <a:rPr lang="de-DE" dirty="0">
                <a:ea typeface="Calibri"/>
                <a:cs typeface="Calibri"/>
              </a:rPr>
              <a:t> Swing</a:t>
            </a:r>
          </a:p>
          <a:p>
            <a:r>
              <a:rPr lang="de-DE" err="1">
                <a:ea typeface="Calibri"/>
                <a:cs typeface="Calibri"/>
              </a:rPr>
              <a:t>Pokemon</a:t>
            </a:r>
            <a:r>
              <a:rPr lang="de-DE" dirty="0">
                <a:ea typeface="Calibri"/>
                <a:cs typeface="Calibri"/>
              </a:rPr>
              <a:t> bis Gen 6 aber keine </a:t>
            </a:r>
            <a:r>
              <a:rPr lang="de-DE" err="1">
                <a:ea typeface="Calibri"/>
                <a:cs typeface="Calibri"/>
              </a:rPr>
              <a:t>Mega</a:t>
            </a:r>
            <a:r>
              <a:rPr lang="de-DE" dirty="0">
                <a:ea typeface="Calibri"/>
                <a:cs typeface="Calibri"/>
              </a:rPr>
              <a:t> Entwicklungen</a:t>
            </a:r>
          </a:p>
          <a:p>
            <a:r>
              <a:rPr lang="de-DE" dirty="0">
                <a:ea typeface="Calibri"/>
                <a:cs typeface="Calibri"/>
              </a:rPr>
              <a:t>Angriffe bis ca. Gen 3</a:t>
            </a:r>
          </a:p>
          <a:p>
            <a:r>
              <a:rPr lang="de-DE" dirty="0">
                <a:ea typeface="Calibri"/>
                <a:cs typeface="Calibri"/>
              </a:rPr>
              <a:t>Keine Items</a:t>
            </a:r>
          </a:p>
          <a:p>
            <a:r>
              <a:rPr lang="de-DE" dirty="0">
                <a:ea typeface="Calibri"/>
                <a:cs typeface="Calibri"/>
              </a:rPr>
              <a:t>Nur 1v1 PvE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0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03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7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1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EVs </a:t>
            </a:r>
            <a:r>
              <a:rPr lang="en-US" dirty="0" err="1">
                <a:ea typeface="Calibri"/>
                <a:cs typeface="Calibri"/>
              </a:rPr>
              <a:t>durchgestrichen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77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B5194-502B-4BD8-82B6-C8D2034959E0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00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73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9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5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8493" r="6" b="1524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de-DE" sz="8000" dirty="0" err="1">
                <a:solidFill>
                  <a:srgbClr val="FFFFFF"/>
                </a:solidFill>
              </a:rPr>
              <a:t>Buddyworld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von mir</a:t>
            </a:r>
          </a:p>
          <a:p>
            <a:pPr algn="r"/>
            <a:r>
              <a:rPr lang="de-DE" dirty="0">
                <a:solidFill>
                  <a:srgbClr val="FFFFFF"/>
                </a:solidFill>
              </a:rPr>
              <a:t>Art Designer: ich und Lisa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Statuseffekte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Verbrennung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Gefroren</a:t>
            </a: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err="1">
                <a:solidFill>
                  <a:srgbClr val="FFFFFF"/>
                </a:solidFill>
              </a:rPr>
              <a:t>Paralysiert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(Stark) </a:t>
            </a:r>
            <a:r>
              <a:rPr lang="en-US" sz="2600" dirty="0" err="1">
                <a:solidFill>
                  <a:srgbClr val="FFFFFF"/>
                </a:solidFill>
              </a:rPr>
              <a:t>Vergiftet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Calibri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Schläft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9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610303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j-lt"/>
                <a:cs typeface="+mj-lt"/>
              </a:rPr>
              <a:t>Statuswerteberechnung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 / EVs &amp; IVs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Schrift, Reihe, weiß enthält.&#10;&#10;Beschreibung automatisch generiert.">
            <a:extLst>
              <a:ext uri="{FF2B5EF4-FFF2-40B4-BE49-F238E27FC236}">
                <a16:creationId xmlns:a16="http://schemas.microsoft.com/office/drawing/2014/main" id="{F62A25C7-B1AB-D6EC-C574-709CD60D7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37" y="3034513"/>
            <a:ext cx="8267700" cy="2168280"/>
          </a:xfrm>
          <a:prstGeom prst="rect">
            <a:avLst/>
          </a:prstGeom>
        </p:spPr>
      </p:pic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12A2E1F5-CAAB-9B9E-9733-6D6BF37273B9}"/>
              </a:ext>
            </a:extLst>
          </p:cNvPr>
          <p:cNvSpPr/>
          <p:nvPr/>
        </p:nvSpPr>
        <p:spPr>
          <a:xfrm>
            <a:off x="5240971" y="2963144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26042A37-0074-F0A3-8AA1-0DF6FD5DC5B0}"/>
              </a:ext>
            </a:extLst>
          </p:cNvPr>
          <p:cNvSpPr/>
          <p:nvPr/>
        </p:nvSpPr>
        <p:spPr>
          <a:xfrm>
            <a:off x="6348027" y="3998313"/>
            <a:ext cx="810846" cy="86946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67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Wesen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D1268AD-E772-990C-203A-7C03736E1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15" y="2460381"/>
            <a:ext cx="7322771" cy="28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11339457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Verwirrung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 dirty="0" err="1">
                <a:solidFill>
                  <a:srgbClr val="FFFFFF"/>
                </a:solidFill>
              </a:rPr>
              <a:t>Zurückschrecken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Text, Screenshot, Cartoon, Schrift enthält.&#10;&#10;Beschreibung automatisch generiert.">
            <a:extLst>
              <a:ext uri="{FF2B5EF4-FFF2-40B4-BE49-F238E27FC236}">
                <a16:creationId xmlns:a16="http://schemas.microsoft.com/office/drawing/2014/main" id="{E1627A46-D6A4-03B9-6510-15DEE56D3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2264508"/>
            <a:ext cx="3555999" cy="31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10390551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Typen / </a:t>
            </a:r>
            <a:r>
              <a:rPr lang="en-US" dirty="0" err="1">
                <a:solidFill>
                  <a:srgbClr val="FFFFFF"/>
                </a:solidFill>
              </a:rPr>
              <a:t>Typeffektivitäten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 descr="Ein Bild, das Text, Screenshot, Schrift, Farbigkeit enthält.&#10;&#10;Beschreibung automatisch generiert.">
            <a:extLst>
              <a:ext uri="{FF2B5EF4-FFF2-40B4-BE49-F238E27FC236}">
                <a16:creationId xmlns:a16="http://schemas.microsoft.com/office/drawing/2014/main" id="{8253F4AF-2066-5ADC-E74A-E44F3CE3B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433" y="2067291"/>
            <a:ext cx="3011365" cy="39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2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Screenshot, Quadrat, Text, Rechteck enthält.&#10;&#10;Beschreibung automatisch generiert.">
            <a:extLst>
              <a:ext uri="{FF2B5EF4-FFF2-40B4-BE49-F238E27FC236}">
                <a16:creationId xmlns:a16="http://schemas.microsoft.com/office/drawing/2014/main" id="{18A11FBA-4E76-7CE5-BB49-99A353C0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73" y="1066800"/>
            <a:ext cx="9639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A318A1-6A60-FB31-C0A9-DA762EBC3133}"/>
              </a:ext>
            </a:extLst>
          </p:cNvPr>
          <p:cNvGrpSpPr/>
          <p:nvPr/>
        </p:nvGrpSpPr>
        <p:grpSpPr>
          <a:xfrm>
            <a:off x="3785864" y="3734144"/>
            <a:ext cx="2097655" cy="859692"/>
            <a:chOff x="3785864" y="3734144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3734144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3880704"/>
              <a:ext cx="2095500" cy="56197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5808908" y="3723561"/>
            <a:ext cx="4120171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92C85-8CA5-6E1D-5176-DFF86A2B0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017" y="3993622"/>
            <a:ext cx="4114800" cy="35242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907915" y="3723561"/>
            <a:ext cx="1579358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Grafiken, weiß enthält.&#10;&#10;Beschreibung automatisch generiert.">
            <a:extLst>
              <a:ext uri="{FF2B5EF4-FFF2-40B4-BE49-F238E27FC236}">
                <a16:creationId xmlns:a16="http://schemas.microsoft.com/office/drawing/2014/main" id="{A3D333A4-B06B-2876-9BFF-61732EE3F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880" y="3899430"/>
            <a:ext cx="1552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Reihe, Schrift, Diagramm enthält.&#10;&#10;Beschreibung automatisch generiert.">
            <a:extLst>
              <a:ext uri="{FF2B5EF4-FFF2-40B4-BE49-F238E27FC236}">
                <a16:creationId xmlns:a16="http://schemas.microsoft.com/office/drawing/2014/main" id="{3104666E-3D38-5801-7BAF-67695FCC5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5" y="3733067"/>
            <a:ext cx="3305175" cy="857250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A318A1-6A60-FB31-C0A9-DA762EBC3133}"/>
              </a:ext>
            </a:extLst>
          </p:cNvPr>
          <p:cNvGrpSpPr/>
          <p:nvPr/>
        </p:nvGrpSpPr>
        <p:grpSpPr>
          <a:xfrm>
            <a:off x="3785864" y="-1324689"/>
            <a:ext cx="2097655" cy="859692"/>
            <a:chOff x="3785864" y="3734144"/>
            <a:chExt cx="2097655" cy="859692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D351E8C-1AAC-B64B-FD2F-A46967EA1956}"/>
                </a:ext>
              </a:extLst>
            </p:cNvPr>
            <p:cNvSpPr/>
            <p:nvPr/>
          </p:nvSpPr>
          <p:spPr>
            <a:xfrm>
              <a:off x="3785864" y="3734144"/>
              <a:ext cx="2090614" cy="8596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fik 7" descr="Ein Bild, das Text, Schrift, weiß, Typografie enthält.&#10;&#10;Beschreibung automatisch generiert.">
              <a:extLst>
                <a:ext uri="{FF2B5EF4-FFF2-40B4-BE49-F238E27FC236}">
                  <a16:creationId xmlns:a16="http://schemas.microsoft.com/office/drawing/2014/main" id="{E4841A4A-5B33-8F9A-0D5A-29AD730F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019" y="3880704"/>
              <a:ext cx="2095500" cy="56197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8632090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Schadensberechnung</a:t>
            </a:r>
            <a:endParaRPr lang="de-DE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9A4C53-AF88-44AD-7E7A-A6ACA9DDC8EA}"/>
              </a:ext>
            </a:extLst>
          </p:cNvPr>
          <p:cNvSpPr/>
          <p:nvPr/>
        </p:nvSpPr>
        <p:spPr>
          <a:xfrm>
            <a:off x="3776908" y="3723561"/>
            <a:ext cx="4120171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792C85-8CA5-6E1D-5176-DFF86A2B0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17" y="3993622"/>
            <a:ext cx="4114800" cy="35242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09D01AB8-EBE4-8AEB-405E-473AFE7E2179}"/>
              </a:ext>
            </a:extLst>
          </p:cNvPr>
          <p:cNvSpPr/>
          <p:nvPr/>
        </p:nvSpPr>
        <p:spPr>
          <a:xfrm>
            <a:off x="9907915" y="7110228"/>
            <a:ext cx="1579358" cy="870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Grafiken, weiß enthält.&#10;&#10;Beschreibung automatisch generiert.">
            <a:extLst>
              <a:ext uri="{FF2B5EF4-FFF2-40B4-BE49-F238E27FC236}">
                <a16:creationId xmlns:a16="http://schemas.microsoft.com/office/drawing/2014/main" id="{A3D333A4-B06B-2876-9BFF-61732EE3F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880" y="7286097"/>
            <a:ext cx="15525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Angriffseffekte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F7C3FB4A-A00A-80C9-95C3-BC5368A5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8" y="1952992"/>
            <a:ext cx="10254271" cy="38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Move Clearance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80963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9457959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8492" r="-1" b="152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599" y="4114799"/>
            <a:ext cx="6717129" cy="2013995"/>
          </a:xfrm>
        </p:spPr>
        <p:txBody>
          <a:bodyPr anchor="b">
            <a:normAutofit/>
          </a:bodyPr>
          <a:lstStyle/>
          <a:p>
            <a:r>
              <a:rPr lang="de-DE" err="1">
                <a:solidFill>
                  <a:srgbClr val="FFFFFF"/>
                </a:solidFill>
              </a:rPr>
              <a:t>Buddyworld</a:t>
            </a:r>
            <a:endParaRPr lang="de-DE" sz="8000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23726" y="4123127"/>
            <a:ext cx="5299078" cy="200566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Disclaimer &amp; Reality Check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Datenbank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Grundlegende Mechaniken </a:t>
            </a:r>
            <a:r>
              <a:rPr lang="de-DE" sz="2600" err="1">
                <a:solidFill>
                  <a:srgbClr val="FFFFFF"/>
                </a:solidFill>
              </a:rPr>
              <a:t>u.ä.</a:t>
            </a:r>
            <a:endParaRPr lang="de-DE" sz="2600">
              <a:solidFill>
                <a:srgbClr val="FFFFFF"/>
              </a:solidFill>
            </a:endParaRP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Grober Einblick in die Implementierung</a:t>
            </a:r>
          </a:p>
          <a:p>
            <a:pPr marL="457200" indent="-457200">
              <a:buAutoNum type="arabicPeriod"/>
            </a:pPr>
            <a:r>
              <a:rPr lang="de-DE" sz="2600" dirty="0">
                <a:solidFill>
                  <a:srgbClr val="FFFFFF"/>
                </a:solidFill>
              </a:rPr>
              <a:t>Demo</a:t>
            </a:r>
          </a:p>
          <a:p>
            <a:pPr marL="457200" indent="-457200">
              <a:buAutoNum type="arabicPeriod"/>
            </a:pPr>
            <a:endParaRPr lang="de-DE" sz="26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-7015966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Move Clearance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Papier, Screenshot, Dokument enthält.&#10;&#10;Beschreibung automatisch generiert.">
            <a:extLst>
              <a:ext uri="{FF2B5EF4-FFF2-40B4-BE49-F238E27FC236}">
                <a16:creationId xmlns:a16="http://schemas.microsoft.com/office/drawing/2014/main" id="{3C85E838-B0CD-F81C-3989-34C498AF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62" y="-7734421"/>
            <a:ext cx="2971800" cy="6696075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06E6B946-CE36-D459-04B9-5345E5F6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48" y="1642575"/>
            <a:ext cx="103441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9784859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Reihenfolge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99229C1F-B9AD-51BA-5A3B-469E6969C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2259013"/>
            <a:ext cx="6057900" cy="32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9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D17EAC14-B8EC-AF37-78E9-BC4A28F34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b="690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Grober </a:t>
            </a:r>
            <a:r>
              <a:rPr lang="en-US" dirty="0" err="1">
                <a:solidFill>
                  <a:srgbClr val="FFFFFF"/>
                </a:solidFill>
              </a:rPr>
              <a:t>Einblick</a:t>
            </a:r>
            <a:r>
              <a:rPr lang="en-US" dirty="0">
                <a:solidFill>
                  <a:srgbClr val="FFFFFF"/>
                </a:solidFill>
              </a:rPr>
              <a:t> in die </a:t>
            </a:r>
            <a:r>
              <a:rPr lang="en-US" dirty="0" err="1">
                <a:solidFill>
                  <a:srgbClr val="FFFFFF"/>
                </a:solidFill>
              </a:rPr>
              <a:t>Implementierung</a:t>
            </a:r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warum</a:t>
            </a:r>
            <a:r>
              <a:rPr lang="en-US" dirty="0">
                <a:solidFill>
                  <a:srgbClr val="FFFFFF"/>
                </a:solidFill>
              </a:rPr>
              <a:t>(-2)</a:t>
            </a:r>
          </a:p>
        </p:txBody>
      </p:sp>
      <p:pic>
        <p:nvPicPr>
          <p:cNvPr id="2" name="Grafik 1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E67E32D0-DBEC-8C59-282F-27A26D84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3" y="2089680"/>
            <a:ext cx="8562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E80BDE2-AC37-436B-F07A-AFC784E8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26877" y="2097454"/>
            <a:ext cx="3657600" cy="35814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3CD5BA5-8BCF-4593-F470-384D94CE2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888" y="2100629"/>
            <a:ext cx="8593991" cy="35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6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E80BDE2-AC37-436B-F07A-AFC784E8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92" y="2097454"/>
            <a:ext cx="3657600" cy="3581400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3CD5BA5-8BCF-4593-F470-384D94CE2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3503" y="2774705"/>
            <a:ext cx="5399453" cy="22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39CDA4E-5C55-6CC6-69A9-F66C22D7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886" y="2163152"/>
            <a:ext cx="9558460" cy="3508620"/>
          </a:xfrm>
          <a:prstGeom prst="rect">
            <a:avLst/>
          </a:prstGeom>
        </p:spPr>
      </p:pic>
      <p:pic>
        <p:nvPicPr>
          <p:cNvPr id="2" name="Grafik 1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C5D83C45-D198-9A4B-81CF-960AED9F1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852987" y="3388255"/>
            <a:ext cx="4297892" cy="10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50F5B19C-1874-0239-C435-3024009F4F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50667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warum(-2)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39CDA4E-5C55-6CC6-69A9-F66C22D7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47" y="2856767"/>
            <a:ext cx="5738691" cy="2101851"/>
          </a:xfrm>
          <a:prstGeom prst="rect">
            <a:avLst/>
          </a:prstGeom>
        </p:spPr>
      </p:pic>
      <p:pic>
        <p:nvPicPr>
          <p:cNvPr id="2" name="Grafik 1" descr="Ein Bild, das Text, Schrift, Screenshot enthält.&#10;&#10;Beschreibung automatisch generiert.">
            <a:extLst>
              <a:ext uri="{FF2B5EF4-FFF2-40B4-BE49-F238E27FC236}">
                <a16:creationId xmlns:a16="http://schemas.microsoft.com/office/drawing/2014/main" id="{C5D83C45-D198-9A4B-81CF-960AED9F1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98" y="3388255"/>
            <a:ext cx="4297892" cy="10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7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570783" cy="27168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Schadens-berechnung</a:t>
            </a:r>
            <a:endParaRPr lang="de-DE" sz="5800">
              <a:solidFill>
                <a:srgbClr val="000000"/>
              </a:solidFill>
            </a:endParaRPr>
          </a:p>
        </p:txBody>
      </p:sp>
      <p:pic>
        <p:nvPicPr>
          <p:cNvPr id="5" name="Grafik 4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20FE4897-7A94-FB46-21D3-913897C173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8" b="42675"/>
          <a:stretch/>
        </p:blipFill>
        <p:spPr>
          <a:xfrm>
            <a:off x="4695519" y="1631461"/>
            <a:ext cx="7243770" cy="35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solidFill>
                  <a:srgbClr val="FFFFFF"/>
                </a:solidFill>
              </a:rPr>
              <a:t>Angriff</a:t>
            </a:r>
            <a:endParaRPr lang="de-DE" dirty="0"/>
          </a:p>
        </p:txBody>
      </p:sp>
      <p:pic>
        <p:nvPicPr>
          <p:cNvPr id="2" name="Grafik 1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6216F6A8-E234-B38D-2DAD-601AD904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924050"/>
            <a:ext cx="9848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371423" cy="296682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Disclaimer &amp; Reality Check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6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Durchlauf</a:t>
            </a:r>
          </a:p>
        </p:txBody>
      </p:sp>
    </p:spTree>
    <p:extLst>
      <p:ext uri="{BB962C8B-B14F-4D97-AF65-F5344CB8AC3E}">
        <p14:creationId xmlns:p14="http://schemas.microsoft.com/office/powerpoint/2010/main" val="279790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fik 1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A5B72158-7B97-B934-5347-0B73593A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0" y="488462"/>
            <a:ext cx="6065982" cy="5949461"/>
          </a:xfrm>
          <a:prstGeom prst="rect">
            <a:avLst/>
          </a:prstGeom>
        </p:spPr>
      </p:pic>
      <p:pic>
        <p:nvPicPr>
          <p:cNvPr id="3" name="Grafik 2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F5D6AE71-2C2E-A083-DD02-812EB014C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799" y="488462"/>
            <a:ext cx="5565327" cy="59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 err="1">
                <a:solidFill>
                  <a:srgbClr val="FFFFFF"/>
                </a:solidFill>
              </a:rPr>
              <a:t>Kampfrunde</a:t>
            </a:r>
          </a:p>
        </p:txBody>
      </p:sp>
      <p:pic>
        <p:nvPicPr>
          <p:cNvPr id="2" name="Grafik 1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A2C72429-4D8E-566B-CB72-D43ADBF22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619" y="107461"/>
            <a:ext cx="4997686" cy="66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A92C0B13-D8C0-36E3-5F20-D5B2655C2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7205783" cy="26973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800" dirty="0">
                <a:solidFill>
                  <a:srgbClr val="FFFFFF"/>
                </a:solidFill>
              </a:rPr>
              <a:t>Kampf</a:t>
            </a:r>
            <a:endParaRPr lang="de-DE" dirty="0"/>
          </a:p>
        </p:txBody>
      </p:sp>
      <p:pic>
        <p:nvPicPr>
          <p:cNvPr id="5" name="Grafik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5900B962-B876-C09E-838A-0BFB1264C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39" y="273538"/>
            <a:ext cx="5317062" cy="63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Entwurf, Zeichnung, Diagramm, Design enthält.&#10;&#10;Beschreibung automatisch generiert.">
            <a:extLst>
              <a:ext uri="{FF2B5EF4-FFF2-40B4-BE49-F238E27FC236}">
                <a16:creationId xmlns:a16="http://schemas.microsoft.com/office/drawing/2014/main" id="{E97A5AC3-6B43-C0BD-F55B-AFDEC5072A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r="8444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Demo</a:t>
            </a:r>
            <a:endParaRPr lang="de-DE" sz="8000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3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2370" y="799418"/>
            <a:ext cx="10234244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Quellen</a:t>
            </a:r>
            <a:r>
              <a:rPr lang="en-US" dirty="0">
                <a:solidFill>
                  <a:srgbClr val="FFFFFF"/>
                </a:solidFill>
              </a:rPr>
              <a:t> / Screenshots</a:t>
            </a:r>
            <a:endParaRPr lang="de-DE" dirty="0" err="1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8461" y="3728775"/>
            <a:ext cx="11141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https://bulbapedia.bulbagarden.net/wiki/Stat</a:t>
            </a:r>
            <a:endParaRPr lang="de-DE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https://www.pokewiki.de/Statusver%C3%A4nderungen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https://pokemon.fandom.com/wiki/Status_condition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https://bulbapedia.bulbagarden.net/wiki/User:FIQ/Turn_sequence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https://serebii.net/games/weather.shtml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https://bulbapedia.bulbagarden.net/wiki/Weather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https://pokemondb.net/move/all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https://bulbapedia.bulbagarden.net/wiki/Nature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https://bulbapedia.bulbagarden.net/wiki/Damage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https://bulbapedia.bulbagarden.net/wiki/Type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https://archives.bulbagarden.net/media/upload/8/87/Confusion_status_I.png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65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2370" y="799418"/>
            <a:ext cx="10234244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88461" y="3728775"/>
            <a:ext cx="11141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https://github.com/0Kseno0/Buddyworld</a:t>
            </a:r>
            <a:endParaRPr lang="de-DE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4C94200A-9380-22E3-9629-490F00AADC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4179" r="9153" b="-1"/>
          <a:stretch/>
        </p:blipFill>
        <p:spPr>
          <a:xfrm>
            <a:off x="6095999" y="10"/>
            <a:ext cx="6096001" cy="68704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Datenbank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32" y="718026"/>
            <a:ext cx="6522050" cy="562071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B84871-ED0C-7324-8CD3-E637F20BD509}"/>
              </a:ext>
            </a:extLst>
          </p:cNvPr>
          <p:cNvSpPr/>
          <p:nvPr/>
        </p:nvSpPr>
        <p:spPr>
          <a:xfrm>
            <a:off x="8003816" y="-11427099"/>
            <a:ext cx="4884295" cy="9768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61929343-FDF6-2CCE-7D70-D58A6831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058" y="-2779681"/>
            <a:ext cx="12330736" cy="9643080"/>
          </a:xfr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04D0A73-BEB5-74D4-171F-804EC3A8685B}"/>
              </a:ext>
            </a:extLst>
          </p:cNvPr>
          <p:cNvSpPr/>
          <p:nvPr/>
        </p:nvSpPr>
        <p:spPr>
          <a:xfrm>
            <a:off x="8003816" y="-2888791"/>
            <a:ext cx="4884295" cy="102182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85B3E51-1D7A-013B-4604-4EECE23DC05C}"/>
              </a:ext>
            </a:extLst>
          </p:cNvPr>
          <p:cNvSpPr txBox="1"/>
          <p:nvPr/>
        </p:nvSpPr>
        <p:spPr>
          <a:xfrm>
            <a:off x="8164086" y="3504163"/>
            <a:ext cx="274319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600" err="1">
                <a:solidFill>
                  <a:schemeClr val="bg1"/>
                </a:solidFill>
              </a:rPr>
              <a:t>Pokemon</a:t>
            </a:r>
            <a:endParaRPr lang="de-DE" sz="2600">
              <a:solidFill>
                <a:schemeClr val="bg1"/>
              </a:solidFill>
            </a:endParaRPr>
          </a:p>
          <a:p>
            <a:r>
              <a:rPr lang="de-DE" sz="2600" dirty="0">
                <a:solidFill>
                  <a:schemeClr val="bg1"/>
                </a:solidFill>
              </a:rPr>
              <a:t>Basisstatuswerte</a:t>
            </a:r>
          </a:p>
          <a:p>
            <a:r>
              <a:rPr lang="de-DE" sz="2600" dirty="0">
                <a:solidFill>
                  <a:schemeClr val="bg1"/>
                </a:solidFill>
              </a:rPr>
              <a:t>Typen</a:t>
            </a:r>
          </a:p>
          <a:p>
            <a:r>
              <a:rPr lang="de-DE" sz="2600" dirty="0">
                <a:solidFill>
                  <a:schemeClr val="bg1"/>
                </a:solidFill>
              </a:rPr>
              <a:t>Angriffe</a:t>
            </a:r>
          </a:p>
        </p:txBody>
      </p:sp>
    </p:spTree>
    <p:extLst>
      <p:ext uri="{BB962C8B-B14F-4D97-AF65-F5344CB8AC3E}">
        <p14:creationId xmlns:p14="http://schemas.microsoft.com/office/powerpoint/2010/main" val="788302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7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67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11111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pic>
        <p:nvPicPr>
          <p:cNvPr id="5" name="Grafik 4" descr="Ein Bild, das Text, Screenshot, Diagramm, Software enthält.&#10;&#10;Beschreibung automatisch generiert.">
            <a:extLst>
              <a:ext uri="{FF2B5EF4-FFF2-40B4-BE49-F238E27FC236}">
                <a16:creationId xmlns:a16="http://schemas.microsoft.com/office/drawing/2014/main" id="{A794747C-C2C9-D447-A839-62179BEC5B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8949" r="39495" b="-1"/>
          <a:stretch/>
        </p:blipFill>
        <p:spPr>
          <a:xfrm>
            <a:off x="6095999" y="10"/>
            <a:ext cx="6096001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61339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de-DE" dirty="0">
                <a:solidFill>
                  <a:srgbClr val="FFFFFF"/>
                </a:solidFill>
              </a:rPr>
              <a:t>Grundlegende Mechaniken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 err="1">
                <a:solidFill>
                  <a:srgbClr val="FFFFFF"/>
                </a:solidFill>
              </a:rPr>
              <a:t>u.ä.</a:t>
            </a:r>
          </a:p>
        </p:txBody>
      </p:sp>
      <p:cxnSp>
        <p:nvCxnSpPr>
          <p:cNvPr id="45" name="Straight Connector 4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8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err="1">
                <a:solidFill>
                  <a:srgbClr val="FFFFFF"/>
                </a:solidFill>
              </a:rPr>
              <a:t>Grundlegende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Mechaniken</a:t>
            </a:r>
            <a:r>
              <a:rPr lang="en-US" dirty="0">
                <a:solidFill>
                  <a:srgbClr val="FFFFFF"/>
                </a:solidFill>
              </a:rPr>
              <a:t> 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err="1">
                <a:solidFill>
                  <a:srgbClr val="FFFFFF"/>
                </a:solidFill>
              </a:rPr>
              <a:t>u.ä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807209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Wetter</a:t>
            </a:r>
            <a:endParaRPr lang="de-DE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Statuswerteberechnung</a:t>
            </a:r>
            <a:r>
              <a:rPr lang="en-US" sz="2600" dirty="0">
                <a:solidFill>
                  <a:srgbClr val="FFFFFF"/>
                </a:solidFill>
              </a:rPr>
              <a:t> / EVs &amp; IVs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Wesen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  <a:ea typeface="+mn-lt"/>
                <a:cs typeface="+mn-lt"/>
              </a:rPr>
              <a:t>Verwirrung</a:t>
            </a:r>
            <a:r>
              <a:rPr lang="en-US" sz="2600" dirty="0">
                <a:solidFill>
                  <a:srgbClr val="FFFFFF"/>
                </a:solidFill>
                <a:ea typeface="+mn-lt"/>
                <a:cs typeface="+mn-lt"/>
              </a:rPr>
              <a:t> / </a:t>
            </a:r>
            <a:r>
              <a:rPr lang="en-US" sz="2600" dirty="0" err="1">
                <a:solidFill>
                  <a:srgbClr val="FFFFFF"/>
                </a:solidFill>
                <a:ea typeface="+mn-lt"/>
                <a:cs typeface="+mn-lt"/>
              </a:rPr>
              <a:t>Zurückschrecken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Typen / </a:t>
            </a:r>
            <a:r>
              <a:rPr lang="en-US" sz="2600" dirty="0" err="1">
                <a:solidFill>
                  <a:srgbClr val="FFFFFF"/>
                </a:solidFill>
              </a:rPr>
              <a:t>Typeffektivitäten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Schadensberechnung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Angriffseffekte</a:t>
            </a:r>
            <a:endParaRPr lang="en-US" sz="260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Move Clearance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 err="1">
                <a:solidFill>
                  <a:srgbClr val="FFFFFF"/>
                </a:solidFill>
              </a:rPr>
              <a:t>Reihenfolge</a:t>
            </a:r>
            <a:endParaRPr lang="en-US" sz="26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21BBF-F76D-662F-5704-58A6F4531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28492" r="-1" b="1524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2601" y="799418"/>
            <a:ext cx="5613398" cy="2929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Wetter</a:t>
            </a:r>
            <a:endParaRPr lang="de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"Normal"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Regen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>
                <a:solidFill>
                  <a:srgbClr val="FFFFFF"/>
                </a:solidFill>
              </a:rPr>
              <a:t>Sonnenschein</a:t>
            </a:r>
            <a:endParaRPr lang="en-US" sz="2600" dirty="0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err="1">
                <a:solidFill>
                  <a:srgbClr val="FFFFFF"/>
                </a:solidFill>
              </a:rPr>
              <a:t>Sandsturm</a:t>
            </a:r>
            <a:endParaRPr lang="en-US" sz="2600" dirty="0" err="1">
              <a:solidFill>
                <a:srgbClr val="FFFFFF"/>
              </a:solidFill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sz="2600" dirty="0">
                <a:solidFill>
                  <a:srgbClr val="FFFFFF"/>
                </a:solidFill>
              </a:rPr>
              <a:t>Hagel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683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252F"/>
      </a:dk2>
      <a:lt2>
        <a:srgbClr val="F0F3F2"/>
      </a:lt2>
      <a:accent1>
        <a:srgbClr val="E42B84"/>
      </a:accent1>
      <a:accent2>
        <a:srgbClr val="D31ABF"/>
      </a:accent2>
      <a:accent3>
        <a:srgbClr val="AB2BE4"/>
      </a:accent3>
      <a:accent4>
        <a:srgbClr val="5829D5"/>
      </a:accent4>
      <a:accent5>
        <a:srgbClr val="2B46E4"/>
      </a:accent5>
      <a:accent6>
        <a:srgbClr val="1A82D3"/>
      </a:accent6>
      <a:hlink>
        <a:srgbClr val="42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36</Slides>
  <Notes>33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LevelVTI</vt:lpstr>
      <vt:lpstr>Buddyworld</vt:lpstr>
      <vt:lpstr>Buddyworld</vt:lpstr>
      <vt:lpstr>Disclaimer &amp; Reality Check</vt:lpstr>
      <vt:lpstr>Datenbank</vt:lpstr>
      <vt:lpstr>PowerPoint-Präsentation</vt:lpstr>
      <vt:lpstr>PowerPoint-Präsentation</vt:lpstr>
      <vt:lpstr>Grundlegende Mechaniken u.ä.</vt:lpstr>
      <vt:lpstr>Grundlegende Mechaniken  u.ä.</vt:lpstr>
      <vt:lpstr>Wetter</vt:lpstr>
      <vt:lpstr>Statuseffekte</vt:lpstr>
      <vt:lpstr>Statuswerteberechnung / EVs &amp; IVs</vt:lpstr>
      <vt:lpstr>Wesen</vt:lpstr>
      <vt:lpstr>Verwirrung / Zurückschrecken</vt:lpstr>
      <vt:lpstr>Typen / Typeffektivitäten</vt:lpstr>
      <vt:lpstr>PowerPoint-Präsentation</vt:lpstr>
      <vt:lpstr>Schadensberechnung</vt:lpstr>
      <vt:lpstr>Schadensberechnung</vt:lpstr>
      <vt:lpstr>Angriffseffekte</vt:lpstr>
      <vt:lpstr>Move Clearance</vt:lpstr>
      <vt:lpstr>Move Clearance</vt:lpstr>
      <vt:lpstr>Reihenfolge</vt:lpstr>
      <vt:lpstr>Grober Einblick in die Implementierung</vt:lpstr>
      <vt:lpstr>warum(-2)</vt:lpstr>
      <vt:lpstr>warum(-2)</vt:lpstr>
      <vt:lpstr>warum(-2)</vt:lpstr>
      <vt:lpstr>warum(-2)</vt:lpstr>
      <vt:lpstr>warum(-2)</vt:lpstr>
      <vt:lpstr>Schadens-berechnung</vt:lpstr>
      <vt:lpstr>Angriff</vt:lpstr>
      <vt:lpstr>Durchlauf</vt:lpstr>
      <vt:lpstr>PowerPoint-Präsentation</vt:lpstr>
      <vt:lpstr>Kampfrunde</vt:lpstr>
      <vt:lpstr>Kampf</vt:lpstr>
      <vt:lpstr>Demo</vt:lpstr>
      <vt:lpstr>Quellen / Screenshots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668</cp:revision>
  <dcterms:created xsi:type="dcterms:W3CDTF">2024-06-17T10:49:03Z</dcterms:created>
  <dcterms:modified xsi:type="dcterms:W3CDTF">2024-06-19T15:53:55Z</dcterms:modified>
</cp:coreProperties>
</file>