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79" r:id="rId15"/>
    <p:sldId id="270" r:id="rId16"/>
    <p:sldId id="277" r:id="rId17"/>
    <p:sldId id="272" r:id="rId18"/>
    <p:sldId id="273" r:id="rId19"/>
    <p:sldId id="274" r:id="rId20"/>
    <p:sldId id="275" r:id="rId21"/>
    <p:sldId id="276" r:id="rId22"/>
    <p:sldId id="280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73891-A5D0-A1F0-DC28-6B8696857197}" v="14" dt="2024-06-17T11:26:26.573"/>
    <p1510:client id="{A5EE8652-9EC0-23EC-E212-7FC6CEE737E2}" v="30" dt="2024-06-18T07:38:17.476"/>
    <p1510:client id="{FD938B74-8708-24F1-F579-A70E2686045E}" v="862" dt="2024-06-18T21:04:2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628AA-78E7-4BB2-A74F-18372E98CFFB}" type="datetimeFigureOut">
              <a:t>18.06.2024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B5194-502B-4BD8-82B6-C8D2034959E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77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55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51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54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9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3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19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96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62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91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82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78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Disclaimer:</a:t>
            </a:r>
          </a:p>
          <a:p>
            <a:r>
              <a:rPr lang="de-DE" dirty="0">
                <a:ea typeface="Calibri"/>
                <a:cs typeface="Calibri"/>
              </a:rPr>
              <a:t>Erste mal Datenbankanbindung und </a:t>
            </a:r>
            <a:r>
              <a:rPr lang="de-DE" dirty="0" err="1">
                <a:ea typeface="Calibri"/>
                <a:cs typeface="Calibri"/>
              </a:rPr>
              <a:t>Javax</a:t>
            </a:r>
            <a:r>
              <a:rPr lang="de-DE" dirty="0">
                <a:ea typeface="Calibri"/>
                <a:cs typeface="Calibri"/>
              </a:rPr>
              <a:t> Swing</a:t>
            </a:r>
          </a:p>
          <a:p>
            <a:r>
              <a:rPr lang="de-DE" err="1">
                <a:ea typeface="Calibri"/>
                <a:cs typeface="Calibri"/>
              </a:rPr>
              <a:t>Pokemon</a:t>
            </a:r>
            <a:r>
              <a:rPr lang="de-DE" dirty="0">
                <a:ea typeface="Calibri"/>
                <a:cs typeface="Calibri"/>
              </a:rPr>
              <a:t> bis Gen 6 aber keine </a:t>
            </a:r>
            <a:r>
              <a:rPr lang="de-DE" err="1">
                <a:ea typeface="Calibri"/>
                <a:cs typeface="Calibri"/>
              </a:rPr>
              <a:t>Mega</a:t>
            </a:r>
            <a:r>
              <a:rPr lang="de-DE" dirty="0">
                <a:ea typeface="Calibri"/>
                <a:cs typeface="Calibri"/>
              </a:rPr>
              <a:t> Entwicklungen</a:t>
            </a:r>
          </a:p>
          <a:p>
            <a:r>
              <a:rPr lang="de-DE" dirty="0">
                <a:ea typeface="Calibri"/>
                <a:cs typeface="Calibri"/>
              </a:rPr>
              <a:t>Angriffe bis ca. Gen 3</a:t>
            </a:r>
          </a:p>
          <a:p>
            <a:r>
              <a:rPr lang="de-DE" dirty="0">
                <a:ea typeface="Calibri"/>
                <a:cs typeface="Calibri"/>
              </a:rPr>
              <a:t>Keine Items und keine Fähigkeiten</a:t>
            </a:r>
          </a:p>
          <a:p>
            <a:r>
              <a:rPr lang="de-DE" dirty="0">
                <a:ea typeface="Calibri"/>
                <a:cs typeface="Calibri"/>
              </a:rPr>
              <a:t>Nur 1v1 PvE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922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2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1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Disclaimer:</a:t>
            </a:r>
          </a:p>
          <a:p>
            <a:r>
              <a:rPr lang="de-DE" dirty="0">
                <a:ea typeface="Calibri"/>
                <a:cs typeface="Calibri"/>
              </a:rPr>
              <a:t>Erste mal Datenbankanbindung und </a:t>
            </a:r>
            <a:r>
              <a:rPr lang="de-DE" dirty="0" err="1">
                <a:ea typeface="Calibri"/>
                <a:cs typeface="Calibri"/>
              </a:rPr>
              <a:t>Javax</a:t>
            </a:r>
            <a:r>
              <a:rPr lang="de-DE" dirty="0">
                <a:ea typeface="Calibri"/>
                <a:cs typeface="Calibri"/>
              </a:rPr>
              <a:t> Swing</a:t>
            </a:r>
          </a:p>
          <a:p>
            <a:r>
              <a:rPr lang="de-DE" err="1">
                <a:ea typeface="Calibri"/>
                <a:cs typeface="Calibri"/>
              </a:rPr>
              <a:t>Pokemon</a:t>
            </a:r>
            <a:r>
              <a:rPr lang="de-DE" dirty="0">
                <a:ea typeface="Calibri"/>
                <a:cs typeface="Calibri"/>
              </a:rPr>
              <a:t> bis Gen 6 aber keine </a:t>
            </a:r>
            <a:r>
              <a:rPr lang="de-DE" err="1">
                <a:ea typeface="Calibri"/>
                <a:cs typeface="Calibri"/>
              </a:rPr>
              <a:t>Mega</a:t>
            </a:r>
            <a:r>
              <a:rPr lang="de-DE" dirty="0">
                <a:ea typeface="Calibri"/>
                <a:cs typeface="Calibri"/>
              </a:rPr>
              <a:t> Entwicklungen</a:t>
            </a:r>
          </a:p>
          <a:p>
            <a:r>
              <a:rPr lang="de-DE" dirty="0">
                <a:ea typeface="Calibri"/>
                <a:cs typeface="Calibri"/>
              </a:rPr>
              <a:t>Angriffe bis ca. Gen 3</a:t>
            </a:r>
          </a:p>
          <a:p>
            <a:r>
              <a:rPr lang="de-DE" dirty="0">
                <a:ea typeface="Calibri"/>
                <a:cs typeface="Calibri"/>
              </a:rPr>
              <a:t>Keine Items</a:t>
            </a:r>
          </a:p>
          <a:p>
            <a:r>
              <a:rPr lang="de-DE" dirty="0">
                <a:ea typeface="Calibri"/>
                <a:cs typeface="Calibri"/>
              </a:rPr>
              <a:t>Nur 1v1 PvE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0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30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07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1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EVs </a:t>
            </a:r>
            <a:r>
              <a:rPr lang="en-US" dirty="0" err="1">
                <a:ea typeface="Calibri"/>
                <a:cs typeface="Calibri"/>
              </a:rPr>
              <a:t>durchgestrichen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0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0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5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493" r="6" b="1524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de-DE" sz="8000" dirty="0" err="1">
                <a:solidFill>
                  <a:srgbClr val="FFFFFF"/>
                </a:solidFill>
              </a:rPr>
              <a:t>Buddyworld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mir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Statuseffekte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Verbrennung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Gefroren</a:t>
            </a: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err="1">
                <a:solidFill>
                  <a:srgbClr val="FFFFFF"/>
                </a:solidFill>
              </a:rPr>
              <a:t>Paralysiert</a:t>
            </a:r>
            <a:endParaRPr lang="en-US" sz="2600" dirty="0" err="1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(Stark) </a:t>
            </a:r>
            <a:r>
              <a:rPr lang="en-US" sz="2600" dirty="0" err="1">
                <a:solidFill>
                  <a:srgbClr val="FFFFFF"/>
                </a:solidFill>
              </a:rPr>
              <a:t>Vergiftet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Schläft</a:t>
            </a:r>
            <a:endParaRPr lang="en-US" sz="260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9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610303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Statuswerteberechnung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Schrift, Reihe, weiß enthält.&#10;&#10;Beschreibung automatisch generiert.">
            <a:extLst>
              <a:ext uri="{FF2B5EF4-FFF2-40B4-BE49-F238E27FC236}">
                <a16:creationId xmlns:a16="http://schemas.microsoft.com/office/drawing/2014/main" id="{F62A25C7-B1AB-D6EC-C574-709CD60D7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37" y="3034513"/>
            <a:ext cx="8267700" cy="2168280"/>
          </a:xfrm>
          <a:prstGeom prst="rect">
            <a:avLst/>
          </a:prstGeom>
        </p:spPr>
      </p:pic>
      <p:sp>
        <p:nvSpPr>
          <p:cNvPr id="6" name="Multiplikationszeichen 5">
            <a:extLst>
              <a:ext uri="{FF2B5EF4-FFF2-40B4-BE49-F238E27FC236}">
                <a16:creationId xmlns:a16="http://schemas.microsoft.com/office/drawing/2014/main" id="{12A2E1F5-CAAB-9B9E-9733-6D6BF37273B9}"/>
              </a:ext>
            </a:extLst>
          </p:cNvPr>
          <p:cNvSpPr/>
          <p:nvPr/>
        </p:nvSpPr>
        <p:spPr>
          <a:xfrm>
            <a:off x="5240971" y="2963144"/>
            <a:ext cx="810846" cy="86946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ultiplikationszeichen 9">
            <a:extLst>
              <a:ext uri="{FF2B5EF4-FFF2-40B4-BE49-F238E27FC236}">
                <a16:creationId xmlns:a16="http://schemas.microsoft.com/office/drawing/2014/main" id="{26042A37-0074-F0A3-8AA1-0DF6FD5DC5B0}"/>
              </a:ext>
            </a:extLst>
          </p:cNvPr>
          <p:cNvSpPr/>
          <p:nvPr/>
        </p:nvSpPr>
        <p:spPr>
          <a:xfrm>
            <a:off x="6348027" y="3998313"/>
            <a:ext cx="810846" cy="86946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67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Wesen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D1268AD-E772-990C-203A-7C03736E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15" y="2460381"/>
            <a:ext cx="7322771" cy="288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10390551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Typen / </a:t>
            </a:r>
            <a:r>
              <a:rPr lang="en-US" dirty="0" err="1">
                <a:solidFill>
                  <a:srgbClr val="FFFFFF"/>
                </a:solidFill>
              </a:rPr>
              <a:t>Typeffektivitäten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 descr="Ein Bild, das Text, Screenshot, Schrift, Farbigkeit enthält.&#10;&#10;Beschreibung automatisch generiert.">
            <a:extLst>
              <a:ext uri="{FF2B5EF4-FFF2-40B4-BE49-F238E27FC236}">
                <a16:creationId xmlns:a16="http://schemas.microsoft.com/office/drawing/2014/main" id="{8253F4AF-2066-5ADC-E74A-E44F3CE3B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433" y="2067291"/>
            <a:ext cx="3011365" cy="39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2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Screenshot, Quadrat, Text, Rechteck enthält.&#10;&#10;Beschreibung automatisch generiert.">
            <a:extLst>
              <a:ext uri="{FF2B5EF4-FFF2-40B4-BE49-F238E27FC236}">
                <a16:creationId xmlns:a16="http://schemas.microsoft.com/office/drawing/2014/main" id="{18A11FBA-4E76-7CE5-BB49-99A353C07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273" y="1066800"/>
            <a:ext cx="9639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Reihe, Schrift, Diagramm enthält.&#10;&#10;Beschreibung automatisch generiert.">
            <a:extLst>
              <a:ext uri="{FF2B5EF4-FFF2-40B4-BE49-F238E27FC236}">
                <a16:creationId xmlns:a16="http://schemas.microsoft.com/office/drawing/2014/main" id="{3104666E-3D38-5801-7BAF-67695FCC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5" y="3733067"/>
            <a:ext cx="3305175" cy="857250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A318A1-6A60-FB31-C0A9-DA762EBC3133}"/>
              </a:ext>
            </a:extLst>
          </p:cNvPr>
          <p:cNvGrpSpPr/>
          <p:nvPr/>
        </p:nvGrpSpPr>
        <p:grpSpPr>
          <a:xfrm>
            <a:off x="3785864" y="3734144"/>
            <a:ext cx="2097655" cy="859692"/>
            <a:chOff x="3785864" y="3734144"/>
            <a:chExt cx="2097655" cy="85969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D351E8C-1AAC-B64B-FD2F-A46967EA1956}"/>
                </a:ext>
              </a:extLst>
            </p:cNvPr>
            <p:cNvSpPr/>
            <p:nvPr/>
          </p:nvSpPr>
          <p:spPr>
            <a:xfrm>
              <a:off x="3785864" y="3734144"/>
              <a:ext cx="2090614" cy="859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 descr="Ein Bild, das Text, Schrift, weiß, Typografie enthält.&#10;&#10;Beschreibung automatisch generiert.">
              <a:extLst>
                <a:ext uri="{FF2B5EF4-FFF2-40B4-BE49-F238E27FC236}">
                  <a16:creationId xmlns:a16="http://schemas.microsoft.com/office/drawing/2014/main" id="{E4841A4A-5B33-8F9A-0D5A-29AD730F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019" y="3880704"/>
              <a:ext cx="2095500" cy="561975"/>
            </a:xfrm>
            <a:prstGeom prst="rect">
              <a:avLst/>
            </a:prstGeom>
          </p:spPr>
        </p:pic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F99A4C53-AF88-44AD-7E7A-A6ACA9DDC8EA}"/>
              </a:ext>
            </a:extLst>
          </p:cNvPr>
          <p:cNvSpPr/>
          <p:nvPr/>
        </p:nvSpPr>
        <p:spPr>
          <a:xfrm>
            <a:off x="5798325" y="3734144"/>
            <a:ext cx="3770921" cy="859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65B5F5-4711-42E3-0ED9-4EFB9A63A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605" y="3883269"/>
            <a:ext cx="3686175" cy="3810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9D01AB8-EBE4-8AEB-405E-473AFE7E2179}"/>
              </a:ext>
            </a:extLst>
          </p:cNvPr>
          <p:cNvSpPr/>
          <p:nvPr/>
        </p:nvSpPr>
        <p:spPr>
          <a:xfrm>
            <a:off x="9569248" y="3734144"/>
            <a:ext cx="2129691" cy="859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C61A86A-23E8-ED4A-71A8-A42046D9B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1648" y="3937856"/>
            <a:ext cx="2114550" cy="4476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8632090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Schadensberechnung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65990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Reihe, Schrift, Diagramm enthält.&#10;&#10;Beschreibung automatisch generiert.">
            <a:extLst>
              <a:ext uri="{FF2B5EF4-FFF2-40B4-BE49-F238E27FC236}">
                <a16:creationId xmlns:a16="http://schemas.microsoft.com/office/drawing/2014/main" id="{3104666E-3D38-5801-7BAF-67695FCC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5" y="3733067"/>
            <a:ext cx="3305175" cy="85725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A46F052-8074-32BD-BEDB-CEB38939218A}"/>
              </a:ext>
            </a:extLst>
          </p:cNvPr>
          <p:cNvGrpSpPr/>
          <p:nvPr/>
        </p:nvGrpSpPr>
        <p:grpSpPr>
          <a:xfrm>
            <a:off x="3785864" y="-1101625"/>
            <a:ext cx="2097655" cy="859692"/>
            <a:chOff x="3785864" y="-1101625"/>
            <a:chExt cx="2097655" cy="85969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D351E8C-1AAC-B64B-FD2F-A46967EA1956}"/>
                </a:ext>
              </a:extLst>
            </p:cNvPr>
            <p:cNvSpPr/>
            <p:nvPr/>
          </p:nvSpPr>
          <p:spPr>
            <a:xfrm>
              <a:off x="3785864" y="-1101625"/>
              <a:ext cx="2090614" cy="859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 descr="Ein Bild, das Text, Schrift, weiß, Typografie enthält.&#10;&#10;Beschreibung automatisch generiert.">
              <a:extLst>
                <a:ext uri="{FF2B5EF4-FFF2-40B4-BE49-F238E27FC236}">
                  <a16:creationId xmlns:a16="http://schemas.microsoft.com/office/drawing/2014/main" id="{E4841A4A-5B33-8F9A-0D5A-29AD730F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019" y="-955065"/>
              <a:ext cx="2095500" cy="561975"/>
            </a:xfrm>
            <a:prstGeom prst="rect">
              <a:avLst/>
            </a:prstGeom>
          </p:spPr>
        </p:pic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F99A4C53-AF88-44AD-7E7A-A6ACA9DDC8EA}"/>
              </a:ext>
            </a:extLst>
          </p:cNvPr>
          <p:cNvSpPr/>
          <p:nvPr/>
        </p:nvSpPr>
        <p:spPr>
          <a:xfrm>
            <a:off x="3795633" y="3734144"/>
            <a:ext cx="3770921" cy="859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65B5F5-4711-42E3-0ED9-4EFB9A63A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913" y="3883269"/>
            <a:ext cx="3686175" cy="3810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9D01AB8-EBE4-8AEB-405E-473AFE7E2179}"/>
              </a:ext>
            </a:extLst>
          </p:cNvPr>
          <p:cNvSpPr/>
          <p:nvPr/>
        </p:nvSpPr>
        <p:spPr>
          <a:xfrm>
            <a:off x="9569248" y="-1101625"/>
            <a:ext cx="2129691" cy="859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C61A86A-23E8-ED4A-71A8-A42046D9B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1648" y="-897913"/>
            <a:ext cx="2114550" cy="4476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8632090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>
                <a:solidFill>
                  <a:srgbClr val="FFFFFF"/>
                </a:solidFill>
              </a:rPr>
              <a:t>Schadensberechnung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59265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Angriffseffekte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F7C3FB4A-A00A-80C9-95C3-BC5368A5E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48" y="1952992"/>
            <a:ext cx="10254271" cy="38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Angriffsreihenfolge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Papier, Screenshot, Dokument enthält.&#10;&#10;Beschreibung automatisch generiert.">
            <a:extLst>
              <a:ext uri="{FF2B5EF4-FFF2-40B4-BE49-F238E27FC236}">
                <a16:creationId xmlns:a16="http://schemas.microsoft.com/office/drawing/2014/main" id="{3C85E838-B0CD-F81C-3989-34C498AF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562" y="80963"/>
            <a:ext cx="2971800" cy="6696075"/>
          </a:xfrm>
          <a:prstGeom prst="rect">
            <a:avLst/>
          </a:prstGeom>
        </p:spPr>
      </p:pic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06E6B946-CE36-D459-04B9-5345E5F69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48" y="6966805"/>
            <a:ext cx="103441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Angriffsreihenfolge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Papier, Screenshot, Dokument enthält.&#10;&#10;Beschreibung automatisch generiert.">
            <a:extLst>
              <a:ext uri="{FF2B5EF4-FFF2-40B4-BE49-F238E27FC236}">
                <a16:creationId xmlns:a16="http://schemas.microsoft.com/office/drawing/2014/main" id="{3C85E838-B0CD-F81C-3989-34C498AF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562" y="-7031037"/>
            <a:ext cx="2971800" cy="6696075"/>
          </a:xfrm>
          <a:prstGeom prst="rect">
            <a:avLst/>
          </a:prstGeom>
        </p:spPr>
      </p:pic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06E6B946-CE36-D459-04B9-5345E5F69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48" y="2238497"/>
            <a:ext cx="103441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44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8492" r="-1" b="152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599" y="4114799"/>
            <a:ext cx="6717129" cy="2013995"/>
          </a:xfrm>
        </p:spPr>
        <p:txBody>
          <a:bodyPr anchor="b">
            <a:normAutofit/>
          </a:bodyPr>
          <a:lstStyle/>
          <a:p>
            <a:r>
              <a:rPr lang="de-DE" err="1">
                <a:solidFill>
                  <a:srgbClr val="FFFFFF"/>
                </a:solidFill>
              </a:rPr>
              <a:t>Buddyworld</a:t>
            </a:r>
            <a:endParaRPr lang="de-DE" sz="80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23726" y="4123127"/>
            <a:ext cx="5299078" cy="200566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Disclaimer &amp; Reality Check</a:t>
            </a: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Datenbank</a:t>
            </a: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Grundlegende Mechaniken </a:t>
            </a:r>
            <a:r>
              <a:rPr lang="de-DE" sz="2600" err="1">
                <a:solidFill>
                  <a:srgbClr val="FFFFFF"/>
                </a:solidFill>
              </a:rPr>
              <a:t>u.ä.</a:t>
            </a:r>
            <a:endParaRPr lang="de-DE" sz="260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Grober Einblick in die Implementierung</a:t>
            </a: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Demo</a:t>
            </a:r>
          </a:p>
          <a:p>
            <a:pPr marL="457200" indent="-457200">
              <a:buAutoNum type="arabicPeriod"/>
            </a:pPr>
            <a:endParaRPr lang="de-DE" sz="26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3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D17EAC14-B8EC-AF37-78E9-BC4A28F34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b="690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570783" cy="27168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Grober </a:t>
            </a:r>
            <a:r>
              <a:rPr lang="en-US" dirty="0" err="1">
                <a:solidFill>
                  <a:srgbClr val="FFFFFF"/>
                </a:solidFill>
              </a:rPr>
              <a:t>Einblick</a:t>
            </a:r>
            <a:r>
              <a:rPr lang="en-US" dirty="0">
                <a:solidFill>
                  <a:srgbClr val="FFFFFF"/>
                </a:solidFill>
              </a:rPr>
              <a:t> in die </a:t>
            </a:r>
            <a:r>
              <a:rPr lang="en-US" dirty="0" err="1">
                <a:solidFill>
                  <a:srgbClr val="FFFFFF"/>
                </a:solidFill>
              </a:rPr>
              <a:t>Implementierung</a:t>
            </a:r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9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570783" cy="27168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Grober </a:t>
            </a:r>
            <a:r>
              <a:rPr lang="en-US" dirty="0" err="1">
                <a:solidFill>
                  <a:srgbClr val="FFFFFF"/>
                </a:solidFill>
              </a:rPr>
              <a:t>Einblick</a:t>
            </a:r>
            <a:r>
              <a:rPr lang="en-US" dirty="0">
                <a:solidFill>
                  <a:srgbClr val="FFFFFF"/>
                </a:solidFill>
              </a:rPr>
              <a:t> in die </a:t>
            </a:r>
            <a:r>
              <a:rPr lang="en-US" dirty="0" err="1">
                <a:solidFill>
                  <a:srgbClr val="FFFFFF"/>
                </a:solidFill>
              </a:rPr>
              <a:t>Implementierung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45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5" name="Grafik 4" descr="Ein Bild, das Entwurf, Zeichnung, Diagramm, Design enthält.&#10;&#10;Beschreibung automatisch generiert.">
            <a:extLst>
              <a:ext uri="{FF2B5EF4-FFF2-40B4-BE49-F238E27FC236}">
                <a16:creationId xmlns:a16="http://schemas.microsoft.com/office/drawing/2014/main" id="{E97A5AC3-6B43-C0BD-F55B-AFDEC5072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8444" b="-1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Demo</a:t>
            </a:r>
            <a:endParaRPr lang="de-DE" sz="8000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8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2370" y="799418"/>
            <a:ext cx="10234244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Quellen</a:t>
            </a:r>
            <a:r>
              <a:rPr lang="en-US" dirty="0">
                <a:solidFill>
                  <a:srgbClr val="FFFFFF"/>
                </a:solidFill>
              </a:rPr>
              <a:t> / Screenshots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8461" y="3728775"/>
            <a:ext cx="11141209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https://bulbapedia.bulbagarden.net/wiki/Stat</a:t>
            </a:r>
            <a:endParaRPr lang="de-DE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https://www.pokewiki.de/Statusver%C3%A4nderungen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https://pokemon.fandom.com/wiki/Status_condition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https://bulbapedia.bulbagarden.net/wiki/User:FIQ/Turn_sequence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https://serebii.net/games/weather.shtml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https://bulbapedia.bulbagarden.net/wiki/Weather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https://pokemondb.net/move/all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https://bulbapedia.bulbagarden.net/wiki/Nature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https://bulbapedia.bulbagarden.net/wiki/Damage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https://bulbapedia.bulbagarden.net/wiki/Type</a:t>
            </a: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6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925577" cy="2966822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Disclaimer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6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5" name="Grafik 4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4C94200A-9380-22E3-9629-490F00AADC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14179" r="9153" b="-1"/>
          <a:stretch/>
        </p:blipFill>
        <p:spPr>
          <a:xfrm>
            <a:off x="6095999" y="10"/>
            <a:ext cx="6096001" cy="68704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Datenbank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61929343-FDF6-2CCE-7D70-D58A6831E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32" y="718026"/>
            <a:ext cx="6522050" cy="5620719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7B84871-ED0C-7324-8CD3-E637F20BD509}"/>
              </a:ext>
            </a:extLst>
          </p:cNvPr>
          <p:cNvSpPr/>
          <p:nvPr/>
        </p:nvSpPr>
        <p:spPr>
          <a:xfrm>
            <a:off x="8003816" y="-11427099"/>
            <a:ext cx="4884295" cy="9768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79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61929343-FDF6-2CCE-7D70-D58A6831E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058" y="-2779681"/>
            <a:ext cx="12330736" cy="9643080"/>
          </a:xfr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04D0A73-BEB5-74D4-171F-804EC3A8685B}"/>
              </a:ext>
            </a:extLst>
          </p:cNvPr>
          <p:cNvSpPr/>
          <p:nvPr/>
        </p:nvSpPr>
        <p:spPr>
          <a:xfrm>
            <a:off x="8003816" y="-2888791"/>
            <a:ext cx="4884295" cy="102182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302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5" name="Grafik 4" descr="Ein Bild, das Text, Screenshot, Diagramm, Software enthält.&#10;&#10;Beschreibung automatisch generiert.">
            <a:extLst>
              <a:ext uri="{FF2B5EF4-FFF2-40B4-BE49-F238E27FC236}">
                <a16:creationId xmlns:a16="http://schemas.microsoft.com/office/drawing/2014/main" id="{A794747C-C2C9-D447-A839-62179BEC5B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8949" r="39495" b="-1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dirty="0">
                <a:solidFill>
                  <a:srgbClr val="FFFFFF"/>
                </a:solidFill>
              </a:rPr>
              <a:t>Grundlegende Mechaniken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u.ä.</a:t>
            </a:r>
          </a:p>
        </p:txBody>
      </p:sp>
      <p:cxnSp>
        <p:nvCxnSpPr>
          <p:cNvPr id="45" name="Straight Connector 4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8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err="1">
                <a:solidFill>
                  <a:srgbClr val="FFFFFF"/>
                </a:solidFill>
              </a:rPr>
              <a:t>Grundlegende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Mechaniken</a:t>
            </a:r>
            <a:r>
              <a:rPr lang="en-US" dirty="0">
                <a:solidFill>
                  <a:srgbClr val="FFFFFF"/>
                </a:solidFill>
              </a:rPr>
              <a:t> 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err="1">
                <a:solidFill>
                  <a:srgbClr val="FFFFFF"/>
                </a:solidFill>
              </a:rPr>
              <a:t>u.ä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807209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Wetter</a:t>
            </a:r>
            <a:endParaRPr lang="de-DE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Statuseffekte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Statuswerteberechnung</a:t>
            </a:r>
            <a:r>
              <a:rPr lang="en-US" sz="2600" dirty="0">
                <a:solidFill>
                  <a:srgbClr val="FFFFFF"/>
                </a:solidFill>
              </a:rPr>
              <a:t> / EVs &amp; IVs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Wesen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Typen / </a:t>
            </a:r>
            <a:r>
              <a:rPr lang="en-US" sz="2600" dirty="0" err="1">
                <a:solidFill>
                  <a:srgbClr val="FFFFFF"/>
                </a:solidFill>
              </a:rPr>
              <a:t>Typeffektivitäten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Schadensberechnung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Angriffseffekte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Angriffsreihenfolge</a:t>
            </a:r>
            <a:endParaRPr lang="en-US" sz="260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Wetter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"Normal"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Regen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>
                <a:solidFill>
                  <a:srgbClr val="FFFFFF"/>
                </a:solidFill>
              </a:rPr>
              <a:t>Sonnenschein</a:t>
            </a:r>
            <a:endParaRPr lang="en-US" sz="26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Sandsturm</a:t>
            </a:r>
            <a:endParaRPr lang="en-US" sz="2600" dirty="0" err="1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Hagel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683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52F"/>
      </a:dk2>
      <a:lt2>
        <a:srgbClr val="F0F3F2"/>
      </a:lt2>
      <a:accent1>
        <a:srgbClr val="E42B84"/>
      </a:accent1>
      <a:accent2>
        <a:srgbClr val="D31ABF"/>
      </a:accent2>
      <a:accent3>
        <a:srgbClr val="AB2BE4"/>
      </a:accent3>
      <a:accent4>
        <a:srgbClr val="5829D5"/>
      </a:accent4>
      <a:accent5>
        <a:srgbClr val="2B46E4"/>
      </a:accent5>
      <a:accent6>
        <a:srgbClr val="1A82D3"/>
      </a:accent6>
      <a:hlink>
        <a:srgbClr val="42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23</Slides>
  <Notes>20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LevelVTI</vt:lpstr>
      <vt:lpstr>Buddyworld</vt:lpstr>
      <vt:lpstr>Buddyworld</vt:lpstr>
      <vt:lpstr>Disclaimer</vt:lpstr>
      <vt:lpstr>Datenbank</vt:lpstr>
      <vt:lpstr>PowerPoint-Präsentation</vt:lpstr>
      <vt:lpstr>PowerPoint-Präsentation</vt:lpstr>
      <vt:lpstr>Grundlegende Mechaniken u.ä.</vt:lpstr>
      <vt:lpstr>Grundlegende Mechaniken  u.ä.</vt:lpstr>
      <vt:lpstr>Wetter</vt:lpstr>
      <vt:lpstr>Statuseffekte</vt:lpstr>
      <vt:lpstr>Statuswerteberechnung</vt:lpstr>
      <vt:lpstr>Wesen</vt:lpstr>
      <vt:lpstr>Typen / Typeffektivitäten</vt:lpstr>
      <vt:lpstr>PowerPoint-Präsentation</vt:lpstr>
      <vt:lpstr>Schadensberechnung</vt:lpstr>
      <vt:lpstr>Schadensberechnung</vt:lpstr>
      <vt:lpstr>Angriffseffekte</vt:lpstr>
      <vt:lpstr>Angriffsreihenfolge</vt:lpstr>
      <vt:lpstr>Angriffsreihenfolge</vt:lpstr>
      <vt:lpstr>Grober Einblick in die Implementierung</vt:lpstr>
      <vt:lpstr>Grober Einblick in die Implementierung</vt:lpstr>
      <vt:lpstr>Demo</vt:lpstr>
      <vt:lpstr>Quellen /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391</cp:revision>
  <dcterms:created xsi:type="dcterms:W3CDTF">2024-06-17T10:49:03Z</dcterms:created>
  <dcterms:modified xsi:type="dcterms:W3CDTF">2024-06-18T21:11:44Z</dcterms:modified>
</cp:coreProperties>
</file>