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2" r:id="rId2"/>
    <p:sldId id="292" r:id="rId3"/>
    <p:sldId id="414" r:id="rId4"/>
    <p:sldId id="431" r:id="rId5"/>
    <p:sldId id="350" r:id="rId6"/>
    <p:sldId id="415" r:id="rId7"/>
    <p:sldId id="424" r:id="rId8"/>
    <p:sldId id="432" r:id="rId9"/>
    <p:sldId id="416" r:id="rId10"/>
    <p:sldId id="417" r:id="rId11"/>
    <p:sldId id="433" r:id="rId12"/>
    <p:sldId id="434" r:id="rId13"/>
    <p:sldId id="423" r:id="rId14"/>
    <p:sldId id="3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8" orient="horz" pos="2115" userDrawn="1">
          <p15:clr>
            <a:srgbClr val="A4A3A4"/>
          </p15:clr>
        </p15:guide>
        <p15:guide id="9" pos="439" userDrawn="1">
          <p15:clr>
            <a:srgbClr val="A4A3A4"/>
          </p15:clr>
        </p15:guide>
        <p15:guide id="10" pos="7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6"/>
    <a:srgbClr val="FFC240"/>
    <a:srgbClr val="003064"/>
    <a:srgbClr val="00336C"/>
    <a:srgbClr val="002C5C"/>
    <a:srgbClr val="013857"/>
    <a:srgbClr val="2EB5B1"/>
    <a:srgbClr val="A5A5A5"/>
    <a:srgbClr val="FFFFFF"/>
    <a:srgbClr val="01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37" autoAdjust="0"/>
  </p:normalViewPr>
  <p:slideViewPr>
    <p:cSldViewPr snapToGrid="0" showGuides="1">
      <p:cViewPr>
        <p:scale>
          <a:sx n="69" d="100"/>
          <a:sy n="69" d="100"/>
        </p:scale>
        <p:origin x="624" y="1092"/>
      </p:cViewPr>
      <p:guideLst>
        <p:guide orient="horz" pos="799"/>
        <p:guide pos="3863"/>
        <p:guide orient="horz" pos="2115"/>
        <p:guide pos="439"/>
        <p:guide pos="724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\Desktop\&#54617;&#50948;&#45436;&#47928;\&#54217;&#44512;%20&#44208;&#51221;&#46321;&#4632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2109888"/>
        <c:axId val="572110216"/>
      </c:barChart>
      <c:catAx>
        <c:axId val="57210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2110216"/>
        <c:crosses val="autoZero"/>
        <c:auto val="1"/>
        <c:lblAlgn val="ctr"/>
        <c:lblOffset val="100"/>
        <c:noMultiLvlLbl val="0"/>
      </c:catAx>
      <c:valAx>
        <c:axId val="572110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21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9F841019-9F18-413F-B26E-0F558C84ABD5}" type="datetimeFigureOut">
              <a:rPr lang="ko-KR" altLang="en-US" smtClean="0"/>
              <a:pPr/>
              <a:t>2022-11-08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BD583F59-9E60-4ADF-A2BF-D60AC9F920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7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3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나라별 판매량 탑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게임장르입니다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미국 유럽 </a:t>
            </a:r>
            <a:r>
              <a:rPr lang="ko-KR" altLang="en-US" dirty="0" err="1" smtClean="0"/>
              <a:t>다른나라에서는</a:t>
            </a:r>
            <a:r>
              <a:rPr lang="ko-KR" altLang="en-US" dirty="0" smtClean="0"/>
              <a:t> 액션 스포츠 </a:t>
            </a:r>
            <a:r>
              <a:rPr lang="ko-KR" altLang="en-US" dirty="0" err="1" smtClean="0"/>
              <a:t>슈터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게임장르</a:t>
            </a:r>
            <a:r>
              <a:rPr lang="ko-KR" altLang="en-US" dirty="0" smtClean="0"/>
              <a:t> 순으로 판매량을 가집니다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일본은 </a:t>
            </a:r>
            <a:r>
              <a:rPr lang="ko-KR" altLang="en-US" dirty="0" err="1" smtClean="0"/>
              <a:t>롤플레잉</a:t>
            </a:r>
            <a:r>
              <a:rPr lang="ko-KR" altLang="en-US" dirty="0" smtClean="0"/>
              <a:t> 게임이 일위이고 </a:t>
            </a:r>
            <a:r>
              <a:rPr lang="ko-KR" altLang="en-US" dirty="0" err="1" smtClean="0"/>
              <a:t>이삼위는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다른나라와</a:t>
            </a:r>
            <a:r>
              <a:rPr lang="ko-KR" altLang="en-US" dirty="0" smtClean="0"/>
              <a:t> 비슷한 액션 스포츠를 가집니다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7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번째로 장르별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보라색 막대가 </a:t>
            </a:r>
            <a:r>
              <a:rPr lang="ko-KR" altLang="en-US" dirty="0" err="1" smtClean="0"/>
              <a:t>전체장르의</a:t>
            </a:r>
            <a:r>
              <a:rPr lang="ko-KR" altLang="en-US" dirty="0" smtClean="0"/>
              <a:t> 합으로 액션 스포츠 </a:t>
            </a:r>
            <a:r>
              <a:rPr lang="ko-KR" altLang="en-US" dirty="0" err="1" smtClean="0"/>
              <a:t>슈터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롤플레잉</a:t>
            </a:r>
            <a:r>
              <a:rPr lang="ko-KR" altLang="en-US" dirty="0" smtClean="0"/>
              <a:t> 플랫폼장르의 순서대로 높습니다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70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번째로 연도별 </a:t>
            </a:r>
            <a:r>
              <a:rPr lang="ko-KR" altLang="en-US" dirty="0" err="1" smtClean="0"/>
              <a:t>인기장르입니다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</a:t>
            </a:r>
            <a:r>
              <a:rPr lang="ko-KR" altLang="en-US" baseline="0" dirty="0" smtClean="0"/>
              <a:t> 인기의 기준은 판매량으로 잡았으며</a:t>
            </a:r>
            <a:r>
              <a:rPr lang="en-US" altLang="ko-KR" baseline="0" dirty="0" smtClean="0"/>
              <a:t>, 2000</a:t>
            </a:r>
            <a:r>
              <a:rPr lang="ko-KR" altLang="en-US" baseline="0" dirty="0" smtClean="0"/>
              <a:t>년대 이후로는 대부분의 인기있는 장르는 </a:t>
            </a:r>
            <a:r>
              <a:rPr lang="ko-KR" altLang="en-US" baseline="0" dirty="0" err="1" smtClean="0"/>
              <a:t>액션장르였습니다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69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판매량 탑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플랫폼입니다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플랫폼이란 게임을 할 수 있는 게임기를 말합니다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WILL</a:t>
            </a:r>
            <a:r>
              <a:rPr lang="ko-KR" altLang="en-US" dirty="0" smtClean="0"/>
              <a:t>은 닌텐도 </a:t>
            </a:r>
            <a:r>
              <a:rPr lang="en-US" altLang="ko-KR" dirty="0" smtClean="0"/>
              <a:t>PS</a:t>
            </a:r>
            <a:r>
              <a:rPr lang="ko-KR" altLang="en-US" dirty="0" smtClean="0"/>
              <a:t>는 플레이스테이션 </a:t>
            </a:r>
            <a:r>
              <a:rPr lang="en-US" altLang="ko-KR" dirty="0" smtClean="0"/>
              <a:t>X360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 </a:t>
            </a:r>
            <a:r>
              <a:rPr lang="en-US" altLang="ko-KR" dirty="0" smtClean="0"/>
              <a:t>SENS NES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대부분의 나라에서는 닌텐도와 플레이스테이션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있지만 일본에서는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15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플랫폼별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플레이스테이션의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닌텐도의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박스에 판매량입니다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79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1995</a:t>
            </a:r>
            <a:r>
              <a:rPr lang="ko-KR" altLang="en-US" dirty="0" err="1" smtClean="0"/>
              <a:t>년이후</a:t>
            </a:r>
            <a:r>
              <a:rPr lang="ko-KR" altLang="en-US" dirty="0" smtClean="0"/>
              <a:t> 플레이스테이션이 대부분 </a:t>
            </a:r>
            <a:r>
              <a:rPr lang="ko-KR" altLang="en-US" dirty="0" err="1" smtClean="0"/>
              <a:t>가장인기가</a:t>
            </a:r>
            <a:r>
              <a:rPr lang="ko-KR" altLang="en-US" dirty="0" smtClean="0"/>
              <a:t> 있었고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년에서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년에는 </a:t>
            </a:r>
            <a:r>
              <a:rPr lang="ko-KR" altLang="en-US" dirty="0" err="1" smtClean="0"/>
              <a:t>닌텐도윌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박스가 </a:t>
            </a:r>
            <a:r>
              <a:rPr lang="ko-KR" altLang="en-US" dirty="0" err="1" smtClean="0"/>
              <a:t>가장인기있었다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2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판매량 탑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게임입니다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탑</a:t>
            </a:r>
            <a:r>
              <a:rPr lang="en-US" altLang="ko-KR" dirty="0" smtClean="0"/>
              <a:t>10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게임중</a:t>
            </a:r>
            <a:r>
              <a:rPr lang="ko-KR" altLang="en-US" baseline="0" dirty="0" smtClean="0"/>
              <a:t> 닌텐도 윌 관련 게임이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개로 </a:t>
            </a:r>
            <a:r>
              <a:rPr lang="ko-KR" altLang="en-US" baseline="0" dirty="0" err="1" smtClean="0"/>
              <a:t>윌게임의</a:t>
            </a:r>
            <a:r>
              <a:rPr lang="ko-KR" altLang="en-US" baseline="0" dirty="0" smtClean="0"/>
              <a:t> 판매량을 </a:t>
            </a:r>
            <a:r>
              <a:rPr lang="ko-KR" altLang="en-US" baseline="0" dirty="0" err="1" smtClean="0"/>
              <a:t>알수있다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5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슬라이드2안"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0D78DEB-082A-42F3-B445-2490FFA32A4D}"/>
              </a:ext>
            </a:extLst>
          </p:cNvPr>
          <p:cNvSpPr/>
          <p:nvPr userDrawn="1"/>
        </p:nvSpPr>
        <p:spPr>
          <a:xfrm>
            <a:off x="3007103" y="-1196882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5A25ED-39BC-4947-BACC-0145249C860D}"/>
              </a:ext>
            </a:extLst>
          </p:cNvPr>
          <p:cNvSpPr/>
          <p:nvPr userDrawn="1"/>
        </p:nvSpPr>
        <p:spPr>
          <a:xfrm>
            <a:off x="3097103" y="-1106882"/>
            <a:ext cx="2520000" cy="252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EBCDF0-2BA1-43CD-A398-58EBDEB6B18D}"/>
              </a:ext>
            </a:extLst>
          </p:cNvPr>
          <p:cNvSpPr/>
          <p:nvPr userDrawn="1"/>
        </p:nvSpPr>
        <p:spPr>
          <a:xfrm>
            <a:off x="3277103" y="-926882"/>
            <a:ext cx="2160000" cy="216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C38B95-5FA2-4712-B0A8-27547AC6DFB6}"/>
              </a:ext>
            </a:extLst>
          </p:cNvPr>
          <p:cNvSpPr/>
          <p:nvPr userDrawn="1"/>
        </p:nvSpPr>
        <p:spPr>
          <a:xfrm>
            <a:off x="3367103" y="-836882"/>
            <a:ext cx="1980000" cy="198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4DEB4-7704-4C46-8958-3C3E16737526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36820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C5A8F-C359-4E5A-9148-22F875115103}"/>
              </a:ext>
            </a:extLst>
          </p:cNvPr>
          <p:cNvSpPr/>
          <p:nvPr userDrawn="1"/>
        </p:nvSpPr>
        <p:spPr>
          <a:xfrm>
            <a:off x="0" y="2"/>
            <a:ext cx="12192000" cy="4090737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C079F1-9E45-4B5B-8101-6E4F9B12C543}"/>
              </a:ext>
            </a:extLst>
          </p:cNvPr>
          <p:cNvSpPr/>
          <p:nvPr userDrawn="1"/>
        </p:nvSpPr>
        <p:spPr>
          <a:xfrm rot="5400000">
            <a:off x="96412" y="1469703"/>
            <a:ext cx="3168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8449F-536B-443C-B18E-C2F44127D609}"/>
              </a:ext>
            </a:extLst>
          </p:cNvPr>
          <p:cNvSpPr/>
          <p:nvPr userDrawn="1"/>
        </p:nvSpPr>
        <p:spPr>
          <a:xfrm rot="5400000">
            <a:off x="9343647" y="5555703"/>
            <a:ext cx="2376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5742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397CCC-51DF-4897-84EB-3ADF39F02A81}"/>
              </a:ext>
            </a:extLst>
          </p:cNvPr>
          <p:cNvSpPr/>
          <p:nvPr userDrawn="1"/>
        </p:nvSpPr>
        <p:spPr>
          <a:xfrm rot="5400000">
            <a:off x="1917823" y="947703"/>
            <a:ext cx="2124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99700E-472C-43A0-A5DF-3B68BC5F107B}"/>
              </a:ext>
            </a:extLst>
          </p:cNvPr>
          <p:cNvSpPr/>
          <p:nvPr userDrawn="1"/>
        </p:nvSpPr>
        <p:spPr>
          <a:xfrm rot="5400000">
            <a:off x="2555937" y="3989702"/>
            <a:ext cx="5508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B0B25D-B9FF-4967-9318-FF9D9B09F977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D02FB1-F8A9-49AA-9836-9FE2DD43FABE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98F483-7287-4C87-9E84-AD6609B58EB7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E50DB1-BE8B-4682-8EF8-F2A530962EAC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237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F9C9BD-FB17-4515-A3EB-F58A652C1456}"/>
              </a:ext>
            </a:extLst>
          </p:cNvPr>
          <p:cNvSpPr/>
          <p:nvPr userDrawn="1"/>
        </p:nvSpPr>
        <p:spPr>
          <a:xfrm>
            <a:off x="0" y="6591266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0D88C5-54AC-4D3D-A07E-72952C8CAD2B}"/>
              </a:ext>
            </a:extLst>
          </p:cNvPr>
          <p:cNvSpPr/>
          <p:nvPr userDrawn="1"/>
        </p:nvSpPr>
        <p:spPr>
          <a:xfrm>
            <a:off x="-3207" y="0"/>
            <a:ext cx="12192000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FA5C171-6BB1-4EDA-B397-2EA371974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6262" y="130348"/>
            <a:ext cx="4165455" cy="5447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 spc="-113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03CA4-9F89-44DF-A96B-4D34F01C7D89}"/>
              </a:ext>
            </a:extLst>
          </p:cNvPr>
          <p:cNvSpPr/>
          <p:nvPr userDrawn="1"/>
        </p:nvSpPr>
        <p:spPr>
          <a:xfrm rot="5400000">
            <a:off x="39487" y="243205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11411383" y="6591267"/>
            <a:ext cx="6210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825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algn="r"/>
              <a:t>‹#›</a:t>
            </a:fld>
            <a:endParaRPr lang="ko-KR" altLang="en-US" sz="135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C10860-F421-40C9-AF39-59D12A9A8F04}"/>
              </a:ext>
            </a:extLst>
          </p:cNvPr>
          <p:cNvSpPr/>
          <p:nvPr userDrawn="1"/>
        </p:nvSpPr>
        <p:spPr>
          <a:xfrm>
            <a:off x="399487" y="165309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DD7E4C-B147-4B38-A7DB-9ACF8085716A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9CEDB1-6370-4883-A61A-2F49A99C0E57}"/>
              </a:ext>
            </a:extLst>
          </p:cNvPr>
          <p:cNvSpPr/>
          <p:nvPr userDrawn="1"/>
        </p:nvSpPr>
        <p:spPr>
          <a:xfrm>
            <a:off x="1955333" y="5231090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CF3E62-1104-4361-8800-493C1D96F23F}"/>
              </a:ext>
            </a:extLst>
          </p:cNvPr>
          <p:cNvSpPr/>
          <p:nvPr userDrawn="1"/>
        </p:nvSpPr>
        <p:spPr>
          <a:xfrm>
            <a:off x="7879310" y="2783821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4024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4995D9-AAE1-4359-9894-570AA4B624A8}"/>
              </a:ext>
            </a:extLst>
          </p:cNvPr>
          <p:cNvSpPr/>
          <p:nvPr userDrawn="1"/>
        </p:nvSpPr>
        <p:spPr>
          <a:xfrm>
            <a:off x="0" y="5269834"/>
            <a:ext cx="7170821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08F6BB-5FC9-45AB-9B29-EEC2897E06D8}"/>
              </a:ext>
            </a:extLst>
          </p:cNvPr>
          <p:cNvSpPr/>
          <p:nvPr userDrawn="1"/>
        </p:nvSpPr>
        <p:spPr>
          <a:xfrm rot="5400000">
            <a:off x="8614771" y="1469704"/>
            <a:ext cx="3168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DC937B8-0E7E-4184-9625-2D3367BEAA6D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ECF37A-A71C-4BA1-910E-2A188AF86F58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4721B-292E-41E7-BF7B-A3A5FF6B2213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C52EB8-DFC4-4BA9-94F7-29B78FB4CEBF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0366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C6812B-E3A6-4A70-8C96-39A346AB300D}"/>
              </a:ext>
            </a:extLst>
          </p:cNvPr>
          <p:cNvSpPr/>
          <p:nvPr userDrawn="1"/>
        </p:nvSpPr>
        <p:spPr>
          <a:xfrm rot="5400000">
            <a:off x="-818241" y="2386139"/>
            <a:ext cx="1872000" cy="252000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532B5-DB26-4D0A-A57A-4CCD7E925761}"/>
              </a:ext>
            </a:extLst>
          </p:cNvPr>
          <p:cNvSpPr/>
          <p:nvPr userDrawn="1"/>
        </p:nvSpPr>
        <p:spPr>
          <a:xfrm>
            <a:off x="5021180" y="3448141"/>
            <a:ext cx="7170821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E899A-D41C-4BC6-A7E6-BFE09303FD34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9106A9-FA2F-4122-898D-2ECA5573B035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328157-5F28-42FF-97C2-783E671A1368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2684C-1E06-4E65-B0ED-67E64FF6C53E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01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5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52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A4426F-2A99-49DB-B731-1366EB778D45}"/>
              </a:ext>
            </a:extLst>
          </p:cNvPr>
          <p:cNvSpPr txBox="1"/>
          <p:nvPr/>
        </p:nvSpPr>
        <p:spPr>
          <a:xfrm>
            <a:off x="2904448" y="1738367"/>
            <a:ext cx="70028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spc="-113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성공적인 게임 런칭을 위한 설계 </a:t>
            </a:r>
            <a:endParaRPr lang="ko-KR" altLang="en-US" sz="3300" spc="-113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F4BDD-FD91-449D-98F0-DE377B5B8E56}"/>
              </a:ext>
            </a:extLst>
          </p:cNvPr>
          <p:cNvSpPr txBox="1"/>
          <p:nvPr/>
        </p:nvSpPr>
        <p:spPr>
          <a:xfrm>
            <a:off x="4798996" y="4857590"/>
            <a:ext cx="321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발표자</a:t>
            </a:r>
            <a:r>
              <a:rPr lang="en-US" altLang="ko-KR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김영관</a:t>
            </a:r>
            <a:endParaRPr lang="ko-KR" altLang="en-US" sz="3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3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8.</a:t>
            </a:r>
            <a:r>
              <a:rPr lang="ko-KR" altLang="en-US" dirty="0"/>
              <a:t> </a:t>
            </a:r>
            <a:r>
              <a:rPr lang="ko-KR" altLang="en-US" dirty="0" err="1" smtClean="0"/>
              <a:t>가설설정</a:t>
            </a:r>
            <a:r>
              <a:rPr lang="ko-KR" altLang="en-US" dirty="0" smtClean="0"/>
              <a:t> 및 검증</a:t>
            </a:r>
            <a:endParaRPr lang="en-US" altLang="ko-KR" dirty="0"/>
          </a:p>
        </p:txBody>
      </p:sp>
      <p:sp>
        <p:nvSpPr>
          <p:cNvPr id="16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2235530" y="2415079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35532" y="2186975"/>
            <a:ext cx="1833193" cy="324000"/>
            <a:chOff x="4780534" y="5289787"/>
            <a:chExt cx="4195763" cy="524011"/>
          </a:xfrm>
        </p:grpSpPr>
        <p:sp>
          <p:nvSpPr>
            <p:cNvPr id="18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사각형: 둥근 대각선 방향 모서리 33">
            <a:extLst>
              <a:ext uri="{FF2B5EF4-FFF2-40B4-BE49-F238E27FC236}">
                <a16:creationId xmlns:a16="http://schemas.microsoft.com/office/drawing/2014/main" id="{E25718E6-9388-4790-81FF-811E8834A626}"/>
              </a:ext>
            </a:extLst>
          </p:cNvPr>
          <p:cNvSpPr/>
          <p:nvPr/>
        </p:nvSpPr>
        <p:spPr>
          <a:xfrm>
            <a:off x="6734573" y="2833007"/>
            <a:ext cx="3598782" cy="103755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사각형: 둥근 대각선 방향 모서리 31">
            <a:extLst>
              <a:ext uri="{FF2B5EF4-FFF2-40B4-BE49-F238E27FC236}">
                <a16:creationId xmlns:a16="http://schemas.microsoft.com/office/drawing/2014/main" id="{7EA8F2FB-2442-4785-AB8E-A1018B313A27}"/>
              </a:ext>
            </a:extLst>
          </p:cNvPr>
          <p:cNvSpPr/>
          <p:nvPr/>
        </p:nvSpPr>
        <p:spPr>
          <a:xfrm>
            <a:off x="2204090" y="3689091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284859" y="2665788"/>
            <a:ext cx="3437245" cy="51831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액션</a:t>
            </a:r>
            <a:r>
              <a:rPr lang="ko-KR" altLang="en-US" sz="1200" dirty="0" err="1"/>
              <a:t>장르와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스포츠</a:t>
            </a:r>
            <a:r>
              <a:rPr lang="ko-KR" altLang="en-US" sz="1200" dirty="0"/>
              <a:t>장르의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04089" y="2125900"/>
            <a:ext cx="1693652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귀무가설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99345" y="3456784"/>
            <a:ext cx="1833193" cy="324000"/>
            <a:chOff x="4780534" y="5289787"/>
            <a:chExt cx="4195763" cy="524011"/>
          </a:xfrm>
        </p:grpSpPr>
        <p:sp>
          <p:nvSpPr>
            <p:cNvPr id="32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67902" y="3395709"/>
            <a:ext cx="168966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대립가설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6700773" y="2674137"/>
            <a:ext cx="1833193" cy="324000"/>
            <a:chOff x="4780534" y="5289787"/>
            <a:chExt cx="4195763" cy="524011"/>
          </a:xfrm>
        </p:grpSpPr>
        <p:sp>
          <p:nvSpPr>
            <p:cNvPr id="40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6748465" y="2606882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검증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319458" y="3965168"/>
            <a:ext cx="3437245" cy="531763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액션</a:t>
            </a:r>
            <a:r>
              <a:rPr lang="ko-KR" altLang="en-US" sz="1200" dirty="0" err="1"/>
              <a:t>장르와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스포츠</a:t>
            </a:r>
            <a:r>
              <a:rPr lang="ko-KR" altLang="en-US" sz="1200" dirty="0"/>
              <a:t>장르의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있다</a:t>
            </a:r>
            <a:r>
              <a:rPr lang="en-US" altLang="ko-KR" sz="1200" dirty="0"/>
              <a:t>.</a:t>
            </a:r>
          </a:p>
        </p:txBody>
      </p:sp>
      <p:sp>
        <p:nvSpPr>
          <p:cNvPr id="45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6815343" y="3102375"/>
            <a:ext cx="3437245" cy="13641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ko-KR" sz="1200" dirty="0"/>
              <a:t>P-VALUE &gt;0.05 </a:t>
            </a:r>
            <a:r>
              <a:rPr lang="ko-KR" altLang="en-US" sz="1200" dirty="0"/>
              <a:t>이므로 </a:t>
            </a:r>
            <a:r>
              <a:rPr lang="ko-KR" altLang="en-US" sz="1200" dirty="0" err="1"/>
              <a:t>귀무가설을</a:t>
            </a:r>
            <a:r>
              <a:rPr lang="ko-KR" altLang="en-US" sz="1200" dirty="0"/>
              <a:t> 기각하지 못하고 </a:t>
            </a:r>
            <a:r>
              <a:rPr lang="ko-KR" altLang="en-US" sz="1200" dirty="0" err="1"/>
              <a:t>대립가설을</a:t>
            </a:r>
            <a:r>
              <a:rPr lang="ko-KR" altLang="en-US" sz="1200" dirty="0"/>
              <a:t> 채택한다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5981438" y="3271323"/>
            <a:ext cx="619902" cy="37092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6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1968289" y="4881741"/>
            <a:ext cx="8471113" cy="72674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267902" y="4949618"/>
            <a:ext cx="8171498" cy="52886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판매량의 합계는 액션 스포츠 </a:t>
            </a:r>
            <a:r>
              <a:rPr lang="ko-KR" altLang="en-US" sz="120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슈터게임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순위이지만 평균 판매량은 </a:t>
            </a:r>
            <a:r>
              <a:rPr lang="ko-KR" altLang="en-US" sz="120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슈터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스포츠 액션게임순위이다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3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8.</a:t>
            </a:r>
            <a:r>
              <a:rPr lang="ko-KR" altLang="en-US" dirty="0"/>
              <a:t> </a:t>
            </a:r>
            <a:r>
              <a:rPr lang="ko-KR" altLang="en-US" dirty="0" err="1" smtClean="0"/>
              <a:t>가설설정</a:t>
            </a:r>
            <a:r>
              <a:rPr lang="ko-KR" altLang="en-US" dirty="0" smtClean="0"/>
              <a:t> 및 검증</a:t>
            </a:r>
            <a:endParaRPr lang="en-US" altLang="ko-KR" dirty="0"/>
          </a:p>
        </p:txBody>
      </p:sp>
      <p:sp>
        <p:nvSpPr>
          <p:cNvPr id="16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2235530" y="2415079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35532" y="2186975"/>
            <a:ext cx="1833193" cy="324000"/>
            <a:chOff x="4780534" y="5289787"/>
            <a:chExt cx="4195763" cy="524011"/>
          </a:xfrm>
        </p:grpSpPr>
        <p:sp>
          <p:nvSpPr>
            <p:cNvPr id="18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사각형: 둥근 대각선 방향 모서리 33">
            <a:extLst>
              <a:ext uri="{FF2B5EF4-FFF2-40B4-BE49-F238E27FC236}">
                <a16:creationId xmlns:a16="http://schemas.microsoft.com/office/drawing/2014/main" id="{E25718E6-9388-4790-81FF-811E8834A626}"/>
              </a:ext>
            </a:extLst>
          </p:cNvPr>
          <p:cNvSpPr/>
          <p:nvPr/>
        </p:nvSpPr>
        <p:spPr>
          <a:xfrm>
            <a:off x="6734573" y="2833007"/>
            <a:ext cx="3598782" cy="103755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사각형: 둥근 대각선 방향 모서리 31">
            <a:extLst>
              <a:ext uri="{FF2B5EF4-FFF2-40B4-BE49-F238E27FC236}">
                <a16:creationId xmlns:a16="http://schemas.microsoft.com/office/drawing/2014/main" id="{7EA8F2FB-2442-4785-AB8E-A1018B313A27}"/>
              </a:ext>
            </a:extLst>
          </p:cNvPr>
          <p:cNvSpPr/>
          <p:nvPr/>
        </p:nvSpPr>
        <p:spPr>
          <a:xfrm>
            <a:off x="2204090" y="3689091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284859" y="2665788"/>
            <a:ext cx="3437245" cy="51831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액션</a:t>
            </a:r>
            <a:r>
              <a:rPr lang="ko-KR" altLang="en-US" sz="1200" dirty="0" err="1"/>
              <a:t>장르와</a:t>
            </a: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슈터</a:t>
            </a:r>
            <a:r>
              <a:rPr lang="ko-KR" altLang="en-US" sz="1200" dirty="0" err="1"/>
              <a:t>장르의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04089" y="2125900"/>
            <a:ext cx="1693652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귀무가설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99345" y="3456784"/>
            <a:ext cx="1833193" cy="324000"/>
            <a:chOff x="4780534" y="5289787"/>
            <a:chExt cx="4195763" cy="524011"/>
          </a:xfrm>
        </p:grpSpPr>
        <p:sp>
          <p:nvSpPr>
            <p:cNvPr id="32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67902" y="3395709"/>
            <a:ext cx="168966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대립가설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6700773" y="2674137"/>
            <a:ext cx="1833193" cy="324000"/>
            <a:chOff x="4780534" y="5289787"/>
            <a:chExt cx="4195763" cy="524011"/>
          </a:xfrm>
        </p:grpSpPr>
        <p:sp>
          <p:nvSpPr>
            <p:cNvPr id="40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6748465" y="2606882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검증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319458" y="3965168"/>
            <a:ext cx="3437245" cy="531763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액션</a:t>
            </a:r>
            <a:r>
              <a:rPr lang="ko-KR" altLang="en-US" sz="1200" dirty="0" err="1"/>
              <a:t>장르와</a:t>
            </a: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슈터</a:t>
            </a:r>
            <a:r>
              <a:rPr lang="ko-KR" altLang="en-US" sz="1200" dirty="0" err="1"/>
              <a:t>장르의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있다</a:t>
            </a:r>
            <a:r>
              <a:rPr lang="en-US" altLang="ko-KR" sz="1200" dirty="0"/>
              <a:t>.</a:t>
            </a:r>
          </a:p>
        </p:txBody>
      </p:sp>
      <p:sp>
        <p:nvSpPr>
          <p:cNvPr id="45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6815343" y="3102375"/>
            <a:ext cx="3437245" cy="13641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ko-KR" sz="1200" dirty="0"/>
              <a:t>P-VALUE &lt;0.05 </a:t>
            </a:r>
            <a:r>
              <a:rPr lang="ko-KR" altLang="en-US" sz="1200" dirty="0"/>
              <a:t>이므로 </a:t>
            </a:r>
            <a:r>
              <a:rPr lang="ko-KR" altLang="en-US" sz="1200" dirty="0" err="1"/>
              <a:t>귀무가설을</a:t>
            </a:r>
            <a:r>
              <a:rPr lang="ko-KR" altLang="en-US" sz="1200" dirty="0"/>
              <a:t> 기각한다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5981438" y="3271323"/>
            <a:ext cx="619902" cy="37092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160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8.</a:t>
            </a:r>
            <a:r>
              <a:rPr lang="ko-KR" altLang="en-US" dirty="0"/>
              <a:t> </a:t>
            </a:r>
            <a:r>
              <a:rPr lang="ko-KR" altLang="en-US" dirty="0" err="1" smtClean="0"/>
              <a:t>가설설정</a:t>
            </a:r>
            <a:r>
              <a:rPr lang="ko-KR" altLang="en-US" dirty="0" smtClean="0"/>
              <a:t> 및 검증</a:t>
            </a:r>
            <a:endParaRPr lang="en-US" altLang="ko-KR" dirty="0"/>
          </a:p>
        </p:txBody>
      </p:sp>
      <p:sp>
        <p:nvSpPr>
          <p:cNvPr id="16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2235530" y="2415079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35532" y="2186975"/>
            <a:ext cx="1833193" cy="324000"/>
            <a:chOff x="4780534" y="5289787"/>
            <a:chExt cx="4195763" cy="524011"/>
          </a:xfrm>
        </p:grpSpPr>
        <p:sp>
          <p:nvSpPr>
            <p:cNvPr id="18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사각형: 둥근 대각선 방향 모서리 33">
            <a:extLst>
              <a:ext uri="{FF2B5EF4-FFF2-40B4-BE49-F238E27FC236}">
                <a16:creationId xmlns:a16="http://schemas.microsoft.com/office/drawing/2014/main" id="{E25718E6-9388-4790-81FF-811E8834A626}"/>
              </a:ext>
            </a:extLst>
          </p:cNvPr>
          <p:cNvSpPr/>
          <p:nvPr/>
        </p:nvSpPr>
        <p:spPr>
          <a:xfrm>
            <a:off x="6734573" y="2833007"/>
            <a:ext cx="3598782" cy="103755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사각형: 둥근 대각선 방향 모서리 31">
            <a:extLst>
              <a:ext uri="{FF2B5EF4-FFF2-40B4-BE49-F238E27FC236}">
                <a16:creationId xmlns:a16="http://schemas.microsoft.com/office/drawing/2014/main" id="{7EA8F2FB-2442-4785-AB8E-A1018B313A27}"/>
              </a:ext>
            </a:extLst>
          </p:cNvPr>
          <p:cNvSpPr/>
          <p:nvPr/>
        </p:nvSpPr>
        <p:spPr>
          <a:xfrm>
            <a:off x="2204090" y="3689091"/>
            <a:ext cx="3598782" cy="96034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284859" y="2665788"/>
            <a:ext cx="3437245" cy="51831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스포츠</a:t>
            </a:r>
            <a:r>
              <a:rPr lang="ko-KR" altLang="en-US" sz="1200" dirty="0"/>
              <a:t>장르와 </a:t>
            </a:r>
            <a:r>
              <a:rPr lang="ko-KR" altLang="en-US" sz="1200" dirty="0" err="1">
                <a:solidFill>
                  <a:srgbClr val="FF0000"/>
                </a:solidFill>
              </a:rPr>
              <a:t>슈터</a:t>
            </a:r>
            <a:r>
              <a:rPr lang="ko-KR" altLang="en-US" sz="1200" dirty="0" err="1"/>
              <a:t>장르의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04089" y="2125900"/>
            <a:ext cx="1693652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귀무가설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2299345" y="3456784"/>
            <a:ext cx="1833193" cy="324000"/>
            <a:chOff x="4780534" y="5289787"/>
            <a:chExt cx="4195763" cy="524011"/>
          </a:xfrm>
        </p:grpSpPr>
        <p:sp>
          <p:nvSpPr>
            <p:cNvPr id="32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67902" y="3395709"/>
            <a:ext cx="168966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대립가설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18518F-A119-4DAD-9EAC-9EB8D87252D2}"/>
              </a:ext>
            </a:extLst>
          </p:cNvPr>
          <p:cNvGrpSpPr/>
          <p:nvPr/>
        </p:nvGrpSpPr>
        <p:grpSpPr>
          <a:xfrm>
            <a:off x="6700773" y="2674137"/>
            <a:ext cx="1833193" cy="324000"/>
            <a:chOff x="4780534" y="5289787"/>
            <a:chExt cx="4195763" cy="524011"/>
          </a:xfrm>
        </p:grpSpPr>
        <p:sp>
          <p:nvSpPr>
            <p:cNvPr id="40" name="矩形 8">
              <a:extLst>
                <a:ext uri="{FF2B5EF4-FFF2-40B4-BE49-F238E27FC236}">
                  <a16:creationId xmlns:a16="http://schemas.microsoft.com/office/drawing/2014/main" id="{2ECE5D20-2EA3-489E-B981-947CB6153332}"/>
                </a:ext>
              </a:extLst>
            </p:cNvPr>
            <p:cNvSpPr/>
            <p:nvPr/>
          </p:nvSpPr>
          <p:spPr bwMode="auto">
            <a:xfrm>
              <a:off x="4826572" y="5345486"/>
              <a:ext cx="4149725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矩形 10">
              <a:extLst>
                <a:ext uri="{FF2B5EF4-FFF2-40B4-BE49-F238E27FC236}">
                  <a16:creationId xmlns:a16="http://schemas.microsoft.com/office/drawing/2014/main" id="{F343A9DA-E421-420B-851D-9D0FE384BB75}"/>
                </a:ext>
              </a:extLst>
            </p:cNvPr>
            <p:cNvSpPr/>
            <p:nvPr/>
          </p:nvSpPr>
          <p:spPr bwMode="auto">
            <a:xfrm>
              <a:off x="4780534" y="5289787"/>
              <a:ext cx="4149725" cy="468312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6748465" y="2606882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검증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2319458" y="3965168"/>
            <a:ext cx="3437245" cy="531763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스포츠</a:t>
            </a:r>
            <a:r>
              <a:rPr lang="ko-KR" altLang="en-US" sz="1200" dirty="0"/>
              <a:t>장르와 </a:t>
            </a:r>
            <a:r>
              <a:rPr lang="ko-KR" altLang="en-US" sz="1200" dirty="0" err="1">
                <a:solidFill>
                  <a:srgbClr val="FF0000"/>
                </a:solidFill>
              </a:rPr>
              <a:t>슈터</a:t>
            </a:r>
            <a:r>
              <a:rPr lang="ko-KR" altLang="en-US" sz="1200" dirty="0" err="1"/>
              <a:t>장르의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평균매출량은</a:t>
            </a:r>
            <a:r>
              <a:rPr lang="ko-KR" altLang="en-US" sz="1200" dirty="0"/>
              <a:t> 통계적으로 유의한 차이가 있다</a:t>
            </a:r>
            <a:r>
              <a:rPr lang="en-US" altLang="ko-KR" sz="1200" dirty="0"/>
              <a:t>.</a:t>
            </a:r>
          </a:p>
        </p:txBody>
      </p:sp>
      <p:sp>
        <p:nvSpPr>
          <p:cNvPr id="45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6815343" y="3102375"/>
            <a:ext cx="3437245" cy="1364129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ko-KR" sz="1200" dirty="0"/>
              <a:t>P-VALUE &gt;0.05 </a:t>
            </a:r>
            <a:r>
              <a:rPr lang="ko-KR" altLang="en-US" sz="1200" dirty="0"/>
              <a:t>이므로 </a:t>
            </a:r>
            <a:r>
              <a:rPr lang="ko-KR" altLang="en-US" sz="1200" dirty="0" err="1"/>
              <a:t>귀무가설을</a:t>
            </a:r>
            <a:r>
              <a:rPr lang="ko-KR" altLang="en-US" sz="1200" dirty="0"/>
              <a:t> 기각하지 못하고 </a:t>
            </a:r>
            <a:r>
              <a:rPr lang="ko-KR" altLang="en-US" sz="1200" dirty="0" err="1"/>
              <a:t>대립가설을</a:t>
            </a:r>
            <a:r>
              <a:rPr lang="ko-KR" altLang="en-US" sz="1200" dirty="0"/>
              <a:t> 채택한다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5981438" y="3271323"/>
            <a:ext cx="619902" cy="37092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627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2619131" y="3019691"/>
            <a:ext cx="7008508" cy="148576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결론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2776399" y="3462292"/>
            <a:ext cx="6693968" cy="6005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플레이스테이션 플랫폼을 </a:t>
            </a:r>
            <a:r>
              <a:rPr lang="ko-KR" altLang="en-US" sz="135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기반으로한</a:t>
            </a:r>
            <a:r>
              <a:rPr lang="ko-KR" altLang="en-US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5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액션장르</a:t>
            </a:r>
            <a:r>
              <a:rPr lang="ko-KR" altLang="en-US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또는 </a:t>
            </a:r>
            <a:r>
              <a:rPr lang="ko-KR" altLang="en-US" sz="135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슈터장르</a:t>
            </a:r>
            <a:r>
              <a:rPr lang="ko-KR" altLang="en-US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게임을 </a:t>
            </a:r>
            <a:r>
              <a:rPr lang="ko-KR" altLang="en-US" sz="135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설계하는것이</a:t>
            </a:r>
            <a:r>
              <a:rPr lang="ko-KR" altLang="en-US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5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좋을것같다</a:t>
            </a:r>
            <a:r>
              <a:rPr lang="en-US" altLang="ko-KR" sz="135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2830171" y="3019691"/>
            <a:ext cx="6693968" cy="177464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8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A25D54-AD51-4F37-B4F4-749B94585D9B}"/>
              </a:ext>
            </a:extLst>
          </p:cNvPr>
          <p:cNvSpPr txBox="1"/>
          <p:nvPr/>
        </p:nvSpPr>
        <p:spPr>
          <a:xfrm>
            <a:off x="4475156" y="2685428"/>
            <a:ext cx="32416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감사합니다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2A779-F693-49BF-9CC1-95E4E9ABE9DF}"/>
              </a:ext>
            </a:extLst>
          </p:cNvPr>
          <p:cNvSpPr txBox="1"/>
          <p:nvPr/>
        </p:nvSpPr>
        <p:spPr>
          <a:xfrm>
            <a:off x="4311363" y="3324275"/>
            <a:ext cx="35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발표를 경청해 주셔서 감사합니다</a:t>
            </a:r>
            <a:r>
              <a:rPr lang="en-US" altLang="ko-KR" sz="13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35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75BC9-7592-4C99-81B6-BDB613B7C2DF}"/>
              </a:ext>
            </a:extLst>
          </p:cNvPr>
          <p:cNvSpPr txBox="1"/>
          <p:nvPr/>
        </p:nvSpPr>
        <p:spPr>
          <a:xfrm>
            <a:off x="5061814" y="4391224"/>
            <a:ext cx="2139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김영관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6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60517AB-CA1F-42D6-A7F6-D6EE7CF5884B}"/>
              </a:ext>
            </a:extLst>
          </p:cNvPr>
          <p:cNvSpPr txBox="1"/>
          <p:nvPr/>
        </p:nvSpPr>
        <p:spPr>
          <a:xfrm>
            <a:off x="5776130" y="1769509"/>
            <a:ext cx="316900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판매량 탑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 </a:t>
            </a:r>
            <a:r>
              <a:rPr lang="ko-KR" altLang="en-US" sz="15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게임장르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975E1-ADFB-4935-AD0B-A7D20C1E4CFE}"/>
              </a:ext>
            </a:extLst>
          </p:cNvPr>
          <p:cNvSpPr txBox="1"/>
          <p:nvPr/>
        </p:nvSpPr>
        <p:spPr>
          <a:xfrm>
            <a:off x="5776130" y="2185007"/>
            <a:ext cx="26424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장르별 판매량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7B732B-A549-40A1-A802-F2AD10EAC1F5}"/>
              </a:ext>
            </a:extLst>
          </p:cNvPr>
          <p:cNvSpPr txBox="1"/>
          <p:nvPr/>
        </p:nvSpPr>
        <p:spPr>
          <a:xfrm>
            <a:off x="5776333" y="2600506"/>
            <a:ext cx="221528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연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도별 </a:t>
            </a:r>
            <a:r>
              <a:rPr lang="ko-KR" altLang="en-US" sz="15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인기장르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5776131" y="3401616"/>
            <a:ext cx="24581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5.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5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플랫폼별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판매량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2" name="텍스트 개체 틀 3">
            <a:extLst>
              <a:ext uri="{FF2B5EF4-FFF2-40B4-BE49-F238E27FC236}">
                <a16:creationId xmlns:a16="http://schemas.microsoft.com/office/drawing/2014/main" id="{7AC98825-2F56-4B90-9EAB-4E3A14061404}"/>
              </a:ext>
            </a:extLst>
          </p:cNvPr>
          <p:cNvSpPr txBox="1">
            <a:spLocks/>
          </p:cNvSpPr>
          <p:nvPr/>
        </p:nvSpPr>
        <p:spPr>
          <a:xfrm>
            <a:off x="2670104" y="2482310"/>
            <a:ext cx="2049012" cy="4525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B732B-A549-40A1-A802-F2AD10EAC1F5}"/>
              </a:ext>
            </a:extLst>
          </p:cNvPr>
          <p:cNvSpPr txBox="1"/>
          <p:nvPr/>
        </p:nvSpPr>
        <p:spPr>
          <a:xfrm>
            <a:off x="5776333" y="2986117"/>
            <a:ext cx="221528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4.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판매량 탑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5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플랫폼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5776131" y="3817114"/>
            <a:ext cx="24581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6.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연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도별 </a:t>
            </a:r>
            <a:r>
              <a:rPr lang="ko-KR" altLang="en-US" sz="15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인기플랫폼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5776130" y="4232613"/>
            <a:ext cx="24581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7.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판매량 탑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10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게임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5776130" y="4648111"/>
            <a:ext cx="24581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8.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5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가설설정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및 검증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5776130" y="5033506"/>
            <a:ext cx="24581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9.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결론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/>
              <a:t>판매량 탑</a:t>
            </a:r>
            <a:r>
              <a:rPr lang="en-US" altLang="ko-KR" dirty="0"/>
              <a:t>3 </a:t>
            </a:r>
            <a:r>
              <a:rPr lang="ko-KR" altLang="en-US" dirty="0" err="1"/>
              <a:t>게임장르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77945" y="1507617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회귀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6297859" y="1503414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회귀트리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98" y="1617026"/>
            <a:ext cx="8766605" cy="3515216"/>
          </a:xfrm>
          <a:prstGeom prst="rect">
            <a:avLst/>
          </a:prstGeom>
        </p:spPr>
      </p:pic>
      <p:sp>
        <p:nvSpPr>
          <p:cNvPr id="29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1925202" y="5126846"/>
            <a:ext cx="8377038" cy="66816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5140861"/>
            <a:ext cx="8080750" cy="54864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미국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유럽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다른나라들은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액션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스포츠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슈터</a:t>
            </a:r>
            <a:r>
              <a:rPr lang="ko-KR" altLang="en-US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게임 장르 순으로 판매량을 가진다</a:t>
            </a:r>
            <a:r>
              <a:rPr lang="en-US" altLang="ko-KR" sz="1200" spc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일본은 다른 나라와는 다르게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롤플레잉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게임 장르가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위이고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2,3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순위는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다른나라와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비슷하게 액션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스포츠를 가진다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/>
              <a:t>장르별 판매량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65" y="1579801"/>
            <a:ext cx="8830994" cy="42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 </a:t>
            </a:r>
            <a:r>
              <a:rPr lang="ko-KR" altLang="en-US" dirty="0" smtClean="0"/>
              <a:t>연도별 </a:t>
            </a:r>
            <a:r>
              <a:rPr lang="ko-KR" altLang="en-US" dirty="0" err="1"/>
              <a:t>인기장르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3051"/>
            <a:ext cx="9144000" cy="4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판매량 탑</a:t>
            </a:r>
            <a:r>
              <a:rPr lang="en-US" altLang="ko-KR" dirty="0"/>
              <a:t>5 </a:t>
            </a:r>
            <a:r>
              <a:rPr lang="ko-KR" altLang="en-US" dirty="0"/>
              <a:t>플랫폼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42" y="1596781"/>
            <a:ext cx="8878687" cy="3557282"/>
          </a:xfrm>
          <a:prstGeom prst="rect">
            <a:avLst/>
          </a:prstGeom>
        </p:spPr>
      </p:pic>
      <p:sp>
        <p:nvSpPr>
          <p:cNvPr id="16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1925202" y="5126847"/>
            <a:ext cx="8377038" cy="64706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5140861"/>
            <a:ext cx="8080750" cy="6330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WILL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닌텐도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PS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플레이스테이션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X360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SNES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NES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레트로게임기이다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2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err="1"/>
              <a:t>플랫폼별</a:t>
            </a:r>
            <a:r>
              <a:rPr lang="ko-KR" altLang="en-US" dirty="0"/>
              <a:t> 판매량</a:t>
            </a:r>
            <a:endParaRPr lang="en-US" altLang="ko-KR" dirty="0"/>
          </a:p>
        </p:txBody>
      </p:sp>
      <p:graphicFrame>
        <p:nvGraphicFramePr>
          <p:cNvPr id="32" name="차트 31"/>
          <p:cNvGraphicFramePr>
            <a:graphicFrameLocks/>
          </p:cNvGraphicFramePr>
          <p:nvPr>
            <p:extLst/>
          </p:nvPr>
        </p:nvGraphicFramePr>
        <p:xfrm>
          <a:off x="6025287" y="1626900"/>
          <a:ext cx="4071605" cy="215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508"/>
            <a:ext cx="12192000" cy="57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연도별 </a:t>
            </a:r>
            <a:r>
              <a:rPr lang="ko-KR" altLang="en-US" dirty="0" err="1"/>
              <a:t>인기플랫폼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1950"/>
            <a:ext cx="9144000" cy="4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7.</a:t>
            </a:r>
            <a:r>
              <a:rPr lang="ko-KR" altLang="en-US" dirty="0"/>
              <a:t> 판매량 탑</a:t>
            </a:r>
            <a:r>
              <a:rPr lang="en-US" altLang="ko-KR" dirty="0"/>
              <a:t>10 </a:t>
            </a:r>
            <a:r>
              <a:rPr lang="ko-KR" altLang="en-US" dirty="0"/>
              <a:t>게임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1949"/>
            <a:ext cx="9144000" cy="42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6763</TotalTime>
  <Words>461</Words>
  <Application>Microsoft Office PowerPoint</Application>
  <PresentationFormat>와이드스크린</PresentationFormat>
  <Paragraphs>74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等线</vt:lpstr>
      <vt:lpstr>KoPubWorld돋움체 Bold</vt:lpstr>
      <vt:lpstr>KoPubWorld돋움체 Light</vt:lpstr>
      <vt:lpstr>KoPubWorld돋움체 Medium</vt:lpstr>
      <vt:lpstr>微软雅黑</vt:lpstr>
      <vt:lpstr>Poppins SemiBold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ykwan</cp:lastModifiedBy>
  <cp:revision>879</cp:revision>
  <dcterms:created xsi:type="dcterms:W3CDTF">2021-06-08T04:56:55Z</dcterms:created>
  <dcterms:modified xsi:type="dcterms:W3CDTF">2022-11-08T08:02:33Z</dcterms:modified>
</cp:coreProperties>
</file>