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2" r:id="rId2"/>
    <p:sldId id="292" r:id="rId3"/>
    <p:sldId id="414" r:id="rId4"/>
    <p:sldId id="431" r:id="rId5"/>
    <p:sldId id="350" r:id="rId6"/>
    <p:sldId id="435" r:id="rId7"/>
    <p:sldId id="424" r:id="rId8"/>
    <p:sldId id="436" r:id="rId9"/>
    <p:sldId id="437" r:id="rId10"/>
    <p:sldId id="439" r:id="rId11"/>
    <p:sldId id="440" r:id="rId12"/>
    <p:sldId id="423" r:id="rId13"/>
    <p:sldId id="441" r:id="rId14"/>
    <p:sldId id="442" r:id="rId15"/>
    <p:sldId id="39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8" orient="horz" pos="2115" userDrawn="1">
          <p15:clr>
            <a:srgbClr val="A4A3A4"/>
          </p15:clr>
        </p15:guide>
        <p15:guide id="9" pos="439" userDrawn="1">
          <p15:clr>
            <a:srgbClr val="A4A3A4"/>
          </p15:clr>
        </p15:guide>
        <p15:guide id="10" pos="72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76"/>
    <a:srgbClr val="FFC240"/>
    <a:srgbClr val="003064"/>
    <a:srgbClr val="00336C"/>
    <a:srgbClr val="002C5C"/>
    <a:srgbClr val="013857"/>
    <a:srgbClr val="2EB5B1"/>
    <a:srgbClr val="A5A5A5"/>
    <a:srgbClr val="FFFFFF"/>
    <a:srgbClr val="012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561" autoAdjust="0"/>
  </p:normalViewPr>
  <p:slideViewPr>
    <p:cSldViewPr snapToGrid="0" showGuides="1">
      <p:cViewPr varScale="1">
        <p:scale>
          <a:sx n="72" d="100"/>
          <a:sy n="72" d="100"/>
        </p:scale>
        <p:origin x="666" y="78"/>
      </p:cViewPr>
      <p:guideLst>
        <p:guide orient="horz" pos="799"/>
        <p:guide pos="3863"/>
        <p:guide orient="horz" pos="2115"/>
        <p:guide pos="439"/>
        <p:guide pos="724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9F841019-9F18-413F-B26E-0F558C84ABD5}" type="datetimeFigureOut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BD583F59-9E60-4ADF-A2BF-D60AC9F920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25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174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판매량 탑 </a:t>
            </a:r>
            <a:r>
              <a:rPr lang="en-US" altLang="ko-KR" dirty="0" smtClean="0"/>
              <a:t>5 </a:t>
            </a:r>
            <a:r>
              <a:rPr lang="ko-KR" altLang="en-US" dirty="0" smtClean="0"/>
              <a:t>플랫폼입니다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플랫폼이란 게임을 할 수 있는 게임기를 말합니다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WILL</a:t>
            </a:r>
            <a:r>
              <a:rPr lang="ko-KR" altLang="en-US" dirty="0" smtClean="0"/>
              <a:t>은 닌텐도 </a:t>
            </a:r>
            <a:r>
              <a:rPr lang="en-US" altLang="ko-KR" dirty="0" smtClean="0"/>
              <a:t>PS</a:t>
            </a:r>
            <a:r>
              <a:rPr lang="ko-KR" altLang="en-US" dirty="0" smtClean="0"/>
              <a:t>는 플레이스테이션 </a:t>
            </a:r>
            <a:r>
              <a:rPr lang="en-US" altLang="ko-KR" dirty="0" smtClean="0"/>
              <a:t>X360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박스 </a:t>
            </a:r>
            <a:r>
              <a:rPr lang="en-US" altLang="ko-KR" dirty="0" smtClean="0"/>
              <a:t>SENS NES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레트로</a:t>
            </a:r>
            <a:r>
              <a:rPr lang="ko-KR" altLang="en-US" dirty="0" smtClean="0"/>
              <a:t> 게임기입니다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대부분의 나라에서는 닌텐도와 플레이스테이션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박스가 </a:t>
            </a:r>
            <a:r>
              <a:rPr lang="ko-KR" altLang="en-US" dirty="0" err="1" smtClean="0"/>
              <a:t>순위권에</a:t>
            </a:r>
            <a:r>
              <a:rPr lang="ko-KR" altLang="en-US" dirty="0" smtClean="0"/>
              <a:t> 있지만 일본에서는 </a:t>
            </a:r>
            <a:r>
              <a:rPr lang="ko-KR" altLang="en-US" dirty="0" err="1" smtClean="0"/>
              <a:t>레트로</a:t>
            </a:r>
            <a:r>
              <a:rPr lang="ko-KR" altLang="en-US" dirty="0" smtClean="0"/>
              <a:t> 게임기가 </a:t>
            </a:r>
            <a:r>
              <a:rPr lang="ko-KR" altLang="en-US" dirty="0" err="1" smtClean="0"/>
              <a:t>순위권에</a:t>
            </a:r>
            <a:r>
              <a:rPr lang="ko-KR" altLang="en-US" dirty="0" smtClean="0"/>
              <a:t> 있었습니다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153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판매량 탑 </a:t>
            </a:r>
            <a:r>
              <a:rPr lang="en-US" altLang="ko-KR" dirty="0" smtClean="0"/>
              <a:t>5 </a:t>
            </a:r>
            <a:r>
              <a:rPr lang="ko-KR" altLang="en-US" dirty="0" smtClean="0"/>
              <a:t>플랫폼입니다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플랫폼이란 게임을 할 수 있는 게임기를 말합니다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WILL</a:t>
            </a:r>
            <a:r>
              <a:rPr lang="ko-KR" altLang="en-US" dirty="0" smtClean="0"/>
              <a:t>은 닌텐도 </a:t>
            </a:r>
            <a:r>
              <a:rPr lang="en-US" altLang="ko-KR" dirty="0" smtClean="0"/>
              <a:t>PS</a:t>
            </a:r>
            <a:r>
              <a:rPr lang="ko-KR" altLang="en-US" dirty="0" smtClean="0"/>
              <a:t>는 플레이스테이션 </a:t>
            </a:r>
            <a:r>
              <a:rPr lang="en-US" altLang="ko-KR" dirty="0" smtClean="0"/>
              <a:t>X360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박스 </a:t>
            </a:r>
            <a:r>
              <a:rPr lang="en-US" altLang="ko-KR" dirty="0" smtClean="0"/>
              <a:t>SENS NES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레트로</a:t>
            </a:r>
            <a:r>
              <a:rPr lang="ko-KR" altLang="en-US" dirty="0" smtClean="0"/>
              <a:t> 게임기입니다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대부분의 나라에서는 닌텐도와 플레이스테이션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박스가 </a:t>
            </a:r>
            <a:r>
              <a:rPr lang="ko-KR" altLang="en-US" dirty="0" err="1" smtClean="0"/>
              <a:t>순위권에</a:t>
            </a:r>
            <a:r>
              <a:rPr lang="ko-KR" altLang="en-US" dirty="0" smtClean="0"/>
              <a:t> 있지만 일본에서는 </a:t>
            </a:r>
            <a:r>
              <a:rPr lang="ko-KR" altLang="en-US" dirty="0" err="1" smtClean="0"/>
              <a:t>레트로</a:t>
            </a:r>
            <a:r>
              <a:rPr lang="ko-KR" altLang="en-US" dirty="0" smtClean="0"/>
              <a:t> 게임기가 </a:t>
            </a:r>
            <a:r>
              <a:rPr lang="ko-KR" altLang="en-US" dirty="0" err="1" smtClean="0"/>
              <a:t>순위권에</a:t>
            </a:r>
            <a:r>
              <a:rPr lang="ko-KR" altLang="en-US" dirty="0" smtClean="0"/>
              <a:t> 있었습니다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0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번째로 장르별 판매량입니다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보라색 막대가 </a:t>
            </a:r>
            <a:r>
              <a:rPr lang="ko-KR" altLang="en-US" dirty="0" err="1" smtClean="0"/>
              <a:t>전체장르의</a:t>
            </a:r>
            <a:r>
              <a:rPr lang="ko-KR" altLang="en-US" dirty="0" smtClean="0"/>
              <a:t> 합으로 액션 스포츠 </a:t>
            </a:r>
            <a:r>
              <a:rPr lang="ko-KR" altLang="en-US" dirty="0" err="1" smtClean="0"/>
              <a:t>슈터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롤플레잉</a:t>
            </a:r>
            <a:r>
              <a:rPr lang="ko-KR" altLang="en-US" dirty="0" smtClean="0"/>
              <a:t> 플랫폼장르의 순서대로 높습니다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31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03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첫번째로 나라별 판매량 탑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게임장르입니다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미국 유럽 </a:t>
            </a:r>
            <a:r>
              <a:rPr lang="ko-KR" altLang="en-US" dirty="0" err="1" smtClean="0"/>
              <a:t>다른나라에서는</a:t>
            </a:r>
            <a:r>
              <a:rPr lang="ko-KR" altLang="en-US" dirty="0" smtClean="0"/>
              <a:t> 액션 스포츠 </a:t>
            </a:r>
            <a:r>
              <a:rPr lang="ko-KR" altLang="en-US" dirty="0" err="1" smtClean="0"/>
              <a:t>슈터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게임장르</a:t>
            </a:r>
            <a:r>
              <a:rPr lang="ko-KR" altLang="en-US" dirty="0" smtClean="0"/>
              <a:t> 순으로 판매량을 가집니다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일본은 </a:t>
            </a:r>
            <a:r>
              <a:rPr lang="ko-KR" altLang="en-US" dirty="0" err="1" smtClean="0"/>
              <a:t>롤플레잉</a:t>
            </a:r>
            <a:r>
              <a:rPr lang="ko-KR" altLang="en-US" dirty="0" smtClean="0"/>
              <a:t> 게임이 일위이고 </a:t>
            </a:r>
            <a:r>
              <a:rPr lang="ko-KR" altLang="en-US" dirty="0" err="1" smtClean="0"/>
              <a:t>이삼위는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다른나라와</a:t>
            </a:r>
            <a:r>
              <a:rPr lang="ko-KR" altLang="en-US" dirty="0" smtClean="0"/>
              <a:t> 비슷한 액션 스포츠를 가집니다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7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번째로 장르별 판매량입니다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보라색 막대가 </a:t>
            </a:r>
            <a:r>
              <a:rPr lang="ko-KR" altLang="en-US" dirty="0" err="1" smtClean="0"/>
              <a:t>전체장르의</a:t>
            </a:r>
            <a:r>
              <a:rPr lang="ko-KR" altLang="en-US" dirty="0" smtClean="0"/>
              <a:t> 합으로 액션 스포츠 </a:t>
            </a:r>
            <a:r>
              <a:rPr lang="ko-KR" altLang="en-US" dirty="0" err="1" smtClean="0"/>
              <a:t>슈터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롤플레잉</a:t>
            </a:r>
            <a:r>
              <a:rPr lang="ko-KR" altLang="en-US" dirty="0" smtClean="0"/>
              <a:t> 플랫폼장르의 순서대로 높습니다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706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번째로 연도별 </a:t>
            </a:r>
            <a:r>
              <a:rPr lang="ko-KR" altLang="en-US" dirty="0" err="1" smtClean="0"/>
              <a:t>인기장르입니다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</a:t>
            </a:r>
            <a:r>
              <a:rPr lang="ko-KR" altLang="en-US" baseline="0" dirty="0" smtClean="0"/>
              <a:t> 인기의 기준은 판매량으로 잡았으며</a:t>
            </a:r>
            <a:r>
              <a:rPr lang="en-US" altLang="ko-KR" baseline="0" dirty="0" smtClean="0"/>
              <a:t>, 2000</a:t>
            </a:r>
            <a:r>
              <a:rPr lang="ko-KR" altLang="en-US" baseline="0" dirty="0" smtClean="0"/>
              <a:t>년대 이후로는 대부분의 인기있는 장르는 </a:t>
            </a:r>
            <a:r>
              <a:rPr lang="ko-KR" altLang="en-US" baseline="0" dirty="0" err="1" smtClean="0"/>
              <a:t>액션장르였습니다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69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플랫폼별</a:t>
            </a:r>
            <a:r>
              <a:rPr lang="ko-KR" altLang="en-US" dirty="0" smtClean="0"/>
              <a:t> 판매량입니다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플레이스테이션의 판매량입니다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닌텐도의 판매량입니다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박스에 판매량입니다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17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플랫폼별</a:t>
            </a:r>
            <a:r>
              <a:rPr lang="ko-KR" altLang="en-US" dirty="0" smtClean="0"/>
              <a:t> 판매량입니다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플레이스테이션의 판매량입니다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닌텐도의 판매량입니다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박스에 판매량입니다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793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플랫폼별</a:t>
            </a:r>
            <a:r>
              <a:rPr lang="ko-KR" altLang="en-US" dirty="0" smtClean="0"/>
              <a:t> 판매량입니다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플레이스테이션의 판매량입니다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닌텐도의 판매량입니다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박스에 판매량입니다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51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플랫폼별</a:t>
            </a:r>
            <a:r>
              <a:rPr lang="ko-KR" altLang="en-US" dirty="0" smtClean="0"/>
              <a:t> 판매량입니다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플레이스테이션의 판매량입니다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닌텐도의 판매량입니다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X</a:t>
            </a:r>
            <a:r>
              <a:rPr lang="ko-KR" altLang="en-US" dirty="0" smtClean="0"/>
              <a:t>박스에 판매량입니다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05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7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7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슬라이드2안"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0D78DEB-082A-42F3-B445-2490FFA32A4D}"/>
              </a:ext>
            </a:extLst>
          </p:cNvPr>
          <p:cNvSpPr/>
          <p:nvPr userDrawn="1"/>
        </p:nvSpPr>
        <p:spPr>
          <a:xfrm>
            <a:off x="3007103" y="-1196882"/>
            <a:ext cx="2700000" cy="27000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KoPubWorld돋움체 Light" panose="00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5A25ED-39BC-4947-BACC-0145249C860D}"/>
              </a:ext>
            </a:extLst>
          </p:cNvPr>
          <p:cNvSpPr/>
          <p:nvPr userDrawn="1"/>
        </p:nvSpPr>
        <p:spPr>
          <a:xfrm>
            <a:off x="3097103" y="-1106882"/>
            <a:ext cx="2520000" cy="25200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KoPubWorld돋움체 Light" panose="00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1EBCDF0-2BA1-43CD-A398-58EBDEB6B18D}"/>
              </a:ext>
            </a:extLst>
          </p:cNvPr>
          <p:cNvSpPr/>
          <p:nvPr userDrawn="1"/>
        </p:nvSpPr>
        <p:spPr>
          <a:xfrm>
            <a:off x="3277103" y="-926882"/>
            <a:ext cx="2160000" cy="21600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KoPubWorld돋움체 Light" panose="000003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C38B95-5FA2-4712-B0A8-27547AC6DFB6}"/>
              </a:ext>
            </a:extLst>
          </p:cNvPr>
          <p:cNvSpPr/>
          <p:nvPr userDrawn="1"/>
        </p:nvSpPr>
        <p:spPr>
          <a:xfrm>
            <a:off x="3367103" y="-836882"/>
            <a:ext cx="1980000" cy="19800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KoPubWorld돋움체 Light" panose="00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4DEB4-7704-4C46-8958-3C3E16737526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368207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3C5A8F-C359-4E5A-9148-22F875115103}"/>
              </a:ext>
            </a:extLst>
          </p:cNvPr>
          <p:cNvSpPr/>
          <p:nvPr userDrawn="1"/>
        </p:nvSpPr>
        <p:spPr>
          <a:xfrm>
            <a:off x="0" y="2"/>
            <a:ext cx="12192000" cy="4090737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C079F1-9E45-4B5B-8101-6E4F9B12C543}"/>
              </a:ext>
            </a:extLst>
          </p:cNvPr>
          <p:cNvSpPr/>
          <p:nvPr userDrawn="1"/>
        </p:nvSpPr>
        <p:spPr>
          <a:xfrm rot="5400000">
            <a:off x="96412" y="1469703"/>
            <a:ext cx="3168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8449F-536B-443C-B18E-C2F44127D609}"/>
              </a:ext>
            </a:extLst>
          </p:cNvPr>
          <p:cNvSpPr/>
          <p:nvPr userDrawn="1"/>
        </p:nvSpPr>
        <p:spPr>
          <a:xfrm rot="5400000">
            <a:off x="9343647" y="5555703"/>
            <a:ext cx="2376000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95742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397CCC-51DF-4897-84EB-3ADF39F02A81}"/>
              </a:ext>
            </a:extLst>
          </p:cNvPr>
          <p:cNvSpPr/>
          <p:nvPr userDrawn="1"/>
        </p:nvSpPr>
        <p:spPr>
          <a:xfrm rot="5400000">
            <a:off x="1917823" y="947703"/>
            <a:ext cx="2124000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99700E-472C-43A0-A5DF-3B68BC5F107B}"/>
              </a:ext>
            </a:extLst>
          </p:cNvPr>
          <p:cNvSpPr/>
          <p:nvPr userDrawn="1"/>
        </p:nvSpPr>
        <p:spPr>
          <a:xfrm rot="5400000">
            <a:off x="2555937" y="3989702"/>
            <a:ext cx="5508000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B0B25D-B9FF-4967-9318-FF9D9B09F977}"/>
              </a:ext>
            </a:extLst>
          </p:cNvPr>
          <p:cNvSpPr/>
          <p:nvPr userDrawn="1"/>
        </p:nvSpPr>
        <p:spPr>
          <a:xfrm>
            <a:off x="1719621" y="1274377"/>
            <a:ext cx="1555844" cy="155584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D02FB1-F8A9-49AA-9836-9FE2DD43FABE}"/>
              </a:ext>
            </a:extLst>
          </p:cNvPr>
          <p:cNvSpPr/>
          <p:nvPr userDrawn="1"/>
        </p:nvSpPr>
        <p:spPr>
          <a:xfrm>
            <a:off x="9129712" y="5231090"/>
            <a:ext cx="1019587" cy="101958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E98F483-7287-4C87-9E84-AD6609B58EB7}"/>
              </a:ext>
            </a:extLst>
          </p:cNvPr>
          <p:cNvSpPr/>
          <p:nvPr userDrawn="1"/>
        </p:nvSpPr>
        <p:spPr>
          <a:xfrm>
            <a:off x="3919186" y="4170343"/>
            <a:ext cx="707407" cy="70740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E50DB1-BE8B-4682-8EF8-F2A530962EAC}"/>
              </a:ext>
            </a:extLst>
          </p:cNvPr>
          <p:cNvSpPr/>
          <p:nvPr userDrawn="1"/>
        </p:nvSpPr>
        <p:spPr>
          <a:xfrm>
            <a:off x="7770128" y="2104853"/>
            <a:ext cx="542815" cy="54281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04237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F9C9BD-FB17-4515-A3EB-F58A652C1456}"/>
              </a:ext>
            </a:extLst>
          </p:cNvPr>
          <p:cNvSpPr/>
          <p:nvPr userDrawn="1"/>
        </p:nvSpPr>
        <p:spPr>
          <a:xfrm>
            <a:off x="0" y="6591266"/>
            <a:ext cx="12192000" cy="266735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0D88C5-54AC-4D3D-A07E-72952C8CAD2B}"/>
              </a:ext>
            </a:extLst>
          </p:cNvPr>
          <p:cNvSpPr/>
          <p:nvPr userDrawn="1"/>
        </p:nvSpPr>
        <p:spPr>
          <a:xfrm>
            <a:off x="-3207" y="0"/>
            <a:ext cx="12192000" cy="879368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4FA5C171-6BB1-4EDA-B397-2EA371974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6262" y="130348"/>
            <a:ext cx="4165455" cy="5447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 spc="-113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603CA4-9F89-44DF-A96B-4D34F01C7D89}"/>
              </a:ext>
            </a:extLst>
          </p:cNvPr>
          <p:cNvSpPr/>
          <p:nvPr userDrawn="1"/>
        </p:nvSpPr>
        <p:spPr>
          <a:xfrm rot="5400000">
            <a:off x="39487" y="243205"/>
            <a:ext cx="720000" cy="2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BC0EB-6EC3-4911-9ED8-DED6453FD189}"/>
              </a:ext>
            </a:extLst>
          </p:cNvPr>
          <p:cNvSpPr txBox="1"/>
          <p:nvPr userDrawn="1"/>
        </p:nvSpPr>
        <p:spPr>
          <a:xfrm>
            <a:off x="11411383" y="6591267"/>
            <a:ext cx="62100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825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Poppins SemiBold" panose="00000700000000000000" pitchFamily="2" charset="0"/>
              </a:rPr>
              <a:pPr algn="r"/>
              <a:t>‹#›</a:t>
            </a:fld>
            <a:endParaRPr lang="ko-KR" altLang="en-US" sz="135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Poppins SemiBold" panose="00000700000000000000" pitchFamily="2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C10860-F421-40C9-AF39-59D12A9A8F04}"/>
              </a:ext>
            </a:extLst>
          </p:cNvPr>
          <p:cNvSpPr/>
          <p:nvPr userDrawn="1"/>
        </p:nvSpPr>
        <p:spPr>
          <a:xfrm>
            <a:off x="399487" y="1653097"/>
            <a:ext cx="1555844" cy="155584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2DD7E4C-B147-4B38-A7DB-9ACF8085716A}"/>
              </a:ext>
            </a:extLst>
          </p:cNvPr>
          <p:cNvSpPr/>
          <p:nvPr userDrawn="1"/>
        </p:nvSpPr>
        <p:spPr>
          <a:xfrm>
            <a:off x="9129712" y="5231090"/>
            <a:ext cx="1019587" cy="101958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09CEDB1-6370-4883-A61A-2F49A99C0E57}"/>
              </a:ext>
            </a:extLst>
          </p:cNvPr>
          <p:cNvSpPr/>
          <p:nvPr userDrawn="1"/>
        </p:nvSpPr>
        <p:spPr>
          <a:xfrm>
            <a:off x="1955333" y="5231090"/>
            <a:ext cx="707407" cy="70740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8CF3E62-1104-4361-8800-493C1D96F23F}"/>
              </a:ext>
            </a:extLst>
          </p:cNvPr>
          <p:cNvSpPr/>
          <p:nvPr userDrawn="1"/>
        </p:nvSpPr>
        <p:spPr>
          <a:xfrm>
            <a:off x="7879310" y="2783821"/>
            <a:ext cx="542815" cy="54281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24024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4995D9-AAE1-4359-9894-570AA4B624A8}"/>
              </a:ext>
            </a:extLst>
          </p:cNvPr>
          <p:cNvSpPr/>
          <p:nvPr userDrawn="1"/>
        </p:nvSpPr>
        <p:spPr>
          <a:xfrm>
            <a:off x="0" y="5269834"/>
            <a:ext cx="7170821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08F6BB-5FC9-45AB-9B29-EEC2897E06D8}"/>
              </a:ext>
            </a:extLst>
          </p:cNvPr>
          <p:cNvSpPr/>
          <p:nvPr userDrawn="1"/>
        </p:nvSpPr>
        <p:spPr>
          <a:xfrm rot="5400000">
            <a:off x="8614771" y="1469704"/>
            <a:ext cx="3168000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DC937B8-0E7E-4184-9625-2D3367BEAA6D}"/>
              </a:ext>
            </a:extLst>
          </p:cNvPr>
          <p:cNvSpPr/>
          <p:nvPr userDrawn="1"/>
        </p:nvSpPr>
        <p:spPr>
          <a:xfrm>
            <a:off x="1719621" y="1274377"/>
            <a:ext cx="1555844" cy="155584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ECF37A-A71C-4BA1-910E-2A188AF86F58}"/>
              </a:ext>
            </a:extLst>
          </p:cNvPr>
          <p:cNvSpPr/>
          <p:nvPr userDrawn="1"/>
        </p:nvSpPr>
        <p:spPr>
          <a:xfrm>
            <a:off x="9129712" y="5231090"/>
            <a:ext cx="1019587" cy="101958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F4721B-292E-41E7-BF7B-A3A5FF6B2213}"/>
              </a:ext>
            </a:extLst>
          </p:cNvPr>
          <p:cNvSpPr/>
          <p:nvPr userDrawn="1"/>
        </p:nvSpPr>
        <p:spPr>
          <a:xfrm>
            <a:off x="3919186" y="4170343"/>
            <a:ext cx="707407" cy="70740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3C52EB8-DFC4-4BA9-94F7-29B78FB4CEBF}"/>
              </a:ext>
            </a:extLst>
          </p:cNvPr>
          <p:cNvSpPr/>
          <p:nvPr userDrawn="1"/>
        </p:nvSpPr>
        <p:spPr>
          <a:xfrm>
            <a:off x="7770128" y="2104853"/>
            <a:ext cx="542815" cy="54281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30366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7C6812B-E3A6-4A70-8C96-39A346AB300D}"/>
              </a:ext>
            </a:extLst>
          </p:cNvPr>
          <p:cNvSpPr/>
          <p:nvPr userDrawn="1"/>
        </p:nvSpPr>
        <p:spPr>
          <a:xfrm rot="5400000">
            <a:off x="-818241" y="2386139"/>
            <a:ext cx="1872000" cy="252000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E532B5-DB26-4D0A-A57A-4CCD7E925761}"/>
              </a:ext>
            </a:extLst>
          </p:cNvPr>
          <p:cNvSpPr/>
          <p:nvPr userDrawn="1"/>
        </p:nvSpPr>
        <p:spPr>
          <a:xfrm>
            <a:off x="5021180" y="3448141"/>
            <a:ext cx="7170821" cy="228599"/>
          </a:xfrm>
          <a:prstGeom prst="rect">
            <a:avLst/>
          </a:prstGeom>
          <a:gradFill flip="none" rotWithShape="1">
            <a:gsLst>
              <a:gs pos="0">
                <a:srgbClr val="003064"/>
              </a:gs>
              <a:gs pos="47800">
                <a:srgbClr val="002C5C"/>
              </a:gs>
              <a:gs pos="100000">
                <a:srgbClr val="003876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8E899A-D41C-4BC6-A7E6-BFE09303FD34}"/>
              </a:ext>
            </a:extLst>
          </p:cNvPr>
          <p:cNvSpPr/>
          <p:nvPr userDrawn="1"/>
        </p:nvSpPr>
        <p:spPr>
          <a:xfrm>
            <a:off x="1719621" y="1274377"/>
            <a:ext cx="1555844" cy="155584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29106A9-FA2F-4122-898D-2ECA5573B035}"/>
              </a:ext>
            </a:extLst>
          </p:cNvPr>
          <p:cNvSpPr/>
          <p:nvPr userDrawn="1"/>
        </p:nvSpPr>
        <p:spPr>
          <a:xfrm>
            <a:off x="9129712" y="5231090"/>
            <a:ext cx="1019587" cy="101958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328157-5F28-42FF-97C2-783E671A1368}"/>
              </a:ext>
            </a:extLst>
          </p:cNvPr>
          <p:cNvSpPr/>
          <p:nvPr userDrawn="1"/>
        </p:nvSpPr>
        <p:spPr>
          <a:xfrm>
            <a:off x="3919186" y="4170343"/>
            <a:ext cx="707407" cy="707407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52684C-1E06-4E65-B0ED-67E64FF6C53E}"/>
              </a:ext>
            </a:extLst>
          </p:cNvPr>
          <p:cNvSpPr/>
          <p:nvPr userDrawn="1"/>
        </p:nvSpPr>
        <p:spPr>
          <a:xfrm>
            <a:off x="7770128" y="2104853"/>
            <a:ext cx="542815" cy="542814"/>
          </a:xfrm>
          <a:prstGeom prst="ellipse">
            <a:avLst/>
          </a:prstGeom>
          <a:solidFill>
            <a:srgbClr val="013857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017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9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5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9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2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8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0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5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9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52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A4426F-2A99-49DB-B731-1366EB778D45}"/>
              </a:ext>
            </a:extLst>
          </p:cNvPr>
          <p:cNvSpPr txBox="1"/>
          <p:nvPr/>
        </p:nvSpPr>
        <p:spPr>
          <a:xfrm>
            <a:off x="2904448" y="1738367"/>
            <a:ext cx="70028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spc="-113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라이프 스타일을 통한 </a:t>
            </a:r>
            <a:r>
              <a:rPr lang="ko-KR" altLang="en-US" sz="3300" spc="-113" dirty="0" err="1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뇌졸증</a:t>
            </a:r>
            <a:r>
              <a:rPr lang="ko-KR" altLang="en-US" sz="3300" spc="-113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예측 </a:t>
            </a:r>
            <a:endParaRPr lang="ko-KR" altLang="en-US" sz="3300" spc="-113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F4BDD-FD91-449D-98F0-DE377B5B8E56}"/>
              </a:ext>
            </a:extLst>
          </p:cNvPr>
          <p:cNvSpPr txBox="1"/>
          <p:nvPr/>
        </p:nvSpPr>
        <p:spPr>
          <a:xfrm>
            <a:off x="4798996" y="4857590"/>
            <a:ext cx="3213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발표자</a:t>
            </a:r>
            <a:r>
              <a:rPr lang="en-US" altLang="ko-KR" sz="3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3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김영관</a:t>
            </a:r>
          </a:p>
        </p:txBody>
      </p:sp>
    </p:spTree>
    <p:extLst>
      <p:ext uri="{BB962C8B-B14F-4D97-AF65-F5344CB8AC3E}">
        <p14:creationId xmlns:p14="http://schemas.microsoft.com/office/powerpoint/2010/main" val="34193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smtClean="0"/>
              <a:t>데이터 전처리</a:t>
            </a:r>
            <a:endParaRPr lang="en-US" altLang="ko-KR" dirty="0"/>
          </a:p>
        </p:txBody>
      </p:sp>
      <p:sp>
        <p:nvSpPr>
          <p:cNvPr id="7" name="사각형: 둥근 대각선 방향 모서리 14">
            <a:extLst>
              <a:ext uri="{FF2B5EF4-FFF2-40B4-BE49-F238E27FC236}">
                <a16:creationId xmlns:a16="http://schemas.microsoft.com/office/drawing/2014/main" id="{105DA8F1-C817-486B-B6D6-AA814ECF4390}"/>
              </a:ext>
            </a:extLst>
          </p:cNvPr>
          <p:cNvSpPr/>
          <p:nvPr/>
        </p:nvSpPr>
        <p:spPr>
          <a:xfrm>
            <a:off x="702128" y="4033158"/>
            <a:ext cx="11094357" cy="2440119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38CA98B9-CF6C-4804-A15B-AC733E249C7C}"/>
              </a:ext>
            </a:extLst>
          </p:cNvPr>
          <p:cNvSpPr txBox="1">
            <a:spLocks/>
          </p:cNvSpPr>
          <p:nvPr/>
        </p:nvSpPr>
        <p:spPr>
          <a:xfrm>
            <a:off x="1967785" y="4751615"/>
            <a:ext cx="8080750" cy="17216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Tx/>
              <a:buChar char="-"/>
            </a:pP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47800" y="426516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BMI</a:t>
            </a:r>
            <a:r>
              <a:rPr lang="ko-KR" altLang="en-US" dirty="0" smtClean="0"/>
              <a:t>데이터에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</a:t>
            </a:r>
            <a:r>
              <a:rPr lang="ko-KR" altLang="en-US" dirty="0" smtClean="0"/>
              <a:t>개 발견</a:t>
            </a:r>
            <a:endParaRPr lang="en-US" altLang="ko-KR" dirty="0" smtClean="0"/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endParaRPr lang="en-US" altLang="ko-KR" dirty="0" smtClean="0"/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BMI</a:t>
            </a:r>
            <a:r>
              <a:rPr lang="ko-KR" altLang="en-US" dirty="0" smtClean="0"/>
              <a:t> 데이터의 </a:t>
            </a:r>
            <a:r>
              <a:rPr lang="ko-KR" altLang="en-US" dirty="0" err="1" smtClean="0"/>
              <a:t>결측치를</a:t>
            </a:r>
            <a:r>
              <a:rPr lang="ko-KR" altLang="en-US" dirty="0" smtClean="0"/>
              <a:t> 평균값으로 채움</a:t>
            </a:r>
            <a:endParaRPr lang="en-US" altLang="ko-KR" dirty="0" smtClean="0"/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endParaRPr lang="en-US" altLang="ko-KR" dirty="0"/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ko-KR" altLang="en-US" dirty="0" err="1" smtClean="0"/>
              <a:t>이상치는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없는것으로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판별</a:t>
            </a:r>
            <a:endParaRPr lang="en-US" altLang="ko-KR" dirty="0" smtClean="0"/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endParaRPr lang="en-US" altLang="ko-KR" dirty="0"/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Id </a:t>
            </a:r>
            <a:r>
              <a:rPr lang="ko-KR" altLang="en-US" dirty="0" smtClean="0"/>
              <a:t>컬럼은 고유식별치로 </a:t>
            </a:r>
            <a:r>
              <a:rPr lang="ko-KR" altLang="en-US" dirty="0" err="1" smtClean="0"/>
              <a:t>불필요하여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91" y="1204231"/>
            <a:ext cx="6613752" cy="26191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328" y="1583870"/>
            <a:ext cx="4931230" cy="20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smtClean="0"/>
              <a:t>데이터 전처리</a:t>
            </a:r>
            <a:endParaRPr lang="en-US" altLang="ko-KR" dirty="0"/>
          </a:p>
        </p:txBody>
      </p:sp>
      <p:sp>
        <p:nvSpPr>
          <p:cNvPr id="7" name="사각형: 둥근 대각선 방향 모서리 14">
            <a:extLst>
              <a:ext uri="{FF2B5EF4-FFF2-40B4-BE49-F238E27FC236}">
                <a16:creationId xmlns:a16="http://schemas.microsoft.com/office/drawing/2014/main" id="{105DA8F1-C817-486B-B6D6-AA814ECF4390}"/>
              </a:ext>
            </a:extLst>
          </p:cNvPr>
          <p:cNvSpPr/>
          <p:nvPr/>
        </p:nvSpPr>
        <p:spPr>
          <a:xfrm>
            <a:off x="4761717" y="1840481"/>
            <a:ext cx="6626324" cy="340146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38CA98B9-CF6C-4804-A15B-AC733E249C7C}"/>
              </a:ext>
            </a:extLst>
          </p:cNvPr>
          <p:cNvSpPr txBox="1">
            <a:spLocks/>
          </p:cNvSpPr>
          <p:nvPr/>
        </p:nvSpPr>
        <p:spPr>
          <a:xfrm>
            <a:off x="1967785" y="4751615"/>
            <a:ext cx="8080750" cy="17216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Tx/>
              <a:buChar char="-"/>
            </a:pP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86823" y="221397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타겟 데이터 </a:t>
            </a:r>
            <a:r>
              <a:rPr lang="ko-KR" altLang="en-US" dirty="0" err="1" smtClean="0"/>
              <a:t>불균형함</a:t>
            </a:r>
            <a:endParaRPr lang="en-US" altLang="ko-KR" dirty="0" smtClean="0"/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endParaRPr lang="en-US" altLang="ko-KR" dirty="0"/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Smote </a:t>
            </a:r>
            <a:r>
              <a:rPr lang="ko-KR" altLang="en-US" dirty="0" smtClean="0"/>
              <a:t>함수를 통해 </a:t>
            </a:r>
            <a:r>
              <a:rPr lang="ko-KR" altLang="en-US" dirty="0" err="1" smtClean="0"/>
              <a:t>오버샘플링</a:t>
            </a:r>
            <a:endParaRPr lang="en-US" altLang="ko-KR" dirty="0" smtClean="0"/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endParaRPr lang="en-US" altLang="ko-KR" dirty="0"/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dirty="0" err="1"/>
              <a:t>y</a:t>
            </a:r>
            <a:r>
              <a:rPr lang="en-US" altLang="ko-KR" dirty="0" err="1" smtClean="0"/>
              <a:t>_train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데이터수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800100" lvl="1" indent="-342900" algn="just">
              <a:buFontTx/>
              <a:buChar char="-"/>
            </a:pPr>
            <a:r>
              <a:rPr lang="en-US" altLang="ko-KR" dirty="0" smtClean="0"/>
              <a:t>0 : 3890    </a:t>
            </a:r>
          </a:p>
          <a:p>
            <a:pPr marL="800100" lvl="1" indent="-342900" algn="just">
              <a:buFontTx/>
              <a:buChar char="-"/>
            </a:pPr>
            <a:r>
              <a:rPr lang="en-US" altLang="ko-KR" dirty="0" smtClean="0"/>
              <a:t>1 : 198    </a:t>
            </a:r>
            <a:r>
              <a:rPr lang="en-US" altLang="ko-KR" dirty="0" smtClean="0">
                <a:sym typeface="Wingdings" panose="05000000000000000000" pitchFamily="2" charset="2"/>
              </a:rPr>
              <a:t> 3890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9" y="1821400"/>
            <a:ext cx="3405998" cy="35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1A82C4E-4CB6-4D8B-8E8A-8B8B1135E76E}"/>
              </a:ext>
            </a:extLst>
          </p:cNvPr>
          <p:cNvSpPr/>
          <p:nvPr/>
        </p:nvSpPr>
        <p:spPr>
          <a:xfrm>
            <a:off x="7999064" y="1131319"/>
            <a:ext cx="2794317" cy="148576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.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0E9C1FE1-8423-4BC3-B44B-F8041CD5E48F}"/>
              </a:ext>
            </a:extLst>
          </p:cNvPr>
          <p:cNvSpPr txBox="1">
            <a:spLocks/>
          </p:cNvSpPr>
          <p:nvPr/>
        </p:nvSpPr>
        <p:spPr>
          <a:xfrm>
            <a:off x="8896675" y="1690565"/>
            <a:ext cx="999093" cy="36726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5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XGBOOST </a:t>
            </a:r>
          </a:p>
          <a:p>
            <a:pPr algn="just"/>
            <a:endParaRPr lang="en-US" altLang="ko-KR" sz="1500" spc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en-US" altLang="ko-KR" sz="1500" spc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E9C1FE1-8423-4BC3-B44B-F8041CD5E48F}"/>
              </a:ext>
            </a:extLst>
          </p:cNvPr>
          <p:cNvSpPr txBox="1">
            <a:spLocks/>
          </p:cNvSpPr>
          <p:nvPr/>
        </p:nvSpPr>
        <p:spPr>
          <a:xfrm>
            <a:off x="2830171" y="3019691"/>
            <a:ext cx="6693968" cy="177464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0" y="925687"/>
            <a:ext cx="3838575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6" y="925686"/>
            <a:ext cx="3409950" cy="19955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6" y="3073287"/>
            <a:ext cx="3924300" cy="1552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056" y="2921202"/>
            <a:ext cx="3476625" cy="1971619"/>
          </a:xfrm>
          <a:prstGeom prst="rect">
            <a:avLst/>
          </a:prstGeom>
        </p:spPr>
      </p:pic>
      <p:sp>
        <p:nvSpPr>
          <p:cNvPr id="12" name="사각형: 둥근 대각선 방향 모서리 4">
            <a:extLst>
              <a:ext uri="{FF2B5EF4-FFF2-40B4-BE49-F238E27FC236}">
                <a16:creationId xmlns:a16="http://schemas.microsoft.com/office/drawing/2014/main" id="{C1A82C4E-4CB6-4D8B-8E8A-8B8B1135E76E}"/>
              </a:ext>
            </a:extLst>
          </p:cNvPr>
          <p:cNvSpPr/>
          <p:nvPr/>
        </p:nvSpPr>
        <p:spPr>
          <a:xfrm>
            <a:off x="7999064" y="3140101"/>
            <a:ext cx="2794317" cy="148576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0E9C1FE1-8423-4BC3-B44B-F8041CD5E48F}"/>
              </a:ext>
            </a:extLst>
          </p:cNvPr>
          <p:cNvSpPr txBox="1">
            <a:spLocks/>
          </p:cNvSpPr>
          <p:nvPr/>
        </p:nvSpPr>
        <p:spPr>
          <a:xfrm>
            <a:off x="8685134" y="3699347"/>
            <a:ext cx="1422173" cy="36726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500" spc="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랜덤포레스트</a:t>
            </a:r>
            <a:r>
              <a:rPr lang="en-US" altLang="ko-KR" sz="15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algn="just"/>
            <a:endParaRPr lang="en-US" altLang="ko-KR" sz="1500" spc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en-US" altLang="ko-KR" sz="1500" spc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사각형: 둥근 대각선 방향 모서리 4">
            <a:extLst>
              <a:ext uri="{FF2B5EF4-FFF2-40B4-BE49-F238E27FC236}">
                <a16:creationId xmlns:a16="http://schemas.microsoft.com/office/drawing/2014/main" id="{C1A82C4E-4CB6-4D8B-8E8A-8B8B1135E76E}"/>
              </a:ext>
            </a:extLst>
          </p:cNvPr>
          <p:cNvSpPr/>
          <p:nvPr/>
        </p:nvSpPr>
        <p:spPr>
          <a:xfrm>
            <a:off x="2326762" y="4991310"/>
            <a:ext cx="7243211" cy="148576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0E9C1FE1-8423-4BC3-B44B-F8041CD5E48F}"/>
              </a:ext>
            </a:extLst>
          </p:cNvPr>
          <p:cNvSpPr txBox="1">
            <a:spLocks/>
          </p:cNvSpPr>
          <p:nvPr/>
        </p:nvSpPr>
        <p:spPr>
          <a:xfrm>
            <a:off x="3933560" y="5550556"/>
            <a:ext cx="3686446" cy="36726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5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성능이 더 좋은 </a:t>
            </a:r>
            <a:r>
              <a:rPr lang="ko-KR" altLang="en-US" sz="1500" spc="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랜덤포레스트</a:t>
            </a:r>
            <a:r>
              <a:rPr lang="ko-KR" altLang="en-US" sz="15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선택</a:t>
            </a:r>
            <a:r>
              <a:rPr lang="en-US" altLang="ko-KR" sz="15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algn="just"/>
            <a:endParaRPr lang="en-US" altLang="ko-KR" sz="1500" spc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en-US" altLang="ko-KR" sz="1500" spc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8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.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E9C1FE1-8423-4BC3-B44B-F8041CD5E48F}"/>
              </a:ext>
            </a:extLst>
          </p:cNvPr>
          <p:cNvSpPr txBox="1">
            <a:spLocks/>
          </p:cNvSpPr>
          <p:nvPr/>
        </p:nvSpPr>
        <p:spPr>
          <a:xfrm>
            <a:off x="2830171" y="3019691"/>
            <a:ext cx="6693968" cy="177464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사각형: 둥근 대각선 방향 모서리 4">
            <a:extLst>
              <a:ext uri="{FF2B5EF4-FFF2-40B4-BE49-F238E27FC236}">
                <a16:creationId xmlns:a16="http://schemas.microsoft.com/office/drawing/2014/main" id="{C1A82C4E-4CB6-4D8B-8E8A-8B8B1135E76E}"/>
              </a:ext>
            </a:extLst>
          </p:cNvPr>
          <p:cNvSpPr/>
          <p:nvPr/>
        </p:nvSpPr>
        <p:spPr>
          <a:xfrm>
            <a:off x="614101" y="4282626"/>
            <a:ext cx="3961412" cy="19662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0E9C1FE1-8423-4BC3-B44B-F8041CD5E48F}"/>
              </a:ext>
            </a:extLst>
          </p:cNvPr>
          <p:cNvSpPr txBox="1">
            <a:spLocks/>
          </p:cNvSpPr>
          <p:nvPr/>
        </p:nvSpPr>
        <p:spPr>
          <a:xfrm>
            <a:off x="889066" y="4405454"/>
            <a:ext cx="3686446" cy="133166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importance(MDI)</a:t>
            </a:r>
          </a:p>
          <a:p>
            <a:pPr algn="just"/>
            <a:r>
              <a:rPr lang="en-US" altLang="ko-KR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Hypertension(</a:t>
            </a:r>
            <a:r>
              <a:rPr lang="ko-KR" altLang="en-US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고혈압</a:t>
            </a:r>
            <a:r>
              <a:rPr lang="en-US" altLang="ko-KR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), </a:t>
            </a:r>
            <a:r>
              <a:rPr lang="en-US" altLang="ko-KR" sz="1200" spc="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hear_disease</a:t>
            </a:r>
            <a:r>
              <a:rPr lang="en-US" altLang="ko-KR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심장병</a:t>
            </a:r>
            <a:r>
              <a:rPr lang="en-US" altLang="ko-KR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), </a:t>
            </a:r>
            <a:r>
              <a:rPr lang="en-US" altLang="ko-KR" sz="1200" spc="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Residencce_type</a:t>
            </a:r>
            <a:r>
              <a:rPr lang="en-US" altLang="ko-KR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주거환경</a:t>
            </a:r>
            <a:r>
              <a:rPr lang="en-US" altLang="ko-KR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영향력 있는 </a:t>
            </a:r>
            <a:r>
              <a:rPr lang="ko-KR" altLang="en-US" sz="1200" spc="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피쳐로</a:t>
            </a:r>
            <a:r>
              <a:rPr lang="ko-KR" altLang="en-US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확인됨</a:t>
            </a:r>
            <a:endParaRPr lang="en-US" altLang="ko-KR" sz="1200" spc="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ko-KR" altLang="en-US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가설로 설정했던 흡연</a:t>
            </a:r>
            <a:r>
              <a:rPr lang="en-US" altLang="ko-KR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spc="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체질량</a:t>
            </a:r>
            <a:r>
              <a:rPr lang="en-US" altLang="ko-KR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혈당은 영향력이 </a:t>
            </a:r>
            <a:r>
              <a:rPr lang="ko-KR" altLang="en-US" sz="1200" spc="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작은것으로</a:t>
            </a:r>
            <a:r>
              <a:rPr lang="ko-KR" altLang="en-US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확인됨</a:t>
            </a:r>
            <a:endParaRPr lang="en-US" altLang="ko-KR" sz="1200" spc="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algn="just"/>
            <a:endParaRPr lang="en-US" altLang="ko-KR" sz="1500" spc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en-US" altLang="ko-KR" sz="1500" spc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330416"/>
            <a:ext cx="4129777" cy="29522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77" y="1514927"/>
            <a:ext cx="3595262" cy="177342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760" y="1514928"/>
            <a:ext cx="3790169" cy="177342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827" y="3288355"/>
            <a:ext cx="3743933" cy="2143462"/>
          </a:xfrm>
          <a:prstGeom prst="rect">
            <a:avLst/>
          </a:prstGeom>
        </p:spPr>
      </p:pic>
      <p:sp>
        <p:nvSpPr>
          <p:cNvPr id="18" name="사각형: 둥근 대각선 방향 모서리 4">
            <a:extLst>
              <a:ext uri="{FF2B5EF4-FFF2-40B4-BE49-F238E27FC236}">
                <a16:creationId xmlns:a16="http://schemas.microsoft.com/office/drawing/2014/main" id="{C1A82C4E-4CB6-4D8B-8E8A-8B8B1135E76E}"/>
              </a:ext>
            </a:extLst>
          </p:cNvPr>
          <p:cNvSpPr/>
          <p:nvPr/>
        </p:nvSpPr>
        <p:spPr>
          <a:xfrm>
            <a:off x="8339139" y="3465617"/>
            <a:ext cx="3657243" cy="19662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0E9C1FE1-8423-4BC3-B44B-F8041CD5E48F}"/>
              </a:ext>
            </a:extLst>
          </p:cNvPr>
          <p:cNvSpPr txBox="1">
            <a:spLocks/>
          </p:cNvSpPr>
          <p:nvPr/>
        </p:nvSpPr>
        <p:spPr>
          <a:xfrm>
            <a:off x="8614104" y="3588445"/>
            <a:ext cx="3126105" cy="133166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PDP PLOT </a:t>
            </a:r>
            <a:r>
              <a:rPr lang="ko-KR" altLang="en-US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 영향력 있던 </a:t>
            </a:r>
            <a:r>
              <a:rPr lang="ko-KR" altLang="en-US" sz="1200" spc="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픽쳐에서</a:t>
            </a:r>
            <a:r>
              <a:rPr lang="ko-KR" altLang="en-US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전부 음의 상관관계를 나타냄</a:t>
            </a:r>
            <a:r>
              <a:rPr lang="en-US" altLang="ko-KR" sz="1200" spc="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algn="just"/>
            <a:endParaRPr lang="en-US" altLang="ko-KR" sz="1500" spc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en-US" altLang="ko-KR" sz="1500" spc="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8. </a:t>
            </a:r>
            <a:r>
              <a:rPr lang="ko-KR" altLang="en-US" dirty="0" smtClean="0"/>
              <a:t>결론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4" name="사각형: 둥근 대각선 방향 모서리 14">
            <a:extLst>
              <a:ext uri="{FF2B5EF4-FFF2-40B4-BE49-F238E27FC236}">
                <a16:creationId xmlns:a16="http://schemas.microsoft.com/office/drawing/2014/main" id="{105DA8F1-C817-486B-B6D6-AA814ECF4390}"/>
              </a:ext>
            </a:extLst>
          </p:cNvPr>
          <p:cNvSpPr/>
          <p:nvPr/>
        </p:nvSpPr>
        <p:spPr>
          <a:xfrm>
            <a:off x="653142" y="1054100"/>
            <a:ext cx="11094357" cy="53340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8CA98B9-CF6C-4804-A15B-AC733E249C7C}"/>
              </a:ext>
            </a:extLst>
          </p:cNvPr>
          <p:cNvSpPr txBox="1">
            <a:spLocks/>
          </p:cNvSpPr>
          <p:nvPr/>
        </p:nvSpPr>
        <p:spPr>
          <a:xfrm>
            <a:off x="2065756" y="1282701"/>
            <a:ext cx="8080750" cy="440680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결론</a:t>
            </a:r>
            <a:endParaRPr lang="en-US" altLang="ko-KR" sz="28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뇌졸증은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고혈압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심장병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주거환경에 가장 영향을 받았다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랜덤포레스트에서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가장 뛰어난 성능을 보였다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그러나 데이터가 </a:t>
            </a: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뇌졸증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기계를 통한 측정 데이터가 아닌 라이프 스타일 데이터를 통해 예측 </a:t>
            </a: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하는것이라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그런지 생각보다 뛰어난 성능을 보이지는 않았다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9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A25D54-AD51-4F37-B4F4-749B94585D9B}"/>
              </a:ext>
            </a:extLst>
          </p:cNvPr>
          <p:cNvSpPr txBox="1"/>
          <p:nvPr/>
        </p:nvSpPr>
        <p:spPr>
          <a:xfrm>
            <a:off x="4475156" y="2685428"/>
            <a:ext cx="324169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5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감사합니다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92A779-F693-49BF-9CC1-95E4E9ABE9DF}"/>
              </a:ext>
            </a:extLst>
          </p:cNvPr>
          <p:cNvSpPr txBox="1"/>
          <p:nvPr/>
        </p:nvSpPr>
        <p:spPr>
          <a:xfrm>
            <a:off x="4311363" y="3324275"/>
            <a:ext cx="35692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발표를 경청해 주셔서 감사합니다</a:t>
            </a:r>
            <a:r>
              <a:rPr lang="en-US" altLang="ko-KR" sz="135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135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75BC9-7592-4C99-81B6-BDB613B7C2DF}"/>
              </a:ext>
            </a:extLst>
          </p:cNvPr>
          <p:cNvSpPr txBox="1"/>
          <p:nvPr/>
        </p:nvSpPr>
        <p:spPr>
          <a:xfrm>
            <a:off x="5061814" y="4391224"/>
            <a:ext cx="2139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김영관</a:t>
            </a:r>
          </a:p>
        </p:txBody>
      </p:sp>
    </p:spTree>
    <p:extLst>
      <p:ext uri="{BB962C8B-B14F-4D97-AF65-F5344CB8AC3E}">
        <p14:creationId xmlns:p14="http://schemas.microsoft.com/office/powerpoint/2010/main" val="18056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60517AB-CA1F-42D6-A7F6-D6EE7CF5884B}"/>
              </a:ext>
            </a:extLst>
          </p:cNvPr>
          <p:cNvSpPr txBox="1"/>
          <p:nvPr/>
        </p:nvSpPr>
        <p:spPr>
          <a:xfrm>
            <a:off x="5776130" y="1769509"/>
            <a:ext cx="31690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서론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목표 </a:t>
            </a:r>
            <a:r>
              <a:rPr lang="ko-KR" altLang="en-US" sz="1600" dirty="0"/>
              <a:t>및 </a:t>
            </a:r>
            <a:r>
              <a:rPr lang="ko-KR" altLang="en-US" sz="1600" dirty="0" err="1" smtClean="0"/>
              <a:t>가설설정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데이터</a:t>
            </a:r>
            <a:endParaRPr lang="en-US" altLang="ko-KR" sz="1600" dirty="0" smtClean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 smtClean="0"/>
              <a:t>EDA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 smtClean="0"/>
              <a:t>가설검증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/>
              <a:t>데이터 </a:t>
            </a:r>
            <a:r>
              <a:rPr lang="ko-KR" altLang="en-US" sz="1600" dirty="0" smtClean="0"/>
              <a:t>전처리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 err="1" smtClean="0"/>
              <a:t>머신러닝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/>
              <a:t>결론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/>
          </a:p>
        </p:txBody>
      </p:sp>
      <p:sp>
        <p:nvSpPr>
          <p:cNvPr id="92" name="텍스트 개체 틀 3">
            <a:extLst>
              <a:ext uri="{FF2B5EF4-FFF2-40B4-BE49-F238E27FC236}">
                <a16:creationId xmlns:a16="http://schemas.microsoft.com/office/drawing/2014/main" id="{7AC98825-2F56-4B90-9EAB-4E3A14061404}"/>
              </a:ext>
            </a:extLst>
          </p:cNvPr>
          <p:cNvSpPr txBox="1">
            <a:spLocks/>
          </p:cNvSpPr>
          <p:nvPr/>
        </p:nvSpPr>
        <p:spPr>
          <a:xfrm>
            <a:off x="2670104" y="2482310"/>
            <a:ext cx="2049012" cy="45258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2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. </a:t>
            </a:r>
            <a:r>
              <a:rPr lang="ko-KR" altLang="en-US" dirty="0" smtClean="0"/>
              <a:t>서론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81C0-54FF-4F8D-BFEA-19582C1AE120}"/>
              </a:ext>
            </a:extLst>
          </p:cNvPr>
          <p:cNvSpPr txBox="1"/>
          <p:nvPr/>
        </p:nvSpPr>
        <p:spPr>
          <a:xfrm>
            <a:off x="2277945" y="1507617"/>
            <a:ext cx="1197038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회귀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B81C0-54FF-4F8D-BFEA-19582C1AE120}"/>
              </a:ext>
            </a:extLst>
          </p:cNvPr>
          <p:cNvSpPr txBox="1"/>
          <p:nvPr/>
        </p:nvSpPr>
        <p:spPr>
          <a:xfrm>
            <a:off x="6297859" y="1503414"/>
            <a:ext cx="1197038" cy="392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회귀트리</a:t>
            </a:r>
            <a:endParaRPr lang="ko-KR" altLang="en-US" sz="15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사각형: 둥근 대각선 방향 모서리 14">
            <a:extLst>
              <a:ext uri="{FF2B5EF4-FFF2-40B4-BE49-F238E27FC236}">
                <a16:creationId xmlns:a16="http://schemas.microsoft.com/office/drawing/2014/main" id="{105DA8F1-C817-486B-B6D6-AA814ECF4390}"/>
              </a:ext>
            </a:extLst>
          </p:cNvPr>
          <p:cNvSpPr/>
          <p:nvPr/>
        </p:nvSpPr>
        <p:spPr>
          <a:xfrm>
            <a:off x="266700" y="1054100"/>
            <a:ext cx="11480800" cy="53340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텍스트 개체 틀 6">
            <a:extLst>
              <a:ext uri="{FF2B5EF4-FFF2-40B4-BE49-F238E27FC236}">
                <a16:creationId xmlns:a16="http://schemas.microsoft.com/office/drawing/2014/main" id="{38CA98B9-CF6C-4804-A15B-AC733E249C7C}"/>
              </a:ext>
            </a:extLst>
          </p:cNvPr>
          <p:cNvSpPr txBox="1">
            <a:spLocks/>
          </p:cNvSpPr>
          <p:nvPr/>
        </p:nvSpPr>
        <p:spPr>
          <a:xfrm>
            <a:off x="2065756" y="1282701"/>
            <a:ext cx="8080750" cy="440680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뇌졸증은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심혈관계 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질환 중 사망원인의 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뇌졸증은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갑작스런 </a:t>
            </a: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온도변화의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혈압상승으로 인해 많이 나타남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뇌졸증의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여러가지 증상이 나타났을 때 </a:t>
            </a: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두세시간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이내에 병원에 도착해야 후유증을 줄일 수 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있음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건강 </a:t>
            </a: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바이탈을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기록하는 </a:t>
            </a: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웨어러블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장치가 증가함에 따라 </a:t>
            </a: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뇌졸증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예측이 </a:t>
            </a: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가능할것으로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예상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2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. </a:t>
            </a:r>
            <a:r>
              <a:rPr lang="ko-KR" altLang="en-US" dirty="0" smtClean="0"/>
              <a:t>목표 및 </a:t>
            </a:r>
            <a:r>
              <a:rPr lang="ko-KR" altLang="en-US" dirty="0" err="1" smtClean="0"/>
              <a:t>가설설정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4" name="사각형: 둥근 대각선 방향 모서리 14">
            <a:extLst>
              <a:ext uri="{FF2B5EF4-FFF2-40B4-BE49-F238E27FC236}">
                <a16:creationId xmlns:a16="http://schemas.microsoft.com/office/drawing/2014/main" id="{105DA8F1-C817-486B-B6D6-AA814ECF4390}"/>
              </a:ext>
            </a:extLst>
          </p:cNvPr>
          <p:cNvSpPr/>
          <p:nvPr/>
        </p:nvSpPr>
        <p:spPr>
          <a:xfrm>
            <a:off x="653142" y="1054100"/>
            <a:ext cx="11094357" cy="53340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8CA98B9-CF6C-4804-A15B-AC733E249C7C}"/>
              </a:ext>
            </a:extLst>
          </p:cNvPr>
          <p:cNvSpPr txBox="1">
            <a:spLocks/>
          </p:cNvSpPr>
          <p:nvPr/>
        </p:nvSpPr>
        <p:spPr>
          <a:xfrm>
            <a:off x="2065756" y="1282701"/>
            <a:ext cx="8080750" cy="440680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목표</a:t>
            </a:r>
            <a:endParaRPr lang="en-US" altLang="ko-KR" sz="28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뇌졸중을 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일으키는 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원인을 이해 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환자의 라이프 스타일 데이터를 통해 </a:t>
            </a: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뇌졸증을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예측하고자함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ML 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기술을 사용하여 일부 기능에서 뇌졸중을 성공적으로 감지할 수 있는지 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확인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8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가설설정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흡연은 </a:t>
            </a: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뇌졸증을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일으키는 원인이 될 것이다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나이가 들수록 </a:t>
            </a: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뇌졸증의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발생 확률은 높아질 것이다</a:t>
            </a:r>
            <a:r>
              <a:rPr lang="en-US" altLang="ko-KR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체질량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지수가 높을수록 </a:t>
            </a:r>
            <a:r>
              <a:rPr lang="ko-KR" altLang="en-US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뇌졸증의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발생 확률은 </a:t>
            </a:r>
            <a:r>
              <a:rPr lang="ko-KR" altLang="en-US" sz="2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높아질 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것이다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3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 </a:t>
            </a:r>
            <a:r>
              <a:rPr lang="ko-KR" altLang="en-US" dirty="0" smtClean="0"/>
              <a:t>데이터</a:t>
            </a:r>
            <a:endParaRPr lang="en-US" altLang="ko-KR" dirty="0"/>
          </a:p>
        </p:txBody>
      </p:sp>
      <p:sp>
        <p:nvSpPr>
          <p:cNvPr id="6" name="사각형: 둥근 대각선 방향 모서리 14">
            <a:extLst>
              <a:ext uri="{FF2B5EF4-FFF2-40B4-BE49-F238E27FC236}">
                <a16:creationId xmlns:a16="http://schemas.microsoft.com/office/drawing/2014/main" id="{105DA8F1-C817-486B-B6D6-AA814ECF4390}"/>
              </a:ext>
            </a:extLst>
          </p:cNvPr>
          <p:cNvSpPr/>
          <p:nvPr/>
        </p:nvSpPr>
        <p:spPr>
          <a:xfrm>
            <a:off x="653142" y="1054100"/>
            <a:ext cx="11094357" cy="53340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38CA98B9-CF6C-4804-A15B-AC733E249C7C}"/>
              </a:ext>
            </a:extLst>
          </p:cNvPr>
          <p:cNvSpPr txBox="1">
            <a:spLocks/>
          </p:cNvSpPr>
          <p:nvPr/>
        </p:nvSpPr>
        <p:spPr>
          <a:xfrm>
            <a:off x="2065756" y="1282701"/>
            <a:ext cx="8080750" cy="440680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 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개인의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식별번호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연속형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변수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Gender 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성별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(male,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female, other)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Age :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나이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연속형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변수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Hypertension 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고혈압 유무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(1,0)</a:t>
            </a: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Herat_disease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심장병이 있는지 여부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.(1,0)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ever_married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결혼 여부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(yes, no)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work_type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작업장의 성격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(Private, Self-employed, children, 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Govt_job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Never_worked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Residence_type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개인의 거주 유형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(Urban, </a:t>
            </a: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Rura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avg_glucose_level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평균 혈중 포도당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수준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(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연속형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변수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bmi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체질량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지수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(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연속형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변수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smoking_status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흡연 상태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(never smoked, unknown, formerly smoked, smokes)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stroke: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뇌졸증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여부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(1,0)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endParaRPr lang="en-US" altLang="ko-KR" sz="1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ko-KR" altLang="en-US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데이터의 개수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(5110, 12)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2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EDA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2" y="1166359"/>
            <a:ext cx="2971800" cy="3400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460" y="1024163"/>
            <a:ext cx="3973740" cy="24809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974" y="1082675"/>
            <a:ext cx="4048125" cy="24864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349" y="3546474"/>
            <a:ext cx="4073281" cy="2562225"/>
          </a:xfrm>
          <a:prstGeom prst="rect">
            <a:avLst/>
          </a:prstGeom>
        </p:spPr>
      </p:pic>
      <p:sp>
        <p:nvSpPr>
          <p:cNvPr id="7" name="사각형: 둥근 대각선 방향 모서리 27">
            <a:extLst>
              <a:ext uri="{FF2B5EF4-FFF2-40B4-BE49-F238E27FC236}">
                <a16:creationId xmlns:a16="http://schemas.microsoft.com/office/drawing/2014/main" id="{D25BCED4-79A4-4068-A88A-A7AC2C1D1F76}"/>
              </a:ext>
            </a:extLst>
          </p:cNvPr>
          <p:cNvSpPr/>
          <p:nvPr/>
        </p:nvSpPr>
        <p:spPr>
          <a:xfrm>
            <a:off x="7582230" y="3685078"/>
            <a:ext cx="4228770" cy="139492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7796659" y="3910388"/>
            <a:ext cx="3437245" cy="518312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 err="1" smtClean="0"/>
              <a:t>연속형</a:t>
            </a:r>
            <a:r>
              <a:rPr lang="ko-KR" altLang="en-US" sz="1200" dirty="0" smtClean="0"/>
              <a:t> 변수들 중 </a:t>
            </a:r>
            <a:r>
              <a:rPr lang="ko-KR" altLang="en-US" sz="1200" dirty="0" err="1" smtClean="0"/>
              <a:t>체질량</a:t>
            </a:r>
            <a:r>
              <a:rPr lang="ko-KR" altLang="en-US" sz="1200" dirty="0" smtClean="0"/>
              <a:t> 지수와 혈중 포도당 수치는 왼쪽으로 </a:t>
            </a:r>
            <a:r>
              <a:rPr lang="ko-KR" altLang="en-US" sz="1200" dirty="0" err="1" smtClean="0"/>
              <a:t>치우쳐져있음</a:t>
            </a:r>
            <a:endParaRPr lang="en-US" altLang="ko-KR" sz="1200" dirty="0" smtClean="0"/>
          </a:p>
          <a:p>
            <a:pPr>
              <a:lnSpc>
                <a:spcPct val="100000"/>
              </a:lnSpc>
            </a:pPr>
            <a:r>
              <a:rPr lang="ko-KR" altLang="en-US" sz="1200" dirty="0" smtClean="0"/>
              <a:t>후에 </a:t>
            </a:r>
            <a:r>
              <a:rPr lang="en-US" altLang="ko-KR" sz="1200" dirty="0" smtClean="0"/>
              <a:t>log</a:t>
            </a:r>
            <a:r>
              <a:rPr lang="ko-KR" altLang="en-US" sz="1200" dirty="0" smtClean="0"/>
              <a:t>를 통해 정규분포 형태에 가깝게 만들어줄 예정</a:t>
            </a:r>
            <a:endParaRPr lang="ko-KR" altLang="en-US" sz="1200" dirty="0"/>
          </a:p>
        </p:txBody>
      </p:sp>
      <p:sp>
        <p:nvSpPr>
          <p:cNvPr id="9" name="사각형: 둥근 대각선 방향 모서리 27">
            <a:extLst>
              <a:ext uri="{FF2B5EF4-FFF2-40B4-BE49-F238E27FC236}">
                <a16:creationId xmlns:a16="http://schemas.microsoft.com/office/drawing/2014/main" id="{D25BCED4-79A4-4068-A88A-A7AC2C1D1F76}"/>
              </a:ext>
            </a:extLst>
          </p:cNvPr>
          <p:cNvSpPr/>
          <p:nvPr/>
        </p:nvSpPr>
        <p:spPr>
          <a:xfrm>
            <a:off x="254000" y="4421678"/>
            <a:ext cx="2971800" cy="139492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519229" y="4570788"/>
            <a:ext cx="2591039" cy="518312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 err="1" smtClean="0"/>
              <a:t>타켓</a:t>
            </a:r>
            <a:r>
              <a:rPr lang="ko-KR" altLang="en-US" sz="1200" dirty="0" smtClean="0"/>
              <a:t> 데이터가 </a:t>
            </a:r>
            <a:r>
              <a:rPr lang="ko-KR" altLang="en-US" sz="1200" dirty="0" err="1" smtClean="0"/>
              <a:t>불균형함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ko-KR" altLang="en-US" sz="1200" dirty="0" smtClean="0"/>
              <a:t>후에 </a:t>
            </a:r>
            <a:r>
              <a:rPr lang="en-US" altLang="ko-KR" sz="1200" dirty="0" smtClean="0"/>
              <a:t>smote </a:t>
            </a:r>
            <a:r>
              <a:rPr lang="ko-KR" altLang="en-US" sz="1200" dirty="0" smtClean="0"/>
              <a:t>함수를 통해 </a:t>
            </a:r>
            <a:r>
              <a:rPr lang="en-US" altLang="ko-KR" sz="1200" dirty="0" smtClean="0"/>
              <a:t>over sampling</a:t>
            </a:r>
            <a:r>
              <a:rPr lang="ko-KR" altLang="en-US" sz="1200" dirty="0" smtClean="0"/>
              <a:t> 예정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78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가설검증</a:t>
            </a:r>
            <a:endParaRPr lang="en-US" altLang="ko-KR" dirty="0"/>
          </a:p>
        </p:txBody>
      </p:sp>
      <p:sp>
        <p:nvSpPr>
          <p:cNvPr id="7" name="사각형: 둥근 대각선 방향 모서리 27">
            <a:extLst>
              <a:ext uri="{FF2B5EF4-FFF2-40B4-BE49-F238E27FC236}">
                <a16:creationId xmlns:a16="http://schemas.microsoft.com/office/drawing/2014/main" id="{D25BCED4-79A4-4068-A88A-A7AC2C1D1F76}"/>
              </a:ext>
            </a:extLst>
          </p:cNvPr>
          <p:cNvSpPr/>
          <p:nvPr/>
        </p:nvSpPr>
        <p:spPr>
          <a:xfrm>
            <a:off x="5478264" y="1735637"/>
            <a:ext cx="6239787" cy="40158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5878959" y="2195887"/>
            <a:ext cx="5438398" cy="3343522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901700" indent="-901700" algn="ctr">
              <a:lnSpc>
                <a:spcPct val="100000"/>
              </a:lnSpc>
            </a:pPr>
            <a:r>
              <a:rPr lang="ko-KR" altLang="en-US" sz="2400" dirty="0" smtClean="0"/>
              <a:t>가설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나이가 </a:t>
            </a:r>
            <a:r>
              <a:rPr lang="ko-KR" altLang="en-US" dirty="0"/>
              <a:t>들수록 </a:t>
            </a:r>
            <a:r>
              <a:rPr lang="ko-KR" altLang="en-US" dirty="0" err="1"/>
              <a:t>뇌졸증의</a:t>
            </a:r>
            <a:r>
              <a:rPr lang="ko-KR" altLang="en-US" dirty="0"/>
              <a:t> 발생 확률은 </a:t>
            </a:r>
            <a:r>
              <a:rPr lang="ko-KR" altLang="en-US" dirty="0" smtClean="0"/>
              <a:t>높아질 것이다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그래프는 나이에 따른 </a:t>
            </a:r>
            <a:r>
              <a:rPr lang="ko-KR" altLang="en-US" dirty="0" err="1" smtClean="0"/>
              <a:t>뇌졸증</a:t>
            </a:r>
            <a:r>
              <a:rPr lang="ko-KR" altLang="en-US" dirty="0" smtClean="0"/>
              <a:t> 환자수이다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그래프 확인 결과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30</a:t>
            </a:r>
            <a:r>
              <a:rPr lang="ko-KR" altLang="en-US" dirty="0" smtClean="0"/>
              <a:t>대 이전에는 거의 나타나지 않고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대 이후 </a:t>
            </a:r>
            <a:r>
              <a:rPr lang="ko-KR" altLang="en-US" dirty="0" err="1" smtClean="0"/>
              <a:t>뇌졸증</a:t>
            </a:r>
            <a:r>
              <a:rPr lang="ko-KR" altLang="en-US" dirty="0" smtClean="0"/>
              <a:t> 환자수가 많아지는 것을 확인할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sz="1200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그러므로 가설이 </a:t>
            </a:r>
            <a:r>
              <a:rPr lang="ko-KR" altLang="en-US" dirty="0" err="1" smtClean="0"/>
              <a:t>맞는것으로</a:t>
            </a:r>
            <a:r>
              <a:rPr lang="ko-KR" altLang="en-US" dirty="0" smtClean="0"/>
              <a:t> 보여진다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3" y="1055687"/>
            <a:ext cx="5041514" cy="48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</a:t>
            </a:r>
            <a:r>
              <a:rPr lang="ko-KR" altLang="en-US" dirty="0" smtClean="0"/>
              <a:t> 가설검증</a:t>
            </a:r>
            <a:endParaRPr lang="en-US" altLang="ko-KR" dirty="0"/>
          </a:p>
        </p:txBody>
      </p:sp>
      <p:sp>
        <p:nvSpPr>
          <p:cNvPr id="7" name="사각형: 둥근 대각선 방향 모서리 27">
            <a:extLst>
              <a:ext uri="{FF2B5EF4-FFF2-40B4-BE49-F238E27FC236}">
                <a16:creationId xmlns:a16="http://schemas.microsoft.com/office/drawing/2014/main" id="{D25BCED4-79A4-4068-A88A-A7AC2C1D1F76}"/>
              </a:ext>
            </a:extLst>
          </p:cNvPr>
          <p:cNvSpPr/>
          <p:nvPr/>
        </p:nvSpPr>
        <p:spPr>
          <a:xfrm>
            <a:off x="5448630" y="1805478"/>
            <a:ext cx="6557840" cy="410499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5878959" y="2195888"/>
            <a:ext cx="5955232" cy="3118234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808038" indent="-808038"/>
            <a:endParaRPr lang="en-US" altLang="ko-KR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35" y="1640550"/>
            <a:ext cx="4482755" cy="44687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79550" y="2178663"/>
            <a:ext cx="6326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 algn="ctr">
              <a:lnSpc>
                <a:spcPct val="100000"/>
              </a:lnSpc>
            </a:pPr>
            <a:r>
              <a:rPr lang="ko-KR" altLang="en-US" sz="2400" dirty="0"/>
              <a:t>가설 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ko-KR" altLang="en-US" sz="1600" dirty="0" err="1" smtClean="0"/>
              <a:t>체질량</a:t>
            </a:r>
            <a:r>
              <a:rPr lang="ko-KR" altLang="en-US" sz="1600" dirty="0" smtClean="0"/>
              <a:t> 지수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bmi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ko-KR" altLang="en-US" sz="1600" dirty="0"/>
              <a:t>높을수록 </a:t>
            </a:r>
            <a:r>
              <a:rPr lang="ko-KR" altLang="en-US" sz="1600" dirty="0" err="1"/>
              <a:t>뇌졸증의</a:t>
            </a:r>
            <a:r>
              <a:rPr lang="ko-KR" altLang="en-US" sz="1600" dirty="0"/>
              <a:t> 발생 확률은 높아질 것이다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그래프 는 </a:t>
            </a:r>
            <a:r>
              <a:rPr lang="en-US" altLang="ko-KR" sz="1600" dirty="0" err="1" smtClean="0"/>
              <a:t>bmi</a:t>
            </a:r>
            <a:r>
              <a:rPr lang="ko-KR" altLang="en-US" sz="1600" dirty="0" smtClean="0"/>
              <a:t>별 </a:t>
            </a:r>
            <a:r>
              <a:rPr lang="ko-KR" altLang="en-US" sz="1600" dirty="0" err="1" smtClean="0"/>
              <a:t>뇌졸증</a:t>
            </a:r>
            <a:r>
              <a:rPr lang="ko-KR" altLang="en-US" sz="1600" dirty="0" smtClean="0"/>
              <a:t> 환자수이다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그래프 확인 결과  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en-US" altLang="ko-KR" sz="1600" dirty="0" err="1" smtClean="0"/>
              <a:t>Bmi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지수 </a:t>
            </a:r>
            <a:r>
              <a:rPr lang="en-US" altLang="ko-KR" sz="1600" dirty="0" smtClean="0"/>
              <a:t>25~35</a:t>
            </a:r>
            <a:r>
              <a:rPr lang="ko-KR" altLang="en-US" sz="1600" dirty="0" smtClean="0"/>
              <a:t>에서 가장 많은 </a:t>
            </a:r>
            <a:r>
              <a:rPr lang="ko-KR" altLang="en-US" sz="1600" dirty="0" err="1" smtClean="0"/>
              <a:t>뇌졸증</a:t>
            </a:r>
            <a:r>
              <a:rPr lang="ko-KR" altLang="en-US" sz="1600" dirty="0" smtClean="0"/>
              <a:t> 환자를 확인할 수 있었고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가설과는 다른 결과를 보였다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그래프 상에서는 가설이 잘못된것으로 보인다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그러나 이 결과는 </a:t>
            </a:r>
            <a:r>
              <a:rPr lang="en-US" altLang="ko-KR" sz="1600" dirty="0" err="1" smtClean="0"/>
              <a:t>bmi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지수의 데이터 분포가 </a:t>
            </a:r>
            <a:r>
              <a:rPr lang="en-US" altLang="ko-KR" sz="1600" dirty="0" smtClean="0"/>
              <a:t> 20~40</a:t>
            </a:r>
            <a:r>
              <a:rPr lang="ko-KR" altLang="en-US" sz="1600" dirty="0" smtClean="0"/>
              <a:t>사이에 몰려 있기 </a:t>
            </a:r>
            <a:r>
              <a:rPr lang="ko-KR" altLang="en-US" sz="1600" dirty="0" err="1" smtClean="0"/>
              <a:t>떄문으로</a:t>
            </a:r>
            <a:r>
              <a:rPr lang="ko-KR" altLang="en-US" sz="1600" dirty="0" smtClean="0"/>
              <a:t> 예상된다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5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</a:t>
            </a:r>
            <a:r>
              <a:rPr lang="ko-KR" altLang="en-US" dirty="0" smtClean="0"/>
              <a:t> 가설검증</a:t>
            </a:r>
            <a:endParaRPr lang="en-US" altLang="ko-KR" dirty="0"/>
          </a:p>
        </p:txBody>
      </p:sp>
      <p:sp>
        <p:nvSpPr>
          <p:cNvPr id="7" name="사각형: 둥근 대각선 방향 모서리 27">
            <a:extLst>
              <a:ext uri="{FF2B5EF4-FFF2-40B4-BE49-F238E27FC236}">
                <a16:creationId xmlns:a16="http://schemas.microsoft.com/office/drawing/2014/main" id="{D25BCED4-79A4-4068-A88A-A7AC2C1D1F76}"/>
              </a:ext>
            </a:extLst>
          </p:cNvPr>
          <p:cNvSpPr/>
          <p:nvPr/>
        </p:nvSpPr>
        <p:spPr>
          <a:xfrm>
            <a:off x="6113026" y="1765721"/>
            <a:ext cx="5787426" cy="430377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0A57C89-F1DD-4191-8DE6-61921845FB90}"/>
              </a:ext>
            </a:extLst>
          </p:cNvPr>
          <p:cNvSpPr txBox="1">
            <a:spLocks/>
          </p:cNvSpPr>
          <p:nvPr/>
        </p:nvSpPr>
        <p:spPr>
          <a:xfrm>
            <a:off x="6480313" y="2156131"/>
            <a:ext cx="5088835" cy="3529052"/>
          </a:xfrm>
          <a:prstGeom prst="rect">
            <a:avLst/>
          </a:prstGeom>
        </p:spPr>
        <p:txBody>
          <a:bodyPr anchor="t"/>
          <a:lstStyle>
            <a:defPPr>
              <a:defRPr lang="ko-KR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808038" indent="-808038" algn="ctr"/>
            <a:r>
              <a:rPr lang="ko-KR" altLang="en-US" dirty="0"/>
              <a:t>가설 </a:t>
            </a:r>
            <a:endParaRPr lang="en-US" altLang="ko-KR" dirty="0" smtClean="0"/>
          </a:p>
          <a:p>
            <a:pPr marL="808038" indent="-808038"/>
            <a:r>
              <a:rPr lang="ko-KR" altLang="en-US" dirty="0" smtClean="0"/>
              <a:t>흡연은 </a:t>
            </a:r>
            <a:r>
              <a:rPr lang="ko-KR" altLang="en-US" dirty="0" err="1" smtClean="0"/>
              <a:t>뇌졸증을</a:t>
            </a:r>
            <a:r>
              <a:rPr lang="ko-KR" altLang="en-US" dirty="0" smtClean="0"/>
              <a:t> </a:t>
            </a:r>
            <a:r>
              <a:rPr lang="ko-KR" altLang="en-US" dirty="0"/>
              <a:t>일으키는 원인이 </a:t>
            </a:r>
            <a:r>
              <a:rPr lang="ko-KR" altLang="en-US" dirty="0" smtClean="0"/>
              <a:t>될 것이다</a:t>
            </a:r>
            <a:r>
              <a:rPr lang="en-US" altLang="ko-KR" dirty="0" smtClean="0"/>
              <a:t>.</a:t>
            </a:r>
          </a:p>
          <a:p>
            <a:pPr marL="808038" indent="-808038"/>
            <a:r>
              <a:rPr lang="ko-KR" altLang="en-US" dirty="0" smtClean="0"/>
              <a:t>그래프 확인결과</a:t>
            </a:r>
            <a:endParaRPr lang="en-US" altLang="ko-KR" dirty="0" smtClean="0"/>
          </a:p>
          <a:p>
            <a:r>
              <a:rPr lang="ko-KR" altLang="en-US" dirty="0" smtClean="0"/>
              <a:t>흡연 중인 사람이 가장 낮은 </a:t>
            </a:r>
            <a:r>
              <a:rPr lang="ko-KR" altLang="en-US" dirty="0" err="1" smtClean="0"/>
              <a:t>뇌졸증</a:t>
            </a:r>
            <a:r>
              <a:rPr lang="ko-KR" altLang="en-US" dirty="0" smtClean="0"/>
              <a:t> 환자 수를 나타났다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흡연 경험이 없는 사람이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위를 차지 하였다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흡연은 </a:t>
            </a:r>
            <a:r>
              <a:rPr lang="ko-KR" altLang="en-US" dirty="0" err="1" smtClean="0"/>
              <a:t>뇌졸증을</a:t>
            </a:r>
            <a:r>
              <a:rPr lang="ko-KR" altLang="en-US" dirty="0" smtClean="0"/>
              <a:t> 일으키는 원인이 되지 </a:t>
            </a:r>
            <a:r>
              <a:rPr lang="ko-KR" altLang="en-US" dirty="0" err="1" smtClean="0"/>
              <a:t>않을것이다</a:t>
            </a:r>
            <a:r>
              <a:rPr lang="en-US" altLang="ko-KR" dirty="0" smtClean="0"/>
              <a:t>.</a:t>
            </a:r>
          </a:p>
          <a:p>
            <a:endParaRPr lang="ko-KR" altLang="en-US" sz="1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53" y="1321274"/>
            <a:ext cx="5745773" cy="49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7296</TotalTime>
  <Words>820</Words>
  <Application>Microsoft Office PowerPoint</Application>
  <PresentationFormat>와이드스크린</PresentationFormat>
  <Paragraphs>151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KoPubWorld돋움체 Bold</vt:lpstr>
      <vt:lpstr>KoPubWorld돋움체 Light</vt:lpstr>
      <vt:lpstr>KoPubWorld돋움체 Medium</vt:lpstr>
      <vt:lpstr>Poppins SemiBold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changsun.h</dc:creator>
  <cp:lastModifiedBy>ykwan</cp:lastModifiedBy>
  <cp:revision>904</cp:revision>
  <dcterms:created xsi:type="dcterms:W3CDTF">2021-06-08T04:56:55Z</dcterms:created>
  <dcterms:modified xsi:type="dcterms:W3CDTF">2022-12-05T07:45:34Z</dcterms:modified>
</cp:coreProperties>
</file>