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rimo"/>
      <p:regular r:id="rId18"/>
      <p:bold r:id="rId19"/>
      <p:italic r:id="rId20"/>
      <p:boldItalic r:id="rId21"/>
    </p:embeddedFont>
    <p:embeddedFont>
      <p:font typeface="Tomorr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jzQzqppMT7nE8v67RpxBrRjz+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Tomorrow-regular.fntdata"/><Relationship Id="rId21" Type="http://schemas.openxmlformats.org/officeDocument/2006/relationships/font" Target="fonts/Arimo-boldItalic.fntdata"/><Relationship Id="rId24" Type="http://schemas.openxmlformats.org/officeDocument/2006/relationships/font" Target="fonts/Tomorrow-italic.fntdata"/><Relationship Id="rId23" Type="http://schemas.openxmlformats.org/officeDocument/2006/relationships/font" Target="fonts/Tomo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Tomorr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3.jp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hyperlink" Target="https://www.kaggle.com/fedesoriano/stellar-classification-dataset-sdss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7786" l="0" r="0" t="7786"/>
          <a:stretch/>
        </p:blipFill>
        <p:spPr>
          <a:xfrm>
            <a:off x="0" y="0"/>
            <a:ext cx="18288000" cy="10287000"/>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7827351" y="2283995"/>
            <a:ext cx="2633297" cy="1312163"/>
          </a:xfrm>
          <a:prstGeom prst="rect">
            <a:avLst/>
          </a:prstGeom>
          <a:noFill/>
          <a:ln>
            <a:noFill/>
          </a:ln>
        </p:spPr>
      </p:pic>
      <p:grpSp>
        <p:nvGrpSpPr>
          <p:cNvPr id="86" name="Google Shape;86;p1"/>
          <p:cNvGrpSpPr/>
          <p:nvPr/>
        </p:nvGrpSpPr>
        <p:grpSpPr>
          <a:xfrm>
            <a:off x="16808141" y="2502056"/>
            <a:ext cx="3086099" cy="8604679"/>
            <a:chOff x="0" y="-38100"/>
            <a:chExt cx="812800" cy="2266253"/>
          </a:xfrm>
        </p:grpSpPr>
        <p:sp>
          <p:nvSpPr>
            <p:cNvPr id="87" name="Google Shape;87;p1"/>
            <p:cNvSpPr/>
            <p:nvPr/>
          </p:nvSpPr>
          <p:spPr>
            <a:xfrm>
              <a:off x="0" y="0"/>
              <a:ext cx="532628" cy="2228153"/>
            </a:xfrm>
            <a:custGeom>
              <a:rect b="b" l="l" r="r" t="t"/>
              <a:pathLst>
                <a:path extrusionOk="0" h="2228153" w="532628">
                  <a:moveTo>
                    <a:pt x="0" y="0"/>
                  </a:moveTo>
                  <a:lnTo>
                    <a:pt x="532628" y="0"/>
                  </a:lnTo>
                  <a:lnTo>
                    <a:pt x="532628" y="2228153"/>
                  </a:lnTo>
                  <a:lnTo>
                    <a:pt x="0" y="2228153"/>
                  </a:lnTo>
                  <a:close/>
                </a:path>
              </a:pathLst>
            </a:custGeom>
            <a:solidFill>
              <a:srgbClr val="9F9F9F"/>
            </a:solidFill>
            <a:ln>
              <a:noFill/>
            </a:ln>
          </p:spPr>
        </p:sp>
        <p:sp>
          <p:nvSpPr>
            <p:cNvPr id="88" name="Google Shape;88;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
          <p:cNvGrpSpPr/>
          <p:nvPr/>
        </p:nvGrpSpPr>
        <p:grpSpPr>
          <a:xfrm>
            <a:off x="686387" y="-752085"/>
            <a:ext cx="3709695" cy="3230757"/>
            <a:chOff x="0" y="-38100"/>
            <a:chExt cx="977039" cy="850900"/>
          </a:xfrm>
        </p:grpSpPr>
        <p:sp>
          <p:nvSpPr>
            <p:cNvPr id="90" name="Google Shape;90;p1"/>
            <p:cNvSpPr/>
            <p:nvPr/>
          </p:nvSpPr>
          <p:spPr>
            <a:xfrm>
              <a:off x="0" y="0"/>
              <a:ext cx="977039" cy="267519"/>
            </a:xfrm>
            <a:custGeom>
              <a:rect b="b" l="l" r="r" t="t"/>
              <a:pathLst>
                <a:path extrusionOk="0" h="267519" w="977039">
                  <a:moveTo>
                    <a:pt x="0" y="0"/>
                  </a:moveTo>
                  <a:lnTo>
                    <a:pt x="977039" y="0"/>
                  </a:lnTo>
                  <a:lnTo>
                    <a:pt x="977039" y="267519"/>
                  </a:lnTo>
                  <a:lnTo>
                    <a:pt x="0" y="267519"/>
                  </a:lnTo>
                  <a:close/>
                </a:path>
              </a:pathLst>
            </a:custGeom>
            <a:solidFill>
              <a:srgbClr val="9F9F9F"/>
            </a:solidFill>
            <a:ln>
              <a:noFill/>
            </a:ln>
          </p:spPr>
        </p:sp>
        <p:sp>
          <p:nvSpPr>
            <p:cNvPr id="91" name="Google Shape;91;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
          <p:cNvGrpSpPr/>
          <p:nvPr/>
        </p:nvGrpSpPr>
        <p:grpSpPr>
          <a:xfrm>
            <a:off x="1988599" y="6877778"/>
            <a:ext cx="3086098" cy="3230757"/>
            <a:chOff x="0" y="-38100"/>
            <a:chExt cx="812800" cy="850900"/>
          </a:xfrm>
        </p:grpSpPr>
        <p:sp>
          <p:nvSpPr>
            <p:cNvPr id="93" name="Google Shape;93;p1"/>
            <p:cNvSpPr/>
            <p:nvPr/>
          </p:nvSpPr>
          <p:spPr>
            <a:xfrm>
              <a:off x="0" y="0"/>
              <a:ext cx="194489" cy="267519"/>
            </a:xfrm>
            <a:custGeom>
              <a:rect b="b" l="l" r="r" t="t"/>
              <a:pathLst>
                <a:path extrusionOk="0" h="267519" w="194489">
                  <a:moveTo>
                    <a:pt x="0" y="0"/>
                  </a:moveTo>
                  <a:lnTo>
                    <a:pt x="194489" y="0"/>
                  </a:lnTo>
                  <a:lnTo>
                    <a:pt x="194489" y="267519"/>
                  </a:lnTo>
                  <a:lnTo>
                    <a:pt x="0" y="267519"/>
                  </a:lnTo>
                  <a:close/>
                </a:path>
              </a:pathLst>
            </a:custGeom>
            <a:solidFill>
              <a:srgbClr val="9F9F9F"/>
            </a:solidFill>
            <a:ln>
              <a:noFill/>
            </a:ln>
          </p:spPr>
        </p:sp>
        <p:sp>
          <p:nvSpPr>
            <p:cNvPr id="94" name="Google Shape;94;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5" name="Google Shape;95;p1"/>
          <p:cNvSpPr txBox="1"/>
          <p:nvPr/>
        </p:nvSpPr>
        <p:spPr>
          <a:xfrm>
            <a:off x="1028700" y="3246761"/>
            <a:ext cx="16230600" cy="170153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885" u="none" cap="none" strike="noStrike">
                <a:solidFill>
                  <a:srgbClr val="000000"/>
                </a:solidFill>
                <a:latin typeface="Tomorrow"/>
                <a:ea typeface="Tomorrow"/>
                <a:cs typeface="Tomorrow"/>
                <a:sym typeface="Tomorrow"/>
              </a:rPr>
              <a:t>Stellar Classification</a:t>
            </a:r>
            <a:endParaRPr/>
          </a:p>
        </p:txBody>
      </p:sp>
      <p:sp>
        <p:nvSpPr>
          <p:cNvPr id="96" name="Google Shape;96;p1"/>
          <p:cNvSpPr txBox="1"/>
          <p:nvPr/>
        </p:nvSpPr>
        <p:spPr>
          <a:xfrm>
            <a:off x="3385392" y="5330416"/>
            <a:ext cx="11517216"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Samantha Isaac</a:t>
            </a:r>
            <a:endParaRPr/>
          </a:p>
        </p:txBody>
      </p:sp>
      <p:sp>
        <p:nvSpPr>
          <p:cNvPr id="97" name="Google Shape;97;p1"/>
          <p:cNvSpPr txBox="1"/>
          <p:nvPr/>
        </p:nvSpPr>
        <p:spPr>
          <a:xfrm>
            <a:off x="686387" y="8831580"/>
            <a:ext cx="4440008" cy="8153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000000"/>
                </a:solidFill>
                <a:latin typeface="Arial"/>
                <a:ea typeface="Arial"/>
                <a:cs typeface="Arial"/>
                <a:sym typeface="Arial"/>
              </a:rPr>
              <a:t>Proyecto Data Science</a:t>
            </a:r>
            <a:endParaRPr/>
          </a:p>
          <a:p>
            <a:pPr indent="0" lvl="0" marL="0" marR="0" rtl="0" algn="ctr">
              <a:lnSpc>
                <a:spcPct val="139958"/>
              </a:lnSpc>
              <a:spcBef>
                <a:spcPts val="0"/>
              </a:spcBef>
              <a:spcAft>
                <a:spcPts val="0"/>
              </a:spcAft>
              <a:buNone/>
            </a:pPr>
            <a:r>
              <a:rPr b="0" i="0" lang="en-US" sz="2400" u="none" cap="none" strike="noStrike">
                <a:solidFill>
                  <a:srgbClr val="000000"/>
                </a:solidFill>
                <a:latin typeface="Arial"/>
                <a:ea typeface="Arial"/>
                <a:cs typeface="Arial"/>
                <a:sym typeface="Arial"/>
              </a:rPr>
              <a:t>Bootcamp Coding Dojo</a:t>
            </a:r>
            <a:endParaRPr/>
          </a:p>
        </p:txBody>
      </p:sp>
      <p:sp>
        <p:nvSpPr>
          <p:cNvPr id="98" name="Google Shape;98;p1"/>
          <p:cNvSpPr txBox="1"/>
          <p:nvPr/>
        </p:nvSpPr>
        <p:spPr>
          <a:xfrm>
            <a:off x="12065492" y="962025"/>
            <a:ext cx="4742649" cy="580390"/>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Mayo 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68" name="Shape 268"/>
        <p:cNvGrpSpPr/>
        <p:nvPr/>
      </p:nvGrpSpPr>
      <p:grpSpPr>
        <a:xfrm>
          <a:off x="0" y="0"/>
          <a:ext cx="0" cy="0"/>
          <a:chOff x="0" y="0"/>
          <a:chExt cx="0" cy="0"/>
        </a:xfrm>
      </p:grpSpPr>
      <p:pic>
        <p:nvPicPr>
          <p:cNvPr id="269" name="Google Shape;269;p10"/>
          <p:cNvPicPr preferRelativeResize="0"/>
          <p:nvPr/>
        </p:nvPicPr>
        <p:blipFill rotWithShape="1">
          <a:blip r:embed="rId3">
            <a:alphaModFix/>
          </a:blip>
          <a:srcRect b="0" l="0" r="0" t="0"/>
          <a:stretch/>
        </p:blipFill>
        <p:spPr>
          <a:xfrm>
            <a:off x="12019890" y="-305992"/>
            <a:ext cx="1773234" cy="1568095"/>
          </a:xfrm>
          <a:prstGeom prst="rect">
            <a:avLst/>
          </a:prstGeom>
          <a:noFill/>
          <a:ln>
            <a:noFill/>
          </a:ln>
        </p:spPr>
      </p:pic>
      <p:pic>
        <p:nvPicPr>
          <p:cNvPr id="270" name="Google Shape;270;p10"/>
          <p:cNvPicPr preferRelativeResize="0"/>
          <p:nvPr/>
        </p:nvPicPr>
        <p:blipFill rotWithShape="1">
          <a:blip r:embed="rId3">
            <a:alphaModFix/>
          </a:blip>
          <a:srcRect b="0" l="0" r="0" t="0"/>
          <a:stretch/>
        </p:blipFill>
        <p:spPr>
          <a:xfrm>
            <a:off x="4051027" y="9258300"/>
            <a:ext cx="3950352" cy="3493350"/>
          </a:xfrm>
          <a:prstGeom prst="rect">
            <a:avLst/>
          </a:prstGeom>
          <a:noFill/>
          <a:ln>
            <a:noFill/>
          </a:ln>
        </p:spPr>
      </p:pic>
      <p:grpSp>
        <p:nvGrpSpPr>
          <p:cNvPr id="271" name="Google Shape;271;p10"/>
          <p:cNvGrpSpPr/>
          <p:nvPr/>
        </p:nvGrpSpPr>
        <p:grpSpPr>
          <a:xfrm>
            <a:off x="710908" y="1263451"/>
            <a:ext cx="5105622" cy="3230753"/>
            <a:chOff x="0" y="-38100"/>
            <a:chExt cx="1344691" cy="850900"/>
          </a:xfrm>
        </p:grpSpPr>
        <p:sp>
          <p:nvSpPr>
            <p:cNvPr id="272" name="Google Shape;272;p10"/>
            <p:cNvSpPr/>
            <p:nvPr/>
          </p:nvSpPr>
          <p:spPr>
            <a:xfrm>
              <a:off x="0" y="0"/>
              <a:ext cx="1344691" cy="137830"/>
            </a:xfrm>
            <a:custGeom>
              <a:rect b="b" l="l" r="r" t="t"/>
              <a:pathLst>
                <a:path extrusionOk="0" h="137830" w="1344691">
                  <a:moveTo>
                    <a:pt x="0" y="0"/>
                  </a:moveTo>
                  <a:lnTo>
                    <a:pt x="1344691" y="0"/>
                  </a:lnTo>
                  <a:lnTo>
                    <a:pt x="1344691" y="137830"/>
                  </a:lnTo>
                  <a:lnTo>
                    <a:pt x="0" y="137830"/>
                  </a:lnTo>
                  <a:close/>
                </a:path>
              </a:pathLst>
            </a:custGeom>
            <a:solidFill>
              <a:srgbClr val="9F9F9F"/>
            </a:solidFill>
            <a:ln>
              <a:noFill/>
            </a:ln>
          </p:spPr>
        </p:sp>
        <p:sp>
          <p:nvSpPr>
            <p:cNvPr id="273" name="Google Shape;273;p1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4" name="Google Shape;274;p10"/>
          <p:cNvGrpSpPr/>
          <p:nvPr/>
        </p:nvGrpSpPr>
        <p:grpSpPr>
          <a:xfrm>
            <a:off x="475264" y="9733950"/>
            <a:ext cx="3086101" cy="3230768"/>
            <a:chOff x="0" y="-38100"/>
            <a:chExt cx="812800" cy="850900"/>
          </a:xfrm>
        </p:grpSpPr>
        <p:sp>
          <p:nvSpPr>
            <p:cNvPr id="275" name="Google Shape;275;p10"/>
            <p:cNvSpPr/>
            <p:nvPr/>
          </p:nvSpPr>
          <p:spPr>
            <a:xfrm>
              <a:off x="0" y="0"/>
              <a:ext cx="672345" cy="215118"/>
            </a:xfrm>
            <a:custGeom>
              <a:rect b="b" l="l" r="r" t="t"/>
              <a:pathLst>
                <a:path extrusionOk="0" h="215118" w="672345">
                  <a:moveTo>
                    <a:pt x="0" y="0"/>
                  </a:moveTo>
                  <a:lnTo>
                    <a:pt x="672345" y="0"/>
                  </a:lnTo>
                  <a:lnTo>
                    <a:pt x="672345" y="215118"/>
                  </a:lnTo>
                  <a:lnTo>
                    <a:pt x="0" y="215118"/>
                  </a:lnTo>
                  <a:close/>
                </a:path>
              </a:pathLst>
            </a:custGeom>
            <a:solidFill>
              <a:srgbClr val="9F9F9F"/>
            </a:solidFill>
            <a:ln>
              <a:noFill/>
            </a:ln>
          </p:spPr>
        </p:sp>
        <p:sp>
          <p:nvSpPr>
            <p:cNvPr id="276" name="Google Shape;276;p1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7" name="Google Shape;277;p10"/>
          <p:cNvGrpSpPr/>
          <p:nvPr/>
        </p:nvGrpSpPr>
        <p:grpSpPr>
          <a:xfrm>
            <a:off x="17626849" y="1005259"/>
            <a:ext cx="3086101" cy="3230761"/>
            <a:chOff x="0" y="-38100"/>
            <a:chExt cx="812800" cy="850900"/>
          </a:xfrm>
        </p:grpSpPr>
        <p:sp>
          <p:nvSpPr>
            <p:cNvPr id="278" name="Google Shape;278;p10"/>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279" name="Google Shape;279;p1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10"/>
          <p:cNvGrpSpPr/>
          <p:nvPr/>
        </p:nvGrpSpPr>
        <p:grpSpPr>
          <a:xfrm>
            <a:off x="10368536" y="2273689"/>
            <a:ext cx="6858607" cy="6187433"/>
            <a:chOff x="0" y="-302370"/>
            <a:chExt cx="9144809" cy="8249911"/>
          </a:xfrm>
        </p:grpSpPr>
        <p:grpSp>
          <p:nvGrpSpPr>
            <p:cNvPr id="281" name="Google Shape;281;p10"/>
            <p:cNvGrpSpPr/>
            <p:nvPr/>
          </p:nvGrpSpPr>
          <p:grpSpPr>
            <a:xfrm>
              <a:off x="0" y="-302370"/>
              <a:ext cx="9144809" cy="8249911"/>
              <a:chOff x="0" y="-38100"/>
              <a:chExt cx="1152288" cy="1039527"/>
            </a:xfrm>
          </p:grpSpPr>
          <p:sp>
            <p:nvSpPr>
              <p:cNvPr id="282" name="Google Shape;282;p10"/>
              <p:cNvSpPr/>
              <p:nvPr/>
            </p:nvSpPr>
            <p:spPr>
              <a:xfrm>
                <a:off x="0" y="0"/>
                <a:ext cx="1152288" cy="1001427"/>
              </a:xfrm>
              <a:custGeom>
                <a:rect b="b" l="l" r="r" t="t"/>
                <a:pathLst>
                  <a:path extrusionOk="0" h="1001427" w="1152288">
                    <a:moveTo>
                      <a:pt x="0" y="0"/>
                    </a:moveTo>
                    <a:lnTo>
                      <a:pt x="1152288" y="0"/>
                    </a:lnTo>
                    <a:lnTo>
                      <a:pt x="1152288" y="1001427"/>
                    </a:lnTo>
                    <a:lnTo>
                      <a:pt x="0" y="1001427"/>
                    </a:lnTo>
                    <a:close/>
                  </a:path>
                </a:pathLst>
              </a:custGeom>
              <a:solidFill>
                <a:srgbClr val="F1F1F1"/>
              </a:solidFill>
              <a:ln>
                <a:noFill/>
              </a:ln>
            </p:spPr>
          </p:sp>
          <p:sp>
            <p:nvSpPr>
              <p:cNvPr id="283" name="Google Shape;283;p1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4" name="Google Shape;284;p10"/>
            <p:cNvSpPr txBox="1"/>
            <p:nvPr/>
          </p:nvSpPr>
          <p:spPr>
            <a:xfrm>
              <a:off x="298943" y="428874"/>
              <a:ext cx="8483232" cy="69107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Se destaca que para la clase de Quasar se presenta gran cantidad de valores atípicos. </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La clase Star presenta valores atípicos en mili decimales, que a pesar de que presentan tanto en valores negativos como positivos, es en distancias menores a comparación de las otras dos clases. </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El valor medio de cada clase es diferente entre sí, lo cual puede significar una buena señal con respecto a la correcta clasificación e identificación de cada clase, pero podría haber un overlaping por los valores atípicos.</a:t>
              </a:r>
              <a:endParaRPr/>
            </a:p>
          </p:txBody>
        </p:sp>
      </p:grpSp>
      <p:pic>
        <p:nvPicPr>
          <p:cNvPr id="285" name="Google Shape;285;p10"/>
          <p:cNvPicPr preferRelativeResize="0"/>
          <p:nvPr/>
        </p:nvPicPr>
        <p:blipFill rotWithShape="1">
          <a:blip r:embed="rId4">
            <a:alphaModFix/>
          </a:blip>
          <a:srcRect b="0" l="0" r="0" t="0"/>
          <a:stretch/>
        </p:blipFill>
        <p:spPr>
          <a:xfrm>
            <a:off x="710908" y="2316474"/>
            <a:ext cx="9257921" cy="6556786"/>
          </a:xfrm>
          <a:prstGeom prst="rect">
            <a:avLst/>
          </a:prstGeom>
          <a:noFill/>
          <a:ln>
            <a:noFill/>
          </a:ln>
        </p:spPr>
      </p:pic>
      <p:sp>
        <p:nvSpPr>
          <p:cNvPr id="286" name="Google Shape;286;p10"/>
          <p:cNvSpPr txBox="1"/>
          <p:nvPr/>
        </p:nvSpPr>
        <p:spPr>
          <a:xfrm>
            <a:off x="1028700" y="721083"/>
            <a:ext cx="2566414" cy="94869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399" u="none" cap="none" strike="noStrike">
                <a:solidFill>
                  <a:srgbClr val="000000"/>
                </a:solidFill>
                <a:latin typeface="Arimo"/>
                <a:ea typeface="Arimo"/>
                <a:cs typeface="Arimo"/>
                <a:sym typeface="Arimo"/>
              </a:rPr>
              <a:t>Gráficos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90" name="Shape 290"/>
        <p:cNvGrpSpPr/>
        <p:nvPr/>
      </p:nvGrpSpPr>
      <p:grpSpPr>
        <a:xfrm>
          <a:off x="0" y="0"/>
          <a:ext cx="0" cy="0"/>
          <a:chOff x="0" y="0"/>
          <a:chExt cx="0" cy="0"/>
        </a:xfrm>
      </p:grpSpPr>
      <p:pic>
        <p:nvPicPr>
          <p:cNvPr id="291" name="Google Shape;291;p11"/>
          <p:cNvPicPr preferRelativeResize="0"/>
          <p:nvPr/>
        </p:nvPicPr>
        <p:blipFill rotWithShape="1">
          <a:blip r:embed="rId3">
            <a:alphaModFix/>
          </a:blip>
          <a:srcRect b="0" l="0" r="0" t="0"/>
          <a:stretch/>
        </p:blipFill>
        <p:spPr>
          <a:xfrm>
            <a:off x="2627901" y="-418176"/>
            <a:ext cx="1773234" cy="1568095"/>
          </a:xfrm>
          <a:prstGeom prst="rect">
            <a:avLst/>
          </a:prstGeom>
          <a:noFill/>
          <a:ln>
            <a:noFill/>
          </a:ln>
        </p:spPr>
      </p:pic>
      <p:grpSp>
        <p:nvGrpSpPr>
          <p:cNvPr id="292" name="Google Shape;292;p11"/>
          <p:cNvGrpSpPr/>
          <p:nvPr/>
        </p:nvGrpSpPr>
        <p:grpSpPr>
          <a:xfrm>
            <a:off x="15982894" y="1138344"/>
            <a:ext cx="3086101" cy="3230761"/>
            <a:chOff x="0" y="-38100"/>
            <a:chExt cx="812800" cy="850900"/>
          </a:xfrm>
        </p:grpSpPr>
        <p:sp>
          <p:nvSpPr>
            <p:cNvPr id="293" name="Google Shape;293;p11"/>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294" name="Google Shape;294;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5" name="Google Shape;295;p11"/>
          <p:cNvGrpSpPr/>
          <p:nvPr/>
        </p:nvGrpSpPr>
        <p:grpSpPr>
          <a:xfrm>
            <a:off x="743026" y="1714111"/>
            <a:ext cx="10623007" cy="5815958"/>
            <a:chOff x="0" y="-302370"/>
            <a:chExt cx="14164010" cy="7754611"/>
          </a:xfrm>
        </p:grpSpPr>
        <p:grpSp>
          <p:nvGrpSpPr>
            <p:cNvPr id="296" name="Google Shape;296;p11"/>
            <p:cNvGrpSpPr/>
            <p:nvPr/>
          </p:nvGrpSpPr>
          <p:grpSpPr>
            <a:xfrm>
              <a:off x="0" y="-302370"/>
              <a:ext cx="14164010" cy="7754611"/>
              <a:chOff x="0" y="-38100"/>
              <a:chExt cx="1784731" cy="977117"/>
            </a:xfrm>
          </p:grpSpPr>
          <p:sp>
            <p:nvSpPr>
              <p:cNvPr id="297" name="Google Shape;297;p11"/>
              <p:cNvSpPr/>
              <p:nvPr/>
            </p:nvSpPr>
            <p:spPr>
              <a:xfrm>
                <a:off x="0" y="0"/>
                <a:ext cx="1784731" cy="939017"/>
              </a:xfrm>
              <a:custGeom>
                <a:rect b="b" l="l" r="r" t="t"/>
                <a:pathLst>
                  <a:path extrusionOk="0" h="939017" w="1784731">
                    <a:moveTo>
                      <a:pt x="0" y="0"/>
                    </a:moveTo>
                    <a:lnTo>
                      <a:pt x="1784731" y="0"/>
                    </a:lnTo>
                    <a:lnTo>
                      <a:pt x="1784731" y="939017"/>
                    </a:lnTo>
                    <a:lnTo>
                      <a:pt x="0" y="939017"/>
                    </a:lnTo>
                    <a:close/>
                  </a:path>
                </a:pathLst>
              </a:custGeom>
              <a:solidFill>
                <a:srgbClr val="F1F1F1"/>
              </a:solidFill>
              <a:ln>
                <a:noFill/>
              </a:ln>
            </p:spPr>
          </p:sp>
          <p:sp>
            <p:nvSpPr>
              <p:cNvPr id="298" name="Google Shape;298;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9" name="Google Shape;299;p11"/>
            <p:cNvSpPr txBox="1"/>
            <p:nvPr/>
          </p:nvSpPr>
          <p:spPr>
            <a:xfrm>
              <a:off x="463020" y="428874"/>
              <a:ext cx="13139321" cy="64154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El principal desafío para este data set es el comprender lo que significa cada característica, y su relación entre sí, ya que al tratarse de un tema de astronomía, no tengo conocimiento a profundidad del tema, además de que no cuento con la asesoría de algún experto en el tema. Se tuvo que realizar una investigación profunda con respecto a estos valores para poder realizar un proyecto de calidad, y ese proceso de investigación no se detiene ahí porque es constante y será así durante la realización de este proyecto.</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De igual manera, se tiene el problema del desbalance de los datos, teniendo mayor cantidad la clase de 'Galaxy', por lo que deberé de tomar decisiones adecuadas para evitar crear un desbalance en el modelo.</a:t>
              </a:r>
              <a:endParaRPr/>
            </a:p>
          </p:txBody>
        </p:sp>
      </p:grpSp>
      <p:grpSp>
        <p:nvGrpSpPr>
          <p:cNvPr id="300" name="Google Shape;300;p11"/>
          <p:cNvGrpSpPr/>
          <p:nvPr/>
        </p:nvGrpSpPr>
        <p:grpSpPr>
          <a:xfrm rot="10800000">
            <a:off x="9858559" y="5833293"/>
            <a:ext cx="9517561" cy="5233318"/>
            <a:chOff x="-22950" y="-378"/>
            <a:chExt cx="4665471" cy="2565352"/>
          </a:xfrm>
        </p:grpSpPr>
        <p:sp>
          <p:nvSpPr>
            <p:cNvPr id="301" name="Google Shape;301;p11"/>
            <p:cNvSpPr/>
            <p:nvPr/>
          </p:nvSpPr>
          <p:spPr>
            <a:xfrm>
              <a:off x="-22950" y="-378"/>
              <a:ext cx="4665471" cy="2565352"/>
            </a:xfrm>
            <a:custGeom>
              <a:rect b="b" l="l" r="r" t="t"/>
              <a:pathLst>
                <a:path extrusionOk="0" h="2565352" w="4665471">
                  <a:moveTo>
                    <a:pt x="3161896" y="1601376"/>
                  </a:moveTo>
                  <a:cubicBezTo>
                    <a:pt x="2912021" y="1654596"/>
                    <a:pt x="2701290" y="1785489"/>
                    <a:pt x="2473042" y="1892926"/>
                  </a:cubicBezTo>
                  <a:cubicBezTo>
                    <a:pt x="2014959" y="2108550"/>
                    <a:pt x="1523332" y="2338106"/>
                    <a:pt x="1023570" y="2256971"/>
                  </a:cubicBezTo>
                  <a:cubicBezTo>
                    <a:pt x="493720" y="2170952"/>
                    <a:pt x="47847" y="1690879"/>
                    <a:pt x="23924" y="1154705"/>
                  </a:cubicBezTo>
                  <a:cubicBezTo>
                    <a:pt x="0" y="618533"/>
                    <a:pt x="419209" y="91441"/>
                    <a:pt x="950620" y="15656"/>
                  </a:cubicBezTo>
                  <a:cubicBezTo>
                    <a:pt x="1025878" y="4923"/>
                    <a:pt x="1101924" y="461"/>
                    <a:pt x="1177913" y="379"/>
                  </a:cubicBezTo>
                  <a:cubicBezTo>
                    <a:pt x="1536843" y="0"/>
                    <a:pt x="1889885" y="91409"/>
                    <a:pt x="2235183" y="179989"/>
                  </a:cubicBezTo>
                  <a:cubicBezTo>
                    <a:pt x="2566878" y="265079"/>
                    <a:pt x="2883222" y="280092"/>
                    <a:pt x="3222486" y="230948"/>
                  </a:cubicBezTo>
                  <a:cubicBezTo>
                    <a:pt x="3470021" y="195092"/>
                    <a:pt x="3743517" y="101807"/>
                    <a:pt x="3994303" y="154063"/>
                  </a:cubicBezTo>
                  <a:cubicBezTo>
                    <a:pt x="4261838" y="209810"/>
                    <a:pt x="4500596" y="416655"/>
                    <a:pt x="4571368" y="683849"/>
                  </a:cubicBezTo>
                  <a:cubicBezTo>
                    <a:pt x="4665471" y="1039120"/>
                    <a:pt x="4471576" y="1431513"/>
                    <a:pt x="4105766" y="1517392"/>
                  </a:cubicBezTo>
                  <a:cubicBezTo>
                    <a:pt x="4067119" y="1526465"/>
                    <a:pt x="4028167" y="1533535"/>
                    <a:pt x="3988981" y="1539093"/>
                  </a:cubicBezTo>
                  <a:cubicBezTo>
                    <a:pt x="3716967" y="1577685"/>
                    <a:pt x="3433631" y="1543499"/>
                    <a:pt x="3161896" y="1601376"/>
                  </a:cubicBezTo>
                  <a:close/>
                  <a:moveTo>
                    <a:pt x="3717619" y="2239481"/>
                  </a:moveTo>
                  <a:cubicBezTo>
                    <a:pt x="3742238" y="2130997"/>
                    <a:pt x="3700129" y="2012529"/>
                    <a:pt x="3611683" y="1939483"/>
                  </a:cubicBezTo>
                  <a:cubicBezTo>
                    <a:pt x="3525186" y="1868045"/>
                    <a:pt x="3405285" y="1843275"/>
                    <a:pt x="3294691" y="1862124"/>
                  </a:cubicBezTo>
                  <a:cubicBezTo>
                    <a:pt x="3184095" y="1880975"/>
                    <a:pt x="3082903" y="1940496"/>
                    <a:pt x="3002724" y="2018957"/>
                  </a:cubicBezTo>
                  <a:cubicBezTo>
                    <a:pt x="2919060" y="2100826"/>
                    <a:pt x="2853887" y="2219759"/>
                    <a:pt x="2886531" y="2332163"/>
                  </a:cubicBezTo>
                  <a:cubicBezTo>
                    <a:pt x="2911702" y="2418833"/>
                    <a:pt x="2991486" y="2481715"/>
                    <a:pt x="3077995" y="2507482"/>
                  </a:cubicBezTo>
                  <a:cubicBezTo>
                    <a:pt x="3272291" y="2565351"/>
                    <a:pt x="3569296" y="2505673"/>
                    <a:pt x="3682988" y="2323591"/>
                  </a:cubicBezTo>
                  <a:cubicBezTo>
                    <a:pt x="3699600" y="2296987"/>
                    <a:pt x="3711012" y="2268594"/>
                    <a:pt x="3717619" y="2239481"/>
                  </a:cubicBezTo>
                  <a:close/>
                </a:path>
              </a:pathLst>
            </a:custGeom>
            <a:blipFill rotWithShape="1">
              <a:blip r:embed="rId4">
                <a:alphaModFix/>
              </a:blip>
              <a:stretch>
                <a:fillRect b="-12389" l="-1020" r="-1019" t="-1238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0" y="720"/>
              <a:ext cx="4572000" cy="2528399"/>
            </a:xfrm>
            <a:custGeom>
              <a:rect b="b" l="l" r="r" t="t"/>
              <a:pathLst>
                <a:path extrusionOk="0" h="2528399" w="4572000">
                  <a:moveTo>
                    <a:pt x="4572000" y="2528399"/>
                  </a:moveTo>
                  <a:lnTo>
                    <a:pt x="0" y="2528399"/>
                  </a:lnTo>
                  <a:lnTo>
                    <a:pt x="0" y="0"/>
                  </a:lnTo>
                  <a:lnTo>
                    <a:pt x="4572000" y="0"/>
                  </a:lnTo>
                  <a:lnTo>
                    <a:pt x="4572000" y="2528399"/>
                  </a:lnTo>
                  <a:close/>
                </a:path>
              </a:pathLst>
            </a:custGeom>
            <a:blipFill rotWithShape="1">
              <a:blip r:embed="rId5">
                <a:alphaModFix/>
              </a:blip>
              <a:stretch>
                <a:fillRect b="-64" l="0" r="0" t="-65"/>
              </a:stretch>
            </a:blipFill>
            <a:ln>
              <a:noFill/>
            </a:ln>
          </p:spPr>
        </p:sp>
      </p:grpSp>
      <p:grpSp>
        <p:nvGrpSpPr>
          <p:cNvPr id="303" name="Google Shape;303;p11"/>
          <p:cNvGrpSpPr/>
          <p:nvPr/>
        </p:nvGrpSpPr>
        <p:grpSpPr>
          <a:xfrm>
            <a:off x="743026" y="9561017"/>
            <a:ext cx="3086101" cy="3230761"/>
            <a:chOff x="0" y="-38100"/>
            <a:chExt cx="812800" cy="850900"/>
          </a:xfrm>
        </p:grpSpPr>
        <p:sp>
          <p:nvSpPr>
            <p:cNvPr id="304" name="Google Shape;304;p11"/>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305" name="Google Shape;305;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6" name="Google Shape;306;p11"/>
          <p:cNvSpPr txBox="1"/>
          <p:nvPr/>
        </p:nvSpPr>
        <p:spPr>
          <a:xfrm>
            <a:off x="14078404" y="725474"/>
            <a:ext cx="3021413" cy="1038226"/>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5999" u="none" cap="none" strike="noStrike">
                <a:solidFill>
                  <a:srgbClr val="000000"/>
                </a:solidFill>
                <a:latin typeface="Arimo"/>
                <a:ea typeface="Arimo"/>
                <a:cs typeface="Arimo"/>
                <a:sym typeface="Arimo"/>
              </a:rPr>
              <a:t>Desafíos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2"/>
          <p:cNvPicPr preferRelativeResize="0"/>
          <p:nvPr/>
        </p:nvPicPr>
        <p:blipFill rotWithShape="1">
          <a:blip r:embed="rId3">
            <a:alphaModFix/>
          </a:blip>
          <a:srcRect b="7786" l="0" r="0" t="7786"/>
          <a:stretch/>
        </p:blipFill>
        <p:spPr>
          <a:xfrm flipH="1">
            <a:off x="0" y="0"/>
            <a:ext cx="18288000" cy="10287000"/>
          </a:xfrm>
          <a:prstGeom prst="rect">
            <a:avLst/>
          </a:prstGeom>
          <a:noFill/>
          <a:ln>
            <a:noFill/>
          </a:ln>
        </p:spPr>
      </p:pic>
      <p:pic>
        <p:nvPicPr>
          <p:cNvPr id="312" name="Google Shape;312;p12"/>
          <p:cNvPicPr preferRelativeResize="0"/>
          <p:nvPr/>
        </p:nvPicPr>
        <p:blipFill rotWithShape="1">
          <a:blip r:embed="rId4">
            <a:alphaModFix/>
          </a:blip>
          <a:srcRect b="0" l="0" r="0" t="0"/>
          <a:stretch/>
        </p:blipFill>
        <p:spPr>
          <a:xfrm>
            <a:off x="8296639" y="2433499"/>
            <a:ext cx="1694723" cy="844474"/>
          </a:xfrm>
          <a:prstGeom prst="rect">
            <a:avLst/>
          </a:prstGeom>
          <a:noFill/>
          <a:ln>
            <a:noFill/>
          </a:ln>
        </p:spPr>
      </p:pic>
      <p:grpSp>
        <p:nvGrpSpPr>
          <p:cNvPr id="313" name="Google Shape;313;p12"/>
          <p:cNvGrpSpPr/>
          <p:nvPr/>
        </p:nvGrpSpPr>
        <p:grpSpPr>
          <a:xfrm>
            <a:off x="10980410" y="-1830341"/>
            <a:ext cx="3086100" cy="3230763"/>
            <a:chOff x="0" y="-38100"/>
            <a:chExt cx="812800" cy="850900"/>
          </a:xfrm>
        </p:grpSpPr>
        <p:sp>
          <p:nvSpPr>
            <p:cNvPr id="314" name="Google Shape;314;p12"/>
            <p:cNvSpPr/>
            <p:nvPr/>
          </p:nvSpPr>
          <p:spPr>
            <a:xfrm>
              <a:off x="0" y="0"/>
              <a:ext cx="499595" cy="672901"/>
            </a:xfrm>
            <a:custGeom>
              <a:rect b="b" l="l" r="r" t="t"/>
              <a:pathLst>
                <a:path extrusionOk="0" h="672901" w="499595">
                  <a:moveTo>
                    <a:pt x="0" y="0"/>
                  </a:moveTo>
                  <a:lnTo>
                    <a:pt x="499595" y="0"/>
                  </a:lnTo>
                  <a:lnTo>
                    <a:pt x="499595" y="672901"/>
                  </a:lnTo>
                  <a:lnTo>
                    <a:pt x="0" y="672901"/>
                  </a:lnTo>
                  <a:close/>
                </a:path>
              </a:pathLst>
            </a:custGeom>
            <a:solidFill>
              <a:srgbClr val="9F9F9F"/>
            </a:solidFill>
            <a:ln>
              <a:noFill/>
            </a:ln>
          </p:spPr>
        </p:sp>
        <p:sp>
          <p:nvSpPr>
            <p:cNvPr id="315" name="Google Shape;315;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6" name="Google Shape;316;p12"/>
          <p:cNvGrpSpPr/>
          <p:nvPr/>
        </p:nvGrpSpPr>
        <p:grpSpPr>
          <a:xfrm>
            <a:off x="691099" y="8597206"/>
            <a:ext cx="3086100" cy="3230763"/>
            <a:chOff x="0" y="-38100"/>
            <a:chExt cx="812800" cy="850900"/>
          </a:xfrm>
        </p:grpSpPr>
        <p:sp>
          <p:nvSpPr>
            <p:cNvPr id="317" name="Google Shape;317;p12"/>
            <p:cNvSpPr/>
            <p:nvPr/>
          </p:nvSpPr>
          <p:spPr>
            <a:xfrm>
              <a:off x="0" y="0"/>
              <a:ext cx="499595" cy="672901"/>
            </a:xfrm>
            <a:custGeom>
              <a:rect b="b" l="l" r="r" t="t"/>
              <a:pathLst>
                <a:path extrusionOk="0" h="672901" w="499595">
                  <a:moveTo>
                    <a:pt x="0" y="0"/>
                  </a:moveTo>
                  <a:lnTo>
                    <a:pt x="499595" y="0"/>
                  </a:lnTo>
                  <a:lnTo>
                    <a:pt x="499595" y="672901"/>
                  </a:lnTo>
                  <a:lnTo>
                    <a:pt x="0" y="672901"/>
                  </a:lnTo>
                  <a:close/>
                </a:path>
              </a:pathLst>
            </a:custGeom>
            <a:solidFill>
              <a:srgbClr val="9F9F9F"/>
            </a:solidFill>
            <a:ln>
              <a:noFill/>
            </a:ln>
          </p:spPr>
        </p:sp>
        <p:sp>
          <p:nvSpPr>
            <p:cNvPr id="318" name="Google Shape;318;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9" name="Google Shape;319;p12"/>
          <p:cNvGrpSpPr/>
          <p:nvPr/>
        </p:nvGrpSpPr>
        <p:grpSpPr>
          <a:xfrm>
            <a:off x="17259300" y="2337398"/>
            <a:ext cx="3086100" cy="6404469"/>
            <a:chOff x="0" y="-38100"/>
            <a:chExt cx="812800" cy="1686774"/>
          </a:xfrm>
        </p:grpSpPr>
        <p:sp>
          <p:nvSpPr>
            <p:cNvPr id="320" name="Google Shape;320;p12"/>
            <p:cNvSpPr/>
            <p:nvPr/>
          </p:nvSpPr>
          <p:spPr>
            <a:xfrm>
              <a:off x="0" y="0"/>
              <a:ext cx="499595" cy="1648674"/>
            </a:xfrm>
            <a:custGeom>
              <a:rect b="b" l="l" r="r" t="t"/>
              <a:pathLst>
                <a:path extrusionOk="0" h="1648674" w="499595">
                  <a:moveTo>
                    <a:pt x="0" y="0"/>
                  </a:moveTo>
                  <a:lnTo>
                    <a:pt x="499595" y="0"/>
                  </a:lnTo>
                  <a:lnTo>
                    <a:pt x="499595" y="1648674"/>
                  </a:lnTo>
                  <a:lnTo>
                    <a:pt x="0" y="1648674"/>
                  </a:lnTo>
                  <a:close/>
                </a:path>
              </a:pathLst>
            </a:custGeom>
            <a:solidFill>
              <a:srgbClr val="9F9F9F"/>
            </a:solidFill>
            <a:ln>
              <a:noFill/>
            </a:ln>
          </p:spPr>
        </p:sp>
        <p:sp>
          <p:nvSpPr>
            <p:cNvPr id="321" name="Google Shape;321;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2" name="Google Shape;322;p12"/>
          <p:cNvSpPr txBox="1"/>
          <p:nvPr/>
        </p:nvSpPr>
        <p:spPr>
          <a:xfrm>
            <a:off x="1028700" y="3474138"/>
            <a:ext cx="16187556" cy="2386608"/>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0" i="0" lang="en-US" sz="13894" u="none" cap="none" strike="noStrike">
                <a:solidFill>
                  <a:srgbClr val="000000"/>
                </a:solidFill>
                <a:latin typeface="Tomorrow"/>
                <a:ea typeface="Tomorrow"/>
                <a:cs typeface="Tomorrow"/>
                <a:sym typeface="Tomorrow"/>
              </a:rPr>
              <a:t>GRACIAS</a:t>
            </a:r>
            <a:endParaRPr/>
          </a:p>
        </p:txBody>
      </p:sp>
      <p:sp>
        <p:nvSpPr>
          <p:cNvPr id="323" name="Google Shape;323;p12"/>
          <p:cNvSpPr txBox="1"/>
          <p:nvPr/>
        </p:nvSpPr>
        <p:spPr>
          <a:xfrm>
            <a:off x="1028700" y="962025"/>
            <a:ext cx="5193808"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Mayo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02" name="Shape 102"/>
        <p:cNvGrpSpPr/>
        <p:nvPr/>
      </p:nvGrpSpPr>
      <p:grpSpPr>
        <a:xfrm>
          <a:off x="0" y="0"/>
          <a:ext cx="0" cy="0"/>
          <a:chOff x="0" y="0"/>
          <a:chExt cx="0" cy="0"/>
        </a:xfrm>
      </p:grpSpPr>
      <p:grpSp>
        <p:nvGrpSpPr>
          <p:cNvPr id="103" name="Google Shape;103;p2"/>
          <p:cNvGrpSpPr/>
          <p:nvPr/>
        </p:nvGrpSpPr>
        <p:grpSpPr>
          <a:xfrm>
            <a:off x="-608531" y="369689"/>
            <a:ext cx="3086106" cy="9402961"/>
            <a:chOff x="0" y="-38100"/>
            <a:chExt cx="812800" cy="2476500"/>
          </a:xfrm>
        </p:grpSpPr>
        <p:sp>
          <p:nvSpPr>
            <p:cNvPr id="104" name="Google Shape;104;p2"/>
            <p:cNvSpPr/>
            <p:nvPr/>
          </p:nvSpPr>
          <p:spPr>
            <a:xfrm>
              <a:off x="0" y="0"/>
              <a:ext cx="313995" cy="2438400"/>
            </a:xfrm>
            <a:custGeom>
              <a:rect b="b" l="l" r="r" t="t"/>
              <a:pathLst>
                <a:path extrusionOk="0" h="2438400" w="313995">
                  <a:moveTo>
                    <a:pt x="0" y="0"/>
                  </a:moveTo>
                  <a:lnTo>
                    <a:pt x="313995" y="0"/>
                  </a:lnTo>
                  <a:lnTo>
                    <a:pt x="313995" y="2438400"/>
                  </a:lnTo>
                  <a:lnTo>
                    <a:pt x="0" y="2438400"/>
                  </a:lnTo>
                  <a:close/>
                </a:path>
              </a:pathLst>
            </a:custGeom>
            <a:solidFill>
              <a:srgbClr val="9F9F9F"/>
            </a:solidFill>
            <a:ln>
              <a:noFill/>
            </a:ln>
          </p:spPr>
        </p:sp>
        <p:sp>
          <p:nvSpPr>
            <p:cNvPr id="105" name="Google Shape;105;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06" name="Google Shape;106;p2"/>
          <p:cNvPicPr preferRelativeResize="0"/>
          <p:nvPr/>
        </p:nvPicPr>
        <p:blipFill rotWithShape="1">
          <a:blip r:embed="rId3">
            <a:alphaModFix amt="13000"/>
          </a:blip>
          <a:srcRect b="0" l="0" r="0" t="0"/>
          <a:stretch/>
        </p:blipFill>
        <p:spPr>
          <a:xfrm>
            <a:off x="5667966" y="1452830"/>
            <a:ext cx="11047505" cy="11752664"/>
          </a:xfrm>
          <a:prstGeom prst="rect">
            <a:avLst/>
          </a:prstGeom>
          <a:noFill/>
          <a:ln>
            <a:noFill/>
          </a:ln>
        </p:spPr>
      </p:pic>
      <p:sp>
        <p:nvSpPr>
          <p:cNvPr id="107" name="Google Shape;107;p2"/>
          <p:cNvSpPr/>
          <p:nvPr/>
        </p:nvSpPr>
        <p:spPr>
          <a:xfrm rot="5400000">
            <a:off x="11690668" y="-41321"/>
            <a:ext cx="6597332" cy="6597332"/>
          </a:xfrm>
          <a:custGeom>
            <a:rect b="b" l="l" r="r" t="t"/>
            <a:pathLst>
              <a:path extrusionOk="0" h="3331210" w="3331210">
                <a:moveTo>
                  <a:pt x="0" y="0"/>
                </a:moveTo>
                <a:lnTo>
                  <a:pt x="3331210" y="0"/>
                </a:lnTo>
                <a:cubicBezTo>
                  <a:pt x="3331210" y="1840230"/>
                  <a:pt x="1840230" y="3331210"/>
                  <a:pt x="0" y="3331210"/>
                </a:cubicBezTo>
                <a:lnTo>
                  <a:pt x="0" y="0"/>
                </a:lnTo>
                <a:close/>
              </a:path>
            </a:pathLst>
          </a:custGeom>
          <a:blipFill rotWithShape="1">
            <a:blip r:embed="rId4">
              <a:alphaModFix/>
            </a:blip>
            <a:stretch>
              <a:fillRect b="0" l="-25143" r="-8746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1369661" y="654321"/>
            <a:ext cx="8699417" cy="140651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Arimo"/>
                <a:ea typeface="Arimo"/>
                <a:cs typeface="Arimo"/>
                <a:sym typeface="Arimo"/>
              </a:rPr>
              <a:t>Sobre el Dataset</a:t>
            </a:r>
            <a:endParaRPr/>
          </a:p>
        </p:txBody>
      </p:sp>
      <p:sp>
        <p:nvSpPr>
          <p:cNvPr id="109" name="Google Shape;109;p2"/>
          <p:cNvSpPr txBox="1"/>
          <p:nvPr/>
        </p:nvSpPr>
        <p:spPr>
          <a:xfrm>
            <a:off x="1760111" y="2194853"/>
            <a:ext cx="7815709" cy="61340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Stellar Classification</a:t>
            </a:r>
            <a:endParaRPr/>
          </a:p>
        </p:txBody>
      </p:sp>
      <p:sp>
        <p:nvSpPr>
          <p:cNvPr id="110" name="Google Shape;110;p2"/>
          <p:cNvSpPr txBox="1"/>
          <p:nvPr/>
        </p:nvSpPr>
        <p:spPr>
          <a:xfrm>
            <a:off x="1591555" y="3209720"/>
            <a:ext cx="8477523" cy="148018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"En astronomía, la clasificación estelar es la clasificación de las estrellas basada en sus características espectrales. El esquema de clasificación de galaxias, cuásares y estrellas es uno de los más fundamentales en astronomía".</a:t>
            </a:r>
            <a:endParaRPr/>
          </a:p>
        </p:txBody>
      </p:sp>
      <p:sp>
        <p:nvSpPr>
          <p:cNvPr id="111" name="Google Shape;111;p2"/>
          <p:cNvSpPr txBox="1"/>
          <p:nvPr/>
        </p:nvSpPr>
        <p:spPr>
          <a:xfrm>
            <a:off x="1591555" y="5432855"/>
            <a:ext cx="9600163" cy="110871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El Dataset utilizado para este proyecto está formado por un total de 100,000 observaciones del espacio tomadas de SDSS (Sloan Digital Sky Survey). </a:t>
            </a:r>
            <a:endParaRPr/>
          </a:p>
        </p:txBody>
      </p:sp>
      <p:sp>
        <p:nvSpPr>
          <p:cNvPr id="112" name="Google Shape;112;p2"/>
          <p:cNvSpPr txBox="1"/>
          <p:nvPr/>
        </p:nvSpPr>
        <p:spPr>
          <a:xfrm>
            <a:off x="1591555" y="8779940"/>
            <a:ext cx="13348237" cy="69215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fedesoriano. (January 2022). Stellar Classification Dataset - SDSS17. Retrieved [Date Retrieved] from </a:t>
            </a:r>
            <a:endParaRPr/>
          </a:p>
          <a:p>
            <a:pPr indent="0" lvl="0" marL="0" marR="0" rtl="0" algn="just">
              <a:lnSpc>
                <a:spcPct val="140000"/>
              </a:lnSpc>
              <a:spcBef>
                <a:spcPts val="0"/>
              </a:spcBef>
              <a:spcAft>
                <a:spcPts val="0"/>
              </a:spcAft>
              <a:buNone/>
            </a:pPr>
            <a:r>
              <a:rPr b="0" i="0" lang="en-US" sz="2000" u="sng" cap="none" strike="noStrike">
                <a:solidFill>
                  <a:srgbClr val="000000"/>
                </a:solidFill>
                <a:latin typeface="Arial"/>
                <a:ea typeface="Arial"/>
                <a:cs typeface="Arial"/>
                <a:sym typeface="Arial"/>
                <a:hlinkClick r:id="rId5">
                  <a:extLst>
                    <a:ext uri="{A12FA001-AC4F-418D-AE19-62706E023703}">
                      <ahyp:hlinkClr val="tx"/>
                    </a:ext>
                  </a:extLst>
                </a:hlinkClick>
              </a:rPr>
              <a:t>https://www.kaggle.com/fedesoriano/stellar-classification-dataset-sdss17</a:t>
            </a:r>
            <a:r>
              <a:rPr b="0" i="0" lang="en-US" sz="2000" u="none" cap="none" strike="noStrike">
                <a:solidFill>
                  <a:srgbClr val="000000"/>
                </a:solidFill>
                <a:latin typeface="Arial"/>
                <a:ea typeface="Arial"/>
                <a:cs typeface="Arial"/>
                <a:sym typeface="Arial"/>
              </a:rPr>
              <a:t>.</a:t>
            </a:r>
            <a:endParaRPr/>
          </a:p>
        </p:txBody>
      </p:sp>
      <p:sp>
        <p:nvSpPr>
          <p:cNvPr id="113" name="Google Shape;113;p2"/>
          <p:cNvSpPr txBox="1"/>
          <p:nvPr/>
        </p:nvSpPr>
        <p:spPr>
          <a:xfrm>
            <a:off x="1591555" y="6997382"/>
            <a:ext cx="11087868" cy="11087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Cada observación tiene un total de 17 columnas de características y 1 columna de clasificación, la cual indica si el estelar observado es una galaxia, estrella o un quasar.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17"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b="0" l="0" r="0" t="0"/>
          <a:stretch/>
        </p:blipFill>
        <p:spPr>
          <a:xfrm>
            <a:off x="649974" y="737663"/>
            <a:ext cx="3662792" cy="3239057"/>
          </a:xfrm>
          <a:prstGeom prst="rect">
            <a:avLst/>
          </a:prstGeom>
          <a:noFill/>
          <a:ln>
            <a:noFill/>
          </a:ln>
        </p:spPr>
      </p:pic>
      <p:pic>
        <p:nvPicPr>
          <p:cNvPr id="119" name="Google Shape;119;p3"/>
          <p:cNvPicPr preferRelativeResize="0"/>
          <p:nvPr/>
        </p:nvPicPr>
        <p:blipFill rotWithShape="1">
          <a:blip r:embed="rId3">
            <a:alphaModFix/>
          </a:blip>
          <a:srcRect b="0" l="0" r="0" t="0"/>
          <a:stretch/>
        </p:blipFill>
        <p:spPr>
          <a:xfrm>
            <a:off x="15962378" y="3772720"/>
            <a:ext cx="2325622" cy="2056580"/>
          </a:xfrm>
          <a:prstGeom prst="rect">
            <a:avLst/>
          </a:prstGeom>
          <a:noFill/>
          <a:ln>
            <a:noFill/>
          </a:ln>
        </p:spPr>
      </p:pic>
      <p:grpSp>
        <p:nvGrpSpPr>
          <p:cNvPr id="120" name="Google Shape;120;p3"/>
          <p:cNvGrpSpPr/>
          <p:nvPr/>
        </p:nvGrpSpPr>
        <p:grpSpPr>
          <a:xfrm>
            <a:off x="1810875" y="1473800"/>
            <a:ext cx="14797666" cy="8554225"/>
            <a:chOff x="0" y="-38100"/>
            <a:chExt cx="3897302" cy="2006621"/>
          </a:xfrm>
        </p:grpSpPr>
        <p:sp>
          <p:nvSpPr>
            <p:cNvPr id="121" name="Google Shape;121;p3"/>
            <p:cNvSpPr/>
            <p:nvPr/>
          </p:nvSpPr>
          <p:spPr>
            <a:xfrm>
              <a:off x="0" y="0"/>
              <a:ext cx="3897302" cy="1968521"/>
            </a:xfrm>
            <a:custGeom>
              <a:rect b="b" l="l" r="r" t="t"/>
              <a:pathLst>
                <a:path extrusionOk="0" h="1968521" w="3897302">
                  <a:moveTo>
                    <a:pt x="0" y="0"/>
                  </a:moveTo>
                  <a:lnTo>
                    <a:pt x="3897302" y="0"/>
                  </a:lnTo>
                  <a:lnTo>
                    <a:pt x="3897302" y="1968521"/>
                  </a:lnTo>
                  <a:lnTo>
                    <a:pt x="0" y="1968521"/>
                  </a:lnTo>
                  <a:close/>
                </a:path>
              </a:pathLst>
            </a:custGeom>
            <a:solidFill>
              <a:srgbClr val="F1F1F1"/>
            </a:solidFill>
            <a:ln>
              <a:noFill/>
            </a:ln>
          </p:spPr>
        </p:sp>
        <p:sp>
          <p:nvSpPr>
            <p:cNvPr id="122" name="Google Shape;122;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3"/>
          <p:cNvGrpSpPr/>
          <p:nvPr/>
        </p:nvGrpSpPr>
        <p:grpSpPr>
          <a:xfrm>
            <a:off x="2067599" y="7752566"/>
            <a:ext cx="7553953" cy="3230774"/>
            <a:chOff x="0" y="-38100"/>
            <a:chExt cx="1989518" cy="850900"/>
          </a:xfrm>
        </p:grpSpPr>
        <p:sp>
          <p:nvSpPr>
            <p:cNvPr id="124" name="Google Shape;124;p3"/>
            <p:cNvSpPr/>
            <p:nvPr/>
          </p:nvSpPr>
          <p:spPr>
            <a:xfrm>
              <a:off x="0" y="0"/>
              <a:ext cx="1989518" cy="89085"/>
            </a:xfrm>
            <a:custGeom>
              <a:rect b="b" l="l" r="r" t="t"/>
              <a:pathLst>
                <a:path extrusionOk="0" h="89085" w="1989518">
                  <a:moveTo>
                    <a:pt x="44543" y="0"/>
                  </a:moveTo>
                  <a:lnTo>
                    <a:pt x="1944975" y="0"/>
                  </a:lnTo>
                  <a:cubicBezTo>
                    <a:pt x="1956788" y="0"/>
                    <a:pt x="1968118" y="4693"/>
                    <a:pt x="1976471" y="13046"/>
                  </a:cubicBezTo>
                  <a:cubicBezTo>
                    <a:pt x="1984825" y="21400"/>
                    <a:pt x="1989518" y="32729"/>
                    <a:pt x="1989518" y="44543"/>
                  </a:cubicBezTo>
                  <a:lnTo>
                    <a:pt x="1989518" y="44543"/>
                  </a:lnTo>
                  <a:cubicBezTo>
                    <a:pt x="1989518" y="56356"/>
                    <a:pt x="1984825" y="67686"/>
                    <a:pt x="1976471" y="76039"/>
                  </a:cubicBezTo>
                  <a:cubicBezTo>
                    <a:pt x="1968118" y="84393"/>
                    <a:pt x="1956788" y="89085"/>
                    <a:pt x="1944975" y="89085"/>
                  </a:cubicBezTo>
                  <a:lnTo>
                    <a:pt x="44543" y="89085"/>
                  </a:lnTo>
                  <a:cubicBezTo>
                    <a:pt x="32729" y="89085"/>
                    <a:pt x="21400" y="84393"/>
                    <a:pt x="13046" y="76039"/>
                  </a:cubicBezTo>
                  <a:cubicBezTo>
                    <a:pt x="4693" y="67686"/>
                    <a:pt x="0" y="56356"/>
                    <a:pt x="0" y="44543"/>
                  </a:cubicBezTo>
                  <a:lnTo>
                    <a:pt x="0" y="44543"/>
                  </a:lnTo>
                  <a:cubicBezTo>
                    <a:pt x="0" y="32729"/>
                    <a:pt x="4693" y="21400"/>
                    <a:pt x="13046" y="13046"/>
                  </a:cubicBezTo>
                  <a:cubicBezTo>
                    <a:pt x="21400" y="4693"/>
                    <a:pt x="32729" y="0"/>
                    <a:pt x="44543" y="0"/>
                  </a:cubicBezTo>
                  <a:close/>
                </a:path>
              </a:pathLst>
            </a:custGeom>
            <a:solidFill>
              <a:srgbClr val="65A7B2">
                <a:alpha val="4235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3"/>
          <p:cNvSpPr txBox="1"/>
          <p:nvPr/>
        </p:nvSpPr>
        <p:spPr>
          <a:xfrm>
            <a:off x="2067599" y="1721921"/>
            <a:ext cx="14152800" cy="8730600"/>
          </a:xfrm>
          <a:prstGeom prst="rect">
            <a:avLst/>
          </a:prstGeom>
          <a:noFill/>
          <a:ln>
            <a:noFill/>
          </a:ln>
        </p:spPr>
        <p:txBody>
          <a:bodyPr anchorCtr="0" anchor="t" bIns="0" lIns="0" spcFirstLastPara="1" rIns="0" wrap="square" tIns="0">
            <a:spAutoFit/>
          </a:bodyPr>
          <a:lstStyle/>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obj_ID = Object Identifier, the unique value that identifies the object in the image catalog used by the CAS</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alpha = Right Ascension angle (at J2000 epoch)</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delta = Declination angle (at J2000 epoch)</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u = Ultraviolet filter in the photometric system</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g = Green filter in the photometric system</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 = Red filter in the photometric system</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 = Near Infrared filter in the photometric system</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z = Infrared filter in the photometric system</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run_ID = Run Number used to identify the specific scan</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rereun_ID = Rerun Number to specify how the image was processed</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cam_col = Camera column to identify the scan line within the run</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field_ID = Field number to identify each field</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spec_obj_ID = Unique ID used for optical spectroscopic objects (this means that 2 different observations with the same spec_obj_ID must share the output class)</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class = object class (galaxy, star, or quasar object)</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redshift = redshift value based on the increase in wavelength</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plate = plate ID, identifies each plate in SDSS</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MJD = Modified Julian Date, used to indicate when a given piece of SDSS data was taken</a:t>
            </a:r>
            <a:endParaRPr/>
          </a:p>
          <a:p>
            <a:pPr indent="-215901" lvl="1" marL="431802" marR="0" rtl="0" algn="l">
              <a:lnSpc>
                <a:spcPct val="144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fiber_ID = fiber ID that identifies the fiber that pointed the light at the focal plane in each observation</a:t>
            </a:r>
            <a:endParaRPr/>
          </a:p>
          <a:p>
            <a:pPr indent="0" lvl="0" marL="0" marR="0" rtl="0" algn="l">
              <a:lnSpc>
                <a:spcPct val="14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27" name="Google Shape;127;p3"/>
          <p:cNvSpPr txBox="1"/>
          <p:nvPr/>
        </p:nvSpPr>
        <p:spPr>
          <a:xfrm>
            <a:off x="5294401" y="356388"/>
            <a:ext cx="7699200" cy="10773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6999" u="none" cap="none" strike="noStrike">
                <a:solidFill>
                  <a:srgbClr val="000000"/>
                </a:solidFill>
                <a:latin typeface="Arimo"/>
                <a:ea typeface="Arimo"/>
                <a:cs typeface="Arimo"/>
                <a:sym typeface="Arimo"/>
              </a:rPr>
              <a:t>Diccionario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31" name="Shape 131"/>
        <p:cNvGrpSpPr/>
        <p:nvPr/>
      </p:nvGrpSpPr>
      <p:grpSpPr>
        <a:xfrm>
          <a:off x="0" y="0"/>
          <a:ext cx="0" cy="0"/>
          <a:chOff x="0" y="0"/>
          <a:chExt cx="0" cy="0"/>
        </a:xfrm>
      </p:grpSpPr>
      <p:pic>
        <p:nvPicPr>
          <p:cNvPr id="132" name="Google Shape;132;p4"/>
          <p:cNvPicPr preferRelativeResize="0"/>
          <p:nvPr/>
        </p:nvPicPr>
        <p:blipFill rotWithShape="1">
          <a:blip r:embed="rId3">
            <a:alphaModFix/>
          </a:blip>
          <a:srcRect b="0" l="0" r="0" t="0"/>
          <a:stretch/>
        </p:blipFill>
        <p:spPr>
          <a:xfrm>
            <a:off x="12627089" y="6508572"/>
            <a:ext cx="6701759" cy="6324024"/>
          </a:xfrm>
          <a:prstGeom prst="rect">
            <a:avLst/>
          </a:prstGeom>
          <a:noFill/>
          <a:ln>
            <a:noFill/>
          </a:ln>
        </p:spPr>
      </p:pic>
      <p:pic>
        <p:nvPicPr>
          <p:cNvPr id="133" name="Google Shape;133;p4"/>
          <p:cNvPicPr preferRelativeResize="0"/>
          <p:nvPr/>
        </p:nvPicPr>
        <p:blipFill rotWithShape="1">
          <a:blip r:embed="rId4">
            <a:alphaModFix/>
          </a:blip>
          <a:srcRect b="0" l="0" r="0" t="0"/>
          <a:stretch/>
        </p:blipFill>
        <p:spPr>
          <a:xfrm>
            <a:off x="8410905" y="-280963"/>
            <a:ext cx="3822414" cy="4066398"/>
          </a:xfrm>
          <a:prstGeom prst="rect">
            <a:avLst/>
          </a:prstGeom>
          <a:noFill/>
          <a:ln>
            <a:noFill/>
          </a:ln>
        </p:spPr>
      </p:pic>
      <p:grpSp>
        <p:nvGrpSpPr>
          <p:cNvPr id="134" name="Google Shape;134;p4"/>
          <p:cNvGrpSpPr/>
          <p:nvPr/>
        </p:nvGrpSpPr>
        <p:grpSpPr>
          <a:xfrm>
            <a:off x="1119797" y="1023533"/>
            <a:ext cx="7764098" cy="5485039"/>
            <a:chOff x="0" y="-38100"/>
            <a:chExt cx="2044865" cy="1444619"/>
          </a:xfrm>
        </p:grpSpPr>
        <p:sp>
          <p:nvSpPr>
            <p:cNvPr id="135" name="Google Shape;135;p4"/>
            <p:cNvSpPr/>
            <p:nvPr/>
          </p:nvSpPr>
          <p:spPr>
            <a:xfrm>
              <a:off x="0" y="0"/>
              <a:ext cx="2044865" cy="1406519"/>
            </a:xfrm>
            <a:custGeom>
              <a:rect b="b" l="l" r="r" t="t"/>
              <a:pathLst>
                <a:path extrusionOk="0" h="1406519" w="2044865">
                  <a:moveTo>
                    <a:pt x="0" y="0"/>
                  </a:moveTo>
                  <a:lnTo>
                    <a:pt x="2044865" y="0"/>
                  </a:lnTo>
                  <a:lnTo>
                    <a:pt x="2044865" y="1406519"/>
                  </a:lnTo>
                  <a:lnTo>
                    <a:pt x="0" y="1406519"/>
                  </a:lnTo>
                  <a:close/>
                </a:path>
              </a:pathLst>
            </a:custGeom>
            <a:solidFill>
              <a:srgbClr val="F1F1F1"/>
            </a:solidFill>
            <a:ln>
              <a:noFill/>
            </a:ln>
          </p:spPr>
        </p:sp>
        <p:sp>
          <p:nvSpPr>
            <p:cNvPr id="136" name="Google Shape;136;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37" name="Google Shape;137;p4"/>
          <p:cNvPicPr preferRelativeResize="0"/>
          <p:nvPr/>
        </p:nvPicPr>
        <p:blipFill rotWithShape="1">
          <a:blip r:embed="rId5">
            <a:alphaModFix/>
          </a:blip>
          <a:srcRect b="0" l="0" r="0" t="0"/>
          <a:stretch/>
        </p:blipFill>
        <p:spPr>
          <a:xfrm>
            <a:off x="9544058" y="1168194"/>
            <a:ext cx="7715242" cy="8313726"/>
          </a:xfrm>
          <a:prstGeom prst="rect">
            <a:avLst/>
          </a:prstGeom>
          <a:noFill/>
          <a:ln>
            <a:noFill/>
          </a:ln>
        </p:spPr>
      </p:pic>
      <p:pic>
        <p:nvPicPr>
          <p:cNvPr id="138" name="Google Shape;138;p4"/>
          <p:cNvPicPr preferRelativeResize="0"/>
          <p:nvPr/>
        </p:nvPicPr>
        <p:blipFill rotWithShape="1">
          <a:blip r:embed="rId6">
            <a:alphaModFix/>
          </a:blip>
          <a:srcRect b="0" l="0" r="2291" t="0"/>
          <a:stretch/>
        </p:blipFill>
        <p:spPr>
          <a:xfrm>
            <a:off x="1028700" y="7593649"/>
            <a:ext cx="7764098" cy="1241608"/>
          </a:xfrm>
          <a:prstGeom prst="rect">
            <a:avLst/>
          </a:prstGeom>
          <a:noFill/>
          <a:ln>
            <a:noFill/>
          </a:ln>
        </p:spPr>
      </p:pic>
      <p:sp>
        <p:nvSpPr>
          <p:cNvPr id="139" name="Google Shape;139;p4"/>
          <p:cNvSpPr txBox="1"/>
          <p:nvPr/>
        </p:nvSpPr>
        <p:spPr>
          <a:xfrm>
            <a:off x="2878063" y="1362834"/>
            <a:ext cx="4065371" cy="1222375"/>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6999" u="none" cap="none" strike="noStrike">
                <a:solidFill>
                  <a:srgbClr val="000000"/>
                </a:solidFill>
                <a:latin typeface="Arimo"/>
                <a:ea typeface="Arimo"/>
                <a:cs typeface="Arimo"/>
                <a:sym typeface="Arimo"/>
              </a:rPr>
              <a:t>Limpieza</a:t>
            </a:r>
            <a:endParaRPr/>
          </a:p>
        </p:txBody>
      </p:sp>
      <p:sp>
        <p:nvSpPr>
          <p:cNvPr id="140" name="Google Shape;140;p4"/>
          <p:cNvSpPr txBox="1"/>
          <p:nvPr/>
        </p:nvSpPr>
        <p:spPr>
          <a:xfrm>
            <a:off x="1235056" y="2884990"/>
            <a:ext cx="7351387" cy="7219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200" u="none" cap="none" strike="noStrike">
                <a:solidFill>
                  <a:srgbClr val="000000"/>
                </a:solidFill>
                <a:latin typeface="Arial"/>
                <a:ea typeface="Arial"/>
                <a:cs typeface="Arial"/>
                <a:sym typeface="Arial"/>
              </a:rPr>
              <a:t>¿Qué se realizó y por qué?</a:t>
            </a:r>
            <a:endParaRPr/>
          </a:p>
        </p:txBody>
      </p:sp>
      <p:sp>
        <p:nvSpPr>
          <p:cNvPr id="141" name="Google Shape;141;p4"/>
          <p:cNvSpPr txBox="1"/>
          <p:nvPr/>
        </p:nvSpPr>
        <p:spPr>
          <a:xfrm>
            <a:off x="1700853" y="4258982"/>
            <a:ext cx="6419793" cy="1480185"/>
          </a:xfrm>
          <a:prstGeom prst="rect">
            <a:avLst/>
          </a:prstGeom>
          <a:noFill/>
          <a:ln>
            <a:noFill/>
          </a:ln>
        </p:spPr>
        <p:txBody>
          <a:bodyPr anchorCtr="0" anchor="t" bIns="0" lIns="0" spcFirstLastPara="1" rIns="0" wrap="square" tIns="0">
            <a:spAutoFit/>
          </a:bodyPr>
          <a:lstStyle/>
          <a:p>
            <a:pPr indent="-226696" lvl="1" marL="453392" marR="0" rtl="0" algn="just">
              <a:lnSpc>
                <a:spcPct val="14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No contenía valores NaN.</a:t>
            </a:r>
            <a:endParaRPr/>
          </a:p>
          <a:p>
            <a:pPr indent="-226696" lvl="1" marL="453392" marR="0" rtl="0" algn="just">
              <a:lnSpc>
                <a:spcPct val="14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No contenía filas repetidas.</a:t>
            </a:r>
            <a:endParaRPr/>
          </a:p>
          <a:p>
            <a:pPr indent="-226696" lvl="1" marL="453392" marR="0" rtl="0" algn="just">
              <a:lnSpc>
                <a:spcPct val="14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Se eliminó la columna 'rerun_ID' y 'obj_ID'.</a:t>
            </a:r>
            <a:endParaRPr/>
          </a:p>
          <a:p>
            <a:pPr indent="-226696" lvl="1" marL="453392" marR="0" rtl="0" algn="just">
              <a:lnSpc>
                <a:spcPct val="14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Se realizó un cambio en la columna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45" name="Shape 145"/>
        <p:cNvGrpSpPr/>
        <p:nvPr/>
      </p:nvGrpSpPr>
      <p:grpSpPr>
        <a:xfrm>
          <a:off x="0" y="0"/>
          <a:ext cx="0" cy="0"/>
          <a:chOff x="0" y="0"/>
          <a:chExt cx="0" cy="0"/>
        </a:xfrm>
      </p:grpSpPr>
      <p:pic>
        <p:nvPicPr>
          <p:cNvPr id="146" name="Google Shape;146;p5"/>
          <p:cNvPicPr preferRelativeResize="0"/>
          <p:nvPr/>
        </p:nvPicPr>
        <p:blipFill rotWithShape="1">
          <a:blip r:embed="rId3">
            <a:alphaModFix amt="37000"/>
          </a:blip>
          <a:srcRect b="0" l="0" r="0" t="0"/>
          <a:stretch/>
        </p:blipFill>
        <p:spPr>
          <a:xfrm>
            <a:off x="-286089" y="9069973"/>
            <a:ext cx="3153958" cy="2976190"/>
          </a:xfrm>
          <a:prstGeom prst="rect">
            <a:avLst/>
          </a:prstGeom>
          <a:noFill/>
          <a:ln>
            <a:noFill/>
          </a:ln>
        </p:spPr>
      </p:pic>
      <p:pic>
        <p:nvPicPr>
          <p:cNvPr id="147" name="Google Shape;147;p5"/>
          <p:cNvPicPr preferRelativeResize="0"/>
          <p:nvPr/>
        </p:nvPicPr>
        <p:blipFill rotWithShape="1">
          <a:blip r:embed="rId4">
            <a:alphaModFix amt="35000"/>
          </a:blip>
          <a:srcRect b="0" l="0" r="0" t="0"/>
          <a:stretch/>
        </p:blipFill>
        <p:spPr>
          <a:xfrm>
            <a:off x="1028700" y="549541"/>
            <a:ext cx="5281739" cy="998729"/>
          </a:xfrm>
          <a:prstGeom prst="rect">
            <a:avLst/>
          </a:prstGeom>
          <a:noFill/>
          <a:ln>
            <a:noFill/>
          </a:ln>
        </p:spPr>
      </p:pic>
      <p:grpSp>
        <p:nvGrpSpPr>
          <p:cNvPr id="148" name="Google Shape;148;p5"/>
          <p:cNvGrpSpPr/>
          <p:nvPr/>
        </p:nvGrpSpPr>
        <p:grpSpPr>
          <a:xfrm>
            <a:off x="17707853" y="404880"/>
            <a:ext cx="3086096" cy="3230761"/>
            <a:chOff x="0" y="-38100"/>
            <a:chExt cx="812800" cy="850900"/>
          </a:xfrm>
        </p:grpSpPr>
        <p:sp>
          <p:nvSpPr>
            <p:cNvPr id="149" name="Google Shape;149;p5"/>
            <p:cNvSpPr/>
            <p:nvPr/>
          </p:nvSpPr>
          <p:spPr>
            <a:xfrm>
              <a:off x="0" y="0"/>
              <a:ext cx="305592" cy="812800"/>
            </a:xfrm>
            <a:custGeom>
              <a:rect b="b" l="l" r="r" t="t"/>
              <a:pathLst>
                <a:path extrusionOk="0" h="812800" w="305592">
                  <a:moveTo>
                    <a:pt x="0" y="0"/>
                  </a:moveTo>
                  <a:lnTo>
                    <a:pt x="305592" y="0"/>
                  </a:lnTo>
                  <a:lnTo>
                    <a:pt x="305592" y="812800"/>
                  </a:lnTo>
                  <a:lnTo>
                    <a:pt x="0" y="812800"/>
                  </a:lnTo>
                  <a:close/>
                </a:path>
              </a:pathLst>
            </a:custGeom>
            <a:solidFill>
              <a:srgbClr val="9F9F9F"/>
            </a:solidFill>
            <a:ln>
              <a:noFill/>
            </a:ln>
          </p:spPr>
        </p:sp>
        <p:sp>
          <p:nvSpPr>
            <p:cNvPr id="150" name="Google Shape;150;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 name="Google Shape;151;p5"/>
          <p:cNvGrpSpPr/>
          <p:nvPr/>
        </p:nvGrpSpPr>
        <p:grpSpPr>
          <a:xfrm>
            <a:off x="11604080" y="9500463"/>
            <a:ext cx="3086099" cy="3230761"/>
            <a:chOff x="0" y="-38100"/>
            <a:chExt cx="812800" cy="850900"/>
          </a:xfrm>
        </p:grpSpPr>
        <p:sp>
          <p:nvSpPr>
            <p:cNvPr id="152" name="Google Shape;152;p5"/>
            <p:cNvSpPr/>
            <p:nvPr/>
          </p:nvSpPr>
          <p:spPr>
            <a:xfrm>
              <a:off x="0" y="0"/>
              <a:ext cx="498814" cy="465000"/>
            </a:xfrm>
            <a:custGeom>
              <a:rect b="b" l="l" r="r" t="t"/>
              <a:pathLst>
                <a:path extrusionOk="0" h="465000" w="498814">
                  <a:moveTo>
                    <a:pt x="0" y="0"/>
                  </a:moveTo>
                  <a:lnTo>
                    <a:pt x="498814" y="0"/>
                  </a:lnTo>
                  <a:lnTo>
                    <a:pt x="498814" y="465000"/>
                  </a:lnTo>
                  <a:lnTo>
                    <a:pt x="0" y="465000"/>
                  </a:lnTo>
                  <a:close/>
                </a:path>
              </a:pathLst>
            </a:custGeom>
            <a:solidFill>
              <a:srgbClr val="9F9F9F"/>
            </a:solidFill>
            <a:ln>
              <a:noFill/>
            </a:ln>
          </p:spPr>
        </p:sp>
        <p:sp>
          <p:nvSpPr>
            <p:cNvPr id="153" name="Google Shape;153;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 name="Google Shape;154;p5"/>
          <p:cNvGrpSpPr/>
          <p:nvPr/>
        </p:nvGrpSpPr>
        <p:grpSpPr>
          <a:xfrm>
            <a:off x="-580147" y="4800370"/>
            <a:ext cx="3086096" cy="3230760"/>
            <a:chOff x="0" y="-38100"/>
            <a:chExt cx="812800" cy="850900"/>
          </a:xfrm>
        </p:grpSpPr>
        <p:sp>
          <p:nvSpPr>
            <p:cNvPr id="155" name="Google Shape;155;p5"/>
            <p:cNvSpPr/>
            <p:nvPr/>
          </p:nvSpPr>
          <p:spPr>
            <a:xfrm>
              <a:off x="0" y="0"/>
              <a:ext cx="305592" cy="247625"/>
            </a:xfrm>
            <a:custGeom>
              <a:rect b="b" l="l" r="r" t="t"/>
              <a:pathLst>
                <a:path extrusionOk="0" h="247625" w="305592">
                  <a:moveTo>
                    <a:pt x="0" y="0"/>
                  </a:moveTo>
                  <a:lnTo>
                    <a:pt x="305592" y="0"/>
                  </a:lnTo>
                  <a:lnTo>
                    <a:pt x="305592" y="247625"/>
                  </a:lnTo>
                  <a:lnTo>
                    <a:pt x="0" y="247625"/>
                  </a:lnTo>
                  <a:close/>
                </a:path>
              </a:pathLst>
            </a:custGeom>
            <a:solidFill>
              <a:srgbClr val="9F9F9F"/>
            </a:solidFill>
            <a:ln>
              <a:noFill/>
            </a:ln>
          </p:spPr>
        </p:sp>
        <p:sp>
          <p:nvSpPr>
            <p:cNvPr id="156" name="Google Shape;156;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7" name="Google Shape;157;p5"/>
          <p:cNvPicPr preferRelativeResize="0"/>
          <p:nvPr/>
        </p:nvPicPr>
        <p:blipFill rotWithShape="1">
          <a:blip r:embed="rId5">
            <a:alphaModFix/>
          </a:blip>
          <a:srcRect b="0" l="0" r="0" t="0"/>
          <a:stretch/>
        </p:blipFill>
        <p:spPr>
          <a:xfrm>
            <a:off x="4124629" y="1048906"/>
            <a:ext cx="10038742" cy="2986061"/>
          </a:xfrm>
          <a:prstGeom prst="rect">
            <a:avLst/>
          </a:prstGeom>
          <a:noFill/>
          <a:ln>
            <a:noFill/>
          </a:ln>
        </p:spPr>
      </p:pic>
      <p:grpSp>
        <p:nvGrpSpPr>
          <p:cNvPr id="158" name="Google Shape;158;p5"/>
          <p:cNvGrpSpPr/>
          <p:nvPr/>
        </p:nvGrpSpPr>
        <p:grpSpPr>
          <a:xfrm>
            <a:off x="3135495" y="4469655"/>
            <a:ext cx="12074046" cy="4652445"/>
            <a:chOff x="0" y="-38100"/>
            <a:chExt cx="3179996" cy="1225335"/>
          </a:xfrm>
        </p:grpSpPr>
        <p:sp>
          <p:nvSpPr>
            <p:cNvPr id="159" name="Google Shape;159;p5"/>
            <p:cNvSpPr/>
            <p:nvPr/>
          </p:nvSpPr>
          <p:spPr>
            <a:xfrm>
              <a:off x="0" y="0"/>
              <a:ext cx="3179996" cy="1187235"/>
            </a:xfrm>
            <a:custGeom>
              <a:rect b="b" l="l" r="r" t="t"/>
              <a:pathLst>
                <a:path extrusionOk="0" h="1187235" w="3179996">
                  <a:moveTo>
                    <a:pt x="0" y="0"/>
                  </a:moveTo>
                  <a:lnTo>
                    <a:pt x="3179996" y="0"/>
                  </a:lnTo>
                  <a:lnTo>
                    <a:pt x="3179996" y="1187235"/>
                  </a:lnTo>
                  <a:lnTo>
                    <a:pt x="0" y="1187235"/>
                  </a:lnTo>
                  <a:close/>
                </a:path>
              </a:pathLst>
            </a:custGeom>
            <a:solidFill>
              <a:srgbClr val="F1F1F1"/>
            </a:solidFill>
            <a:ln>
              <a:noFill/>
            </a:ln>
          </p:spPr>
        </p:sp>
        <p:sp>
          <p:nvSpPr>
            <p:cNvPr id="160" name="Google Shape;160;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5"/>
          <p:cNvSpPr txBox="1"/>
          <p:nvPr/>
        </p:nvSpPr>
        <p:spPr>
          <a:xfrm>
            <a:off x="3468843" y="4793773"/>
            <a:ext cx="11350315" cy="259461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Para los valores de la columna objetivo, se convirtió de manera previa al pre-procesamiento en valores numéricos debido a que siempre van a ser únicamente 3 clasificaciones para este modelo, facilitando la entrada y entrenamiento de los datos.</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Por lo que será necesario antes de pasar los registros al modelo final, es necesario clasificarlos con el valor asignado:</a:t>
            </a:r>
            <a:endParaRPr/>
          </a:p>
        </p:txBody>
      </p:sp>
      <p:sp>
        <p:nvSpPr>
          <p:cNvPr id="162" name="Google Shape;162;p5"/>
          <p:cNvSpPr txBox="1"/>
          <p:nvPr/>
        </p:nvSpPr>
        <p:spPr>
          <a:xfrm>
            <a:off x="8068713" y="7680010"/>
            <a:ext cx="2150573" cy="1158682"/>
          </a:xfrm>
          <a:prstGeom prst="rect">
            <a:avLst/>
          </a:prstGeom>
          <a:noFill/>
          <a:ln>
            <a:noFill/>
          </a:ln>
        </p:spPr>
        <p:txBody>
          <a:bodyPr anchorCtr="0" anchor="t" bIns="0" lIns="0" spcFirstLastPara="1" rIns="0" wrap="square" tIns="0">
            <a:spAutoFit/>
          </a:bodyPr>
          <a:lstStyle/>
          <a:p>
            <a:pPr indent="-240610" lvl="1" marL="481221" marR="0" rtl="0" algn="l">
              <a:lnSpc>
                <a:spcPct val="140035"/>
              </a:lnSpc>
              <a:spcBef>
                <a:spcPts val="0"/>
              </a:spcBef>
              <a:spcAft>
                <a:spcPts val="0"/>
              </a:spcAft>
              <a:buClr>
                <a:srgbClr val="000000"/>
              </a:buClr>
              <a:buSzPts val="2228"/>
              <a:buFont typeface="Arial"/>
              <a:buChar char="•"/>
            </a:pPr>
            <a:r>
              <a:rPr b="0" i="0" lang="en-US" sz="2228" u="none" cap="none" strike="noStrike">
                <a:solidFill>
                  <a:srgbClr val="000000"/>
                </a:solidFill>
                <a:latin typeface="Arial"/>
                <a:ea typeface="Arial"/>
                <a:cs typeface="Arial"/>
                <a:sym typeface="Arial"/>
              </a:rPr>
              <a:t>GALAXY = 0</a:t>
            </a:r>
            <a:endParaRPr/>
          </a:p>
          <a:p>
            <a:pPr indent="-240610" lvl="1" marL="481221" marR="0" rtl="0" algn="l">
              <a:lnSpc>
                <a:spcPct val="140035"/>
              </a:lnSpc>
              <a:spcBef>
                <a:spcPts val="0"/>
              </a:spcBef>
              <a:spcAft>
                <a:spcPts val="0"/>
              </a:spcAft>
              <a:buClr>
                <a:srgbClr val="000000"/>
              </a:buClr>
              <a:buSzPts val="2228"/>
              <a:buFont typeface="Arial"/>
              <a:buChar char="•"/>
            </a:pPr>
            <a:r>
              <a:rPr b="0" i="0" lang="en-US" sz="2228" u="none" cap="none" strike="noStrike">
                <a:solidFill>
                  <a:srgbClr val="000000"/>
                </a:solidFill>
                <a:latin typeface="Arial"/>
                <a:ea typeface="Arial"/>
                <a:cs typeface="Arial"/>
                <a:sym typeface="Arial"/>
              </a:rPr>
              <a:t>QSO = 1</a:t>
            </a:r>
            <a:endParaRPr/>
          </a:p>
          <a:p>
            <a:pPr indent="-240610" lvl="1" marL="481221" marR="0" rtl="0" algn="l">
              <a:lnSpc>
                <a:spcPct val="140035"/>
              </a:lnSpc>
              <a:spcBef>
                <a:spcPts val="0"/>
              </a:spcBef>
              <a:spcAft>
                <a:spcPts val="0"/>
              </a:spcAft>
              <a:buClr>
                <a:srgbClr val="000000"/>
              </a:buClr>
              <a:buSzPts val="2228"/>
              <a:buFont typeface="Arial"/>
              <a:buChar char="•"/>
            </a:pPr>
            <a:r>
              <a:rPr b="0" i="0" lang="en-US" sz="2228" u="none" cap="none" strike="noStrike">
                <a:solidFill>
                  <a:srgbClr val="000000"/>
                </a:solidFill>
                <a:latin typeface="Arial"/>
                <a:ea typeface="Arial"/>
                <a:cs typeface="Arial"/>
                <a:sym typeface="Arial"/>
              </a:rPr>
              <a:t>STAR =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66" name="Shape 166"/>
        <p:cNvGrpSpPr/>
        <p:nvPr/>
      </p:nvGrpSpPr>
      <p:grpSpPr>
        <a:xfrm>
          <a:off x="0" y="0"/>
          <a:ext cx="0" cy="0"/>
          <a:chOff x="0" y="0"/>
          <a:chExt cx="0" cy="0"/>
        </a:xfrm>
      </p:grpSpPr>
      <p:pic>
        <p:nvPicPr>
          <p:cNvPr id="167" name="Google Shape;167;p6"/>
          <p:cNvPicPr preferRelativeResize="0"/>
          <p:nvPr/>
        </p:nvPicPr>
        <p:blipFill rotWithShape="1">
          <a:blip r:embed="rId3">
            <a:alphaModFix amt="38000"/>
          </a:blip>
          <a:srcRect b="0" l="0" r="0" t="0"/>
          <a:stretch/>
        </p:blipFill>
        <p:spPr>
          <a:xfrm>
            <a:off x="-768644" y="1558925"/>
            <a:ext cx="3594688" cy="3248291"/>
          </a:xfrm>
          <a:prstGeom prst="rect">
            <a:avLst/>
          </a:prstGeom>
          <a:noFill/>
          <a:ln>
            <a:noFill/>
          </a:ln>
        </p:spPr>
      </p:pic>
      <p:grpSp>
        <p:nvGrpSpPr>
          <p:cNvPr id="168" name="Google Shape;168;p6"/>
          <p:cNvGrpSpPr/>
          <p:nvPr/>
        </p:nvGrpSpPr>
        <p:grpSpPr>
          <a:xfrm>
            <a:off x="16698521" y="-405566"/>
            <a:ext cx="3086098" cy="3230764"/>
            <a:chOff x="0" y="-38100"/>
            <a:chExt cx="812800" cy="850900"/>
          </a:xfrm>
        </p:grpSpPr>
        <p:sp>
          <p:nvSpPr>
            <p:cNvPr id="169" name="Google Shape;169;p6"/>
            <p:cNvSpPr/>
            <p:nvPr/>
          </p:nvSpPr>
          <p:spPr>
            <a:xfrm>
              <a:off x="0" y="0"/>
              <a:ext cx="576103" cy="266752"/>
            </a:xfrm>
            <a:custGeom>
              <a:rect b="b" l="l" r="r" t="t"/>
              <a:pathLst>
                <a:path extrusionOk="0" h="266752" w="576103">
                  <a:moveTo>
                    <a:pt x="0" y="0"/>
                  </a:moveTo>
                  <a:lnTo>
                    <a:pt x="576103" y="0"/>
                  </a:lnTo>
                  <a:lnTo>
                    <a:pt x="576103" y="266752"/>
                  </a:lnTo>
                  <a:lnTo>
                    <a:pt x="0" y="266752"/>
                  </a:lnTo>
                  <a:close/>
                </a:path>
              </a:pathLst>
            </a:custGeom>
            <a:solidFill>
              <a:srgbClr val="9F9F9F"/>
            </a:solidFill>
            <a:ln>
              <a:noFill/>
            </a:ln>
          </p:spPr>
        </p:sp>
        <p:sp>
          <p:nvSpPr>
            <p:cNvPr id="170" name="Google Shape;170;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6"/>
          <p:cNvGrpSpPr/>
          <p:nvPr/>
        </p:nvGrpSpPr>
        <p:grpSpPr>
          <a:xfrm>
            <a:off x="-341713" y="7095468"/>
            <a:ext cx="3086097" cy="3230760"/>
            <a:chOff x="0" y="-38100"/>
            <a:chExt cx="812800" cy="850900"/>
          </a:xfrm>
        </p:grpSpPr>
        <p:sp>
          <p:nvSpPr>
            <p:cNvPr id="172" name="Google Shape;172;p6"/>
            <p:cNvSpPr/>
            <p:nvPr/>
          </p:nvSpPr>
          <p:spPr>
            <a:xfrm>
              <a:off x="0" y="0"/>
              <a:ext cx="228303" cy="488958"/>
            </a:xfrm>
            <a:custGeom>
              <a:rect b="b" l="l" r="r" t="t"/>
              <a:pathLst>
                <a:path extrusionOk="0" h="488958" w="228303">
                  <a:moveTo>
                    <a:pt x="0" y="0"/>
                  </a:moveTo>
                  <a:lnTo>
                    <a:pt x="228303" y="0"/>
                  </a:lnTo>
                  <a:lnTo>
                    <a:pt x="228303" y="488958"/>
                  </a:lnTo>
                  <a:lnTo>
                    <a:pt x="0" y="488958"/>
                  </a:lnTo>
                  <a:close/>
                </a:path>
              </a:pathLst>
            </a:custGeom>
            <a:solidFill>
              <a:srgbClr val="9F9F9F"/>
            </a:solidFill>
            <a:ln>
              <a:noFill/>
            </a:ln>
          </p:spPr>
        </p:sp>
        <p:sp>
          <p:nvSpPr>
            <p:cNvPr id="173" name="Google Shape;173;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p6"/>
          <p:cNvGrpSpPr/>
          <p:nvPr/>
        </p:nvGrpSpPr>
        <p:grpSpPr>
          <a:xfrm>
            <a:off x="3399854" y="9635927"/>
            <a:ext cx="4608404" cy="3230764"/>
            <a:chOff x="0" y="-38100"/>
            <a:chExt cx="1213736" cy="850900"/>
          </a:xfrm>
        </p:grpSpPr>
        <p:sp>
          <p:nvSpPr>
            <p:cNvPr id="175" name="Google Shape;175;p6"/>
            <p:cNvSpPr/>
            <p:nvPr/>
          </p:nvSpPr>
          <p:spPr>
            <a:xfrm>
              <a:off x="0" y="0"/>
              <a:ext cx="1213736" cy="266752"/>
            </a:xfrm>
            <a:custGeom>
              <a:rect b="b" l="l" r="r" t="t"/>
              <a:pathLst>
                <a:path extrusionOk="0" h="266752" w="1213736">
                  <a:moveTo>
                    <a:pt x="0" y="0"/>
                  </a:moveTo>
                  <a:lnTo>
                    <a:pt x="1213736" y="0"/>
                  </a:lnTo>
                  <a:lnTo>
                    <a:pt x="1213736" y="266752"/>
                  </a:lnTo>
                  <a:lnTo>
                    <a:pt x="0" y="266752"/>
                  </a:lnTo>
                  <a:close/>
                </a:path>
              </a:pathLst>
            </a:custGeom>
            <a:solidFill>
              <a:srgbClr val="9F9F9F"/>
            </a:solidFill>
            <a:ln>
              <a:noFill/>
            </a:ln>
          </p:spPr>
        </p:sp>
        <p:sp>
          <p:nvSpPr>
            <p:cNvPr id="176" name="Google Shape;176;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7" name="Google Shape;177;p6"/>
          <p:cNvPicPr preferRelativeResize="0"/>
          <p:nvPr/>
        </p:nvPicPr>
        <p:blipFill rotWithShape="1">
          <a:blip r:embed="rId4">
            <a:alphaModFix/>
          </a:blip>
          <a:srcRect b="0" l="0" r="0" t="0"/>
          <a:stretch/>
        </p:blipFill>
        <p:spPr>
          <a:xfrm>
            <a:off x="2093271" y="4075101"/>
            <a:ext cx="5598375" cy="4093284"/>
          </a:xfrm>
          <a:prstGeom prst="rect">
            <a:avLst/>
          </a:prstGeom>
          <a:noFill/>
          <a:ln>
            <a:noFill/>
          </a:ln>
        </p:spPr>
      </p:pic>
      <p:grpSp>
        <p:nvGrpSpPr>
          <p:cNvPr id="178" name="Google Shape;178;p6"/>
          <p:cNvGrpSpPr/>
          <p:nvPr/>
        </p:nvGrpSpPr>
        <p:grpSpPr>
          <a:xfrm>
            <a:off x="9136788" y="5515551"/>
            <a:ext cx="7460194" cy="3230760"/>
            <a:chOff x="0" y="-192881"/>
            <a:chExt cx="9946926" cy="4307679"/>
          </a:xfrm>
        </p:grpSpPr>
        <p:grpSp>
          <p:nvGrpSpPr>
            <p:cNvPr id="179" name="Google Shape;179;p6"/>
            <p:cNvGrpSpPr/>
            <p:nvPr/>
          </p:nvGrpSpPr>
          <p:grpSpPr>
            <a:xfrm>
              <a:off x="0" y="-192881"/>
              <a:ext cx="9946926" cy="4307679"/>
              <a:chOff x="0" y="-38100"/>
              <a:chExt cx="1964825" cy="850900"/>
            </a:xfrm>
          </p:grpSpPr>
          <p:sp>
            <p:nvSpPr>
              <p:cNvPr id="180" name="Google Shape;180;p6"/>
              <p:cNvSpPr/>
              <p:nvPr/>
            </p:nvSpPr>
            <p:spPr>
              <a:xfrm>
                <a:off x="0" y="0"/>
                <a:ext cx="1964825" cy="416110"/>
              </a:xfrm>
              <a:custGeom>
                <a:rect b="b" l="l" r="r" t="t"/>
                <a:pathLst>
                  <a:path extrusionOk="0" h="416110" w="1964825">
                    <a:moveTo>
                      <a:pt x="0" y="0"/>
                    </a:moveTo>
                    <a:lnTo>
                      <a:pt x="1964825" y="0"/>
                    </a:lnTo>
                    <a:lnTo>
                      <a:pt x="1964825" y="416110"/>
                    </a:lnTo>
                    <a:lnTo>
                      <a:pt x="0" y="416110"/>
                    </a:lnTo>
                    <a:close/>
                  </a:path>
                </a:pathLst>
              </a:custGeom>
              <a:solidFill>
                <a:srgbClr val="F1F1F1"/>
              </a:solidFill>
              <a:ln>
                <a:noFill/>
              </a:ln>
            </p:spPr>
          </p:sp>
          <p:sp>
            <p:nvSpPr>
              <p:cNvPr id="181" name="Google Shape;181;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6"/>
            <p:cNvSpPr txBox="1"/>
            <p:nvPr/>
          </p:nvSpPr>
          <p:spPr>
            <a:xfrm>
              <a:off x="325164" y="256333"/>
              <a:ext cx="9227320" cy="14624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Se eliminó la columna 'rerun_ID' ya que en todas las filas tiene el mismo valor numérico, por lo que no aporta al modelo de clasificación.</a:t>
              </a:r>
              <a:endParaRPr/>
            </a:p>
          </p:txBody>
        </p:sp>
      </p:grpSp>
      <p:pic>
        <p:nvPicPr>
          <p:cNvPr id="183" name="Google Shape;183;p6"/>
          <p:cNvPicPr preferRelativeResize="0"/>
          <p:nvPr/>
        </p:nvPicPr>
        <p:blipFill rotWithShape="1">
          <a:blip r:embed="rId5">
            <a:alphaModFix/>
          </a:blip>
          <a:srcRect b="0" l="0" r="0" t="0"/>
          <a:stretch/>
        </p:blipFill>
        <p:spPr>
          <a:xfrm>
            <a:off x="1028700" y="1502412"/>
            <a:ext cx="7931079" cy="962964"/>
          </a:xfrm>
          <a:prstGeom prst="rect">
            <a:avLst/>
          </a:prstGeom>
          <a:noFill/>
          <a:ln>
            <a:noFill/>
          </a:ln>
        </p:spPr>
      </p:pic>
      <p:grpSp>
        <p:nvGrpSpPr>
          <p:cNvPr id="184" name="Google Shape;184;p6"/>
          <p:cNvGrpSpPr/>
          <p:nvPr/>
        </p:nvGrpSpPr>
        <p:grpSpPr>
          <a:xfrm>
            <a:off x="8959779" y="3092433"/>
            <a:ext cx="7460194" cy="3230760"/>
            <a:chOff x="0" y="-192881"/>
            <a:chExt cx="9946926" cy="4307679"/>
          </a:xfrm>
        </p:grpSpPr>
        <p:grpSp>
          <p:nvGrpSpPr>
            <p:cNvPr id="185" name="Google Shape;185;p6"/>
            <p:cNvGrpSpPr/>
            <p:nvPr/>
          </p:nvGrpSpPr>
          <p:grpSpPr>
            <a:xfrm>
              <a:off x="0" y="-192881"/>
              <a:ext cx="9946926" cy="4307679"/>
              <a:chOff x="0" y="-38100"/>
              <a:chExt cx="1964825" cy="850900"/>
            </a:xfrm>
          </p:grpSpPr>
          <p:sp>
            <p:nvSpPr>
              <p:cNvPr id="186" name="Google Shape;186;p6"/>
              <p:cNvSpPr/>
              <p:nvPr/>
            </p:nvSpPr>
            <p:spPr>
              <a:xfrm>
                <a:off x="0" y="0"/>
                <a:ext cx="1964825" cy="416110"/>
              </a:xfrm>
              <a:custGeom>
                <a:rect b="b" l="l" r="r" t="t"/>
                <a:pathLst>
                  <a:path extrusionOk="0" h="416110" w="1964825">
                    <a:moveTo>
                      <a:pt x="0" y="0"/>
                    </a:moveTo>
                    <a:lnTo>
                      <a:pt x="1964825" y="0"/>
                    </a:lnTo>
                    <a:lnTo>
                      <a:pt x="1964825" y="416110"/>
                    </a:lnTo>
                    <a:lnTo>
                      <a:pt x="0" y="416110"/>
                    </a:lnTo>
                    <a:close/>
                  </a:path>
                </a:pathLst>
              </a:custGeom>
              <a:solidFill>
                <a:srgbClr val="F1F1F1"/>
              </a:solidFill>
              <a:ln>
                <a:noFill/>
              </a:ln>
            </p:spPr>
          </p:sp>
          <p:sp>
            <p:nvSpPr>
              <p:cNvPr id="187" name="Google Shape;187;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6"/>
            <p:cNvSpPr txBox="1"/>
            <p:nvPr/>
          </p:nvSpPr>
          <p:spPr>
            <a:xfrm>
              <a:off x="325164" y="256333"/>
              <a:ext cx="9227320" cy="14624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La columna 'obj_ID' también se eliminó ya que al ser identificadores para cada registro, no tiene un aporte al modelo de clasificación.</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92" name="Shape 192"/>
        <p:cNvGrpSpPr/>
        <p:nvPr/>
      </p:nvGrpSpPr>
      <p:grpSpPr>
        <a:xfrm>
          <a:off x="0" y="0"/>
          <a:ext cx="0" cy="0"/>
          <a:chOff x="0" y="0"/>
          <a:chExt cx="0" cy="0"/>
        </a:xfrm>
      </p:grpSpPr>
      <p:pic>
        <p:nvPicPr>
          <p:cNvPr id="193" name="Google Shape;193;p7"/>
          <p:cNvPicPr preferRelativeResize="0"/>
          <p:nvPr/>
        </p:nvPicPr>
        <p:blipFill rotWithShape="1">
          <a:blip r:embed="rId3">
            <a:alphaModFix/>
          </a:blip>
          <a:srcRect b="0" l="0" r="0" t="0"/>
          <a:stretch/>
        </p:blipFill>
        <p:spPr>
          <a:xfrm>
            <a:off x="12019890" y="-305992"/>
            <a:ext cx="1773234" cy="1568095"/>
          </a:xfrm>
          <a:prstGeom prst="rect">
            <a:avLst/>
          </a:prstGeom>
          <a:noFill/>
          <a:ln>
            <a:noFill/>
          </a:ln>
        </p:spPr>
      </p:pic>
      <p:pic>
        <p:nvPicPr>
          <p:cNvPr id="194" name="Google Shape;194;p7"/>
          <p:cNvPicPr preferRelativeResize="0"/>
          <p:nvPr/>
        </p:nvPicPr>
        <p:blipFill rotWithShape="1">
          <a:blip r:embed="rId3">
            <a:alphaModFix/>
          </a:blip>
          <a:srcRect b="0" l="0" r="0" t="0"/>
          <a:stretch/>
        </p:blipFill>
        <p:spPr>
          <a:xfrm>
            <a:off x="4051027" y="9258300"/>
            <a:ext cx="3950352" cy="3493350"/>
          </a:xfrm>
          <a:prstGeom prst="rect">
            <a:avLst/>
          </a:prstGeom>
          <a:noFill/>
          <a:ln>
            <a:noFill/>
          </a:ln>
        </p:spPr>
      </p:pic>
      <p:grpSp>
        <p:nvGrpSpPr>
          <p:cNvPr id="195" name="Google Shape;195;p7"/>
          <p:cNvGrpSpPr/>
          <p:nvPr/>
        </p:nvGrpSpPr>
        <p:grpSpPr>
          <a:xfrm>
            <a:off x="710908" y="1263451"/>
            <a:ext cx="5105622" cy="3230753"/>
            <a:chOff x="0" y="-38100"/>
            <a:chExt cx="1344691" cy="850900"/>
          </a:xfrm>
        </p:grpSpPr>
        <p:sp>
          <p:nvSpPr>
            <p:cNvPr id="196" name="Google Shape;196;p7"/>
            <p:cNvSpPr/>
            <p:nvPr/>
          </p:nvSpPr>
          <p:spPr>
            <a:xfrm>
              <a:off x="0" y="0"/>
              <a:ext cx="1344691" cy="137830"/>
            </a:xfrm>
            <a:custGeom>
              <a:rect b="b" l="l" r="r" t="t"/>
              <a:pathLst>
                <a:path extrusionOk="0" h="137830" w="1344691">
                  <a:moveTo>
                    <a:pt x="0" y="0"/>
                  </a:moveTo>
                  <a:lnTo>
                    <a:pt x="1344691" y="0"/>
                  </a:lnTo>
                  <a:lnTo>
                    <a:pt x="1344691" y="137830"/>
                  </a:lnTo>
                  <a:lnTo>
                    <a:pt x="0" y="137830"/>
                  </a:lnTo>
                  <a:close/>
                </a:path>
              </a:pathLst>
            </a:custGeom>
            <a:solidFill>
              <a:srgbClr val="9F9F9F"/>
            </a:solidFill>
            <a:ln>
              <a:noFill/>
            </a:ln>
          </p:spPr>
        </p:sp>
        <p:sp>
          <p:nvSpPr>
            <p:cNvPr id="197" name="Google Shape;197;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8" name="Google Shape;198;p7"/>
          <p:cNvGrpSpPr/>
          <p:nvPr/>
        </p:nvGrpSpPr>
        <p:grpSpPr>
          <a:xfrm>
            <a:off x="475264" y="9733950"/>
            <a:ext cx="3086101" cy="3230768"/>
            <a:chOff x="0" y="-38100"/>
            <a:chExt cx="812800" cy="850900"/>
          </a:xfrm>
        </p:grpSpPr>
        <p:sp>
          <p:nvSpPr>
            <p:cNvPr id="199" name="Google Shape;199;p7"/>
            <p:cNvSpPr/>
            <p:nvPr/>
          </p:nvSpPr>
          <p:spPr>
            <a:xfrm>
              <a:off x="0" y="0"/>
              <a:ext cx="672345" cy="215118"/>
            </a:xfrm>
            <a:custGeom>
              <a:rect b="b" l="l" r="r" t="t"/>
              <a:pathLst>
                <a:path extrusionOk="0" h="215118" w="672345">
                  <a:moveTo>
                    <a:pt x="0" y="0"/>
                  </a:moveTo>
                  <a:lnTo>
                    <a:pt x="672345" y="0"/>
                  </a:lnTo>
                  <a:lnTo>
                    <a:pt x="672345" y="215118"/>
                  </a:lnTo>
                  <a:lnTo>
                    <a:pt x="0" y="215118"/>
                  </a:lnTo>
                  <a:close/>
                </a:path>
              </a:pathLst>
            </a:custGeom>
            <a:solidFill>
              <a:srgbClr val="9F9F9F"/>
            </a:solidFill>
            <a:ln>
              <a:noFill/>
            </a:ln>
          </p:spPr>
        </p:sp>
        <p:sp>
          <p:nvSpPr>
            <p:cNvPr id="200" name="Google Shape;200;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7"/>
          <p:cNvGrpSpPr/>
          <p:nvPr/>
        </p:nvGrpSpPr>
        <p:grpSpPr>
          <a:xfrm>
            <a:off x="17626849" y="1005259"/>
            <a:ext cx="3086101" cy="3230761"/>
            <a:chOff x="0" y="-38100"/>
            <a:chExt cx="812800" cy="850900"/>
          </a:xfrm>
        </p:grpSpPr>
        <p:sp>
          <p:nvSpPr>
            <p:cNvPr id="202" name="Google Shape;202;p7"/>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203" name="Google Shape;203;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04" name="Google Shape;204;p7"/>
          <p:cNvPicPr preferRelativeResize="0"/>
          <p:nvPr/>
        </p:nvPicPr>
        <p:blipFill rotWithShape="1">
          <a:blip r:embed="rId4">
            <a:alphaModFix/>
          </a:blip>
          <a:srcRect b="0" l="0" r="0" t="0"/>
          <a:stretch/>
        </p:blipFill>
        <p:spPr>
          <a:xfrm>
            <a:off x="8362780" y="2156976"/>
            <a:ext cx="8287767" cy="6614121"/>
          </a:xfrm>
          <a:prstGeom prst="rect">
            <a:avLst/>
          </a:prstGeom>
          <a:noFill/>
          <a:ln>
            <a:noFill/>
          </a:ln>
        </p:spPr>
      </p:pic>
      <p:sp>
        <p:nvSpPr>
          <p:cNvPr id="205" name="Google Shape;205;p7"/>
          <p:cNvSpPr txBox="1"/>
          <p:nvPr/>
        </p:nvSpPr>
        <p:spPr>
          <a:xfrm>
            <a:off x="1028700" y="721083"/>
            <a:ext cx="2566414" cy="94869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399" u="none" cap="none" strike="noStrike">
                <a:solidFill>
                  <a:srgbClr val="000000"/>
                </a:solidFill>
                <a:latin typeface="Arimo"/>
                <a:ea typeface="Arimo"/>
                <a:cs typeface="Arimo"/>
                <a:sym typeface="Arimo"/>
              </a:rPr>
              <a:t>Gráficos</a:t>
            </a:r>
            <a:endParaRPr/>
          </a:p>
        </p:txBody>
      </p:sp>
      <p:grpSp>
        <p:nvGrpSpPr>
          <p:cNvPr id="206" name="Google Shape;206;p7"/>
          <p:cNvGrpSpPr/>
          <p:nvPr/>
        </p:nvGrpSpPr>
        <p:grpSpPr>
          <a:xfrm>
            <a:off x="1028700" y="2999882"/>
            <a:ext cx="6858607" cy="5064692"/>
            <a:chOff x="0" y="-302370"/>
            <a:chExt cx="9144809" cy="6752923"/>
          </a:xfrm>
        </p:grpSpPr>
        <p:grpSp>
          <p:nvGrpSpPr>
            <p:cNvPr id="207" name="Google Shape;207;p7"/>
            <p:cNvGrpSpPr/>
            <p:nvPr/>
          </p:nvGrpSpPr>
          <p:grpSpPr>
            <a:xfrm>
              <a:off x="0" y="-302370"/>
              <a:ext cx="9144809" cy="6752923"/>
              <a:chOff x="0" y="-38100"/>
              <a:chExt cx="1152288" cy="850900"/>
            </a:xfrm>
          </p:grpSpPr>
          <p:sp>
            <p:nvSpPr>
              <p:cNvPr id="208" name="Google Shape;208;p7"/>
              <p:cNvSpPr/>
              <p:nvPr/>
            </p:nvSpPr>
            <p:spPr>
              <a:xfrm>
                <a:off x="0" y="0"/>
                <a:ext cx="1152288" cy="751787"/>
              </a:xfrm>
              <a:custGeom>
                <a:rect b="b" l="l" r="r" t="t"/>
                <a:pathLst>
                  <a:path extrusionOk="0" h="751787" w="1152288">
                    <a:moveTo>
                      <a:pt x="0" y="0"/>
                    </a:moveTo>
                    <a:lnTo>
                      <a:pt x="1152288" y="0"/>
                    </a:lnTo>
                    <a:lnTo>
                      <a:pt x="1152288" y="751787"/>
                    </a:lnTo>
                    <a:lnTo>
                      <a:pt x="0" y="751787"/>
                    </a:lnTo>
                    <a:close/>
                  </a:path>
                </a:pathLst>
              </a:custGeom>
              <a:solidFill>
                <a:srgbClr val="F1F1F1"/>
              </a:solidFill>
              <a:ln>
                <a:noFill/>
              </a:ln>
            </p:spPr>
          </p:sp>
          <p:sp>
            <p:nvSpPr>
              <p:cNvPr id="209" name="Google Shape;209;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7"/>
            <p:cNvSpPr txBox="1"/>
            <p:nvPr/>
          </p:nvSpPr>
          <p:spPr>
            <a:xfrm>
              <a:off x="298943" y="428874"/>
              <a:ext cx="8483232" cy="49295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Se observa un claro desbalance entre los valores de la columna objetivo, siendo de mayor número la clase Galaxy.</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Para este caso se pueden realizar 2 opciones:</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226696" lvl="1" marL="453392" marR="0" rtl="0" algn="just">
                <a:lnSpc>
                  <a:spcPct val="14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Eliminar registros de clase Galaxy.</a:t>
              </a:r>
              <a:endParaRPr/>
            </a:p>
            <a:p>
              <a:pPr indent="-226696" lvl="1" marL="453392" marR="0" rtl="0" algn="just">
                <a:lnSpc>
                  <a:spcPct val="14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Complementar el data set con más registros, particularmente pertenecientes a la clase Star y Quasar.</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14" name="Shape 214"/>
        <p:cNvGrpSpPr/>
        <p:nvPr/>
      </p:nvGrpSpPr>
      <p:grpSpPr>
        <a:xfrm>
          <a:off x="0" y="0"/>
          <a:ext cx="0" cy="0"/>
          <a:chOff x="0" y="0"/>
          <a:chExt cx="0" cy="0"/>
        </a:xfrm>
      </p:grpSpPr>
      <p:pic>
        <p:nvPicPr>
          <p:cNvPr id="215" name="Google Shape;215;p8"/>
          <p:cNvPicPr preferRelativeResize="0"/>
          <p:nvPr/>
        </p:nvPicPr>
        <p:blipFill rotWithShape="1">
          <a:blip r:embed="rId3">
            <a:alphaModFix/>
          </a:blip>
          <a:srcRect b="0" l="0" r="0" t="0"/>
          <a:stretch/>
        </p:blipFill>
        <p:spPr>
          <a:xfrm>
            <a:off x="12019890" y="-305992"/>
            <a:ext cx="1773234" cy="1568095"/>
          </a:xfrm>
          <a:prstGeom prst="rect">
            <a:avLst/>
          </a:prstGeom>
          <a:noFill/>
          <a:ln>
            <a:noFill/>
          </a:ln>
        </p:spPr>
      </p:pic>
      <p:pic>
        <p:nvPicPr>
          <p:cNvPr id="216" name="Google Shape;216;p8"/>
          <p:cNvPicPr preferRelativeResize="0"/>
          <p:nvPr/>
        </p:nvPicPr>
        <p:blipFill rotWithShape="1">
          <a:blip r:embed="rId3">
            <a:alphaModFix/>
          </a:blip>
          <a:srcRect b="0" l="0" r="0" t="0"/>
          <a:stretch/>
        </p:blipFill>
        <p:spPr>
          <a:xfrm>
            <a:off x="4051027" y="9258300"/>
            <a:ext cx="3950352" cy="3493350"/>
          </a:xfrm>
          <a:prstGeom prst="rect">
            <a:avLst/>
          </a:prstGeom>
          <a:noFill/>
          <a:ln>
            <a:noFill/>
          </a:ln>
        </p:spPr>
      </p:pic>
      <p:grpSp>
        <p:nvGrpSpPr>
          <p:cNvPr id="217" name="Google Shape;217;p8"/>
          <p:cNvGrpSpPr/>
          <p:nvPr/>
        </p:nvGrpSpPr>
        <p:grpSpPr>
          <a:xfrm>
            <a:off x="710908" y="1263451"/>
            <a:ext cx="5105622" cy="3230753"/>
            <a:chOff x="0" y="-38100"/>
            <a:chExt cx="1344691" cy="850900"/>
          </a:xfrm>
        </p:grpSpPr>
        <p:sp>
          <p:nvSpPr>
            <p:cNvPr id="218" name="Google Shape;218;p8"/>
            <p:cNvSpPr/>
            <p:nvPr/>
          </p:nvSpPr>
          <p:spPr>
            <a:xfrm>
              <a:off x="0" y="0"/>
              <a:ext cx="1344691" cy="137830"/>
            </a:xfrm>
            <a:custGeom>
              <a:rect b="b" l="l" r="r" t="t"/>
              <a:pathLst>
                <a:path extrusionOk="0" h="137830" w="1344691">
                  <a:moveTo>
                    <a:pt x="0" y="0"/>
                  </a:moveTo>
                  <a:lnTo>
                    <a:pt x="1344691" y="0"/>
                  </a:lnTo>
                  <a:lnTo>
                    <a:pt x="1344691" y="137830"/>
                  </a:lnTo>
                  <a:lnTo>
                    <a:pt x="0" y="137830"/>
                  </a:lnTo>
                  <a:close/>
                </a:path>
              </a:pathLst>
            </a:custGeom>
            <a:solidFill>
              <a:srgbClr val="9F9F9F"/>
            </a:solidFill>
            <a:ln>
              <a:noFill/>
            </a:ln>
          </p:spPr>
        </p:sp>
        <p:sp>
          <p:nvSpPr>
            <p:cNvPr id="219" name="Google Shape;219;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8"/>
          <p:cNvGrpSpPr/>
          <p:nvPr/>
        </p:nvGrpSpPr>
        <p:grpSpPr>
          <a:xfrm>
            <a:off x="475264" y="9733950"/>
            <a:ext cx="3086101" cy="3230768"/>
            <a:chOff x="0" y="-38100"/>
            <a:chExt cx="812800" cy="850900"/>
          </a:xfrm>
        </p:grpSpPr>
        <p:sp>
          <p:nvSpPr>
            <p:cNvPr id="221" name="Google Shape;221;p8"/>
            <p:cNvSpPr/>
            <p:nvPr/>
          </p:nvSpPr>
          <p:spPr>
            <a:xfrm>
              <a:off x="0" y="0"/>
              <a:ext cx="672345" cy="215118"/>
            </a:xfrm>
            <a:custGeom>
              <a:rect b="b" l="l" r="r" t="t"/>
              <a:pathLst>
                <a:path extrusionOk="0" h="215118" w="672345">
                  <a:moveTo>
                    <a:pt x="0" y="0"/>
                  </a:moveTo>
                  <a:lnTo>
                    <a:pt x="672345" y="0"/>
                  </a:lnTo>
                  <a:lnTo>
                    <a:pt x="672345" y="215118"/>
                  </a:lnTo>
                  <a:lnTo>
                    <a:pt x="0" y="215118"/>
                  </a:lnTo>
                  <a:close/>
                </a:path>
              </a:pathLst>
            </a:custGeom>
            <a:solidFill>
              <a:srgbClr val="9F9F9F"/>
            </a:solidFill>
            <a:ln>
              <a:noFill/>
            </a:ln>
          </p:spPr>
        </p:sp>
        <p:sp>
          <p:nvSpPr>
            <p:cNvPr id="222" name="Google Shape;222;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8"/>
          <p:cNvGrpSpPr/>
          <p:nvPr/>
        </p:nvGrpSpPr>
        <p:grpSpPr>
          <a:xfrm>
            <a:off x="17626849" y="1005259"/>
            <a:ext cx="3086101" cy="3230761"/>
            <a:chOff x="0" y="-38100"/>
            <a:chExt cx="812800" cy="850900"/>
          </a:xfrm>
        </p:grpSpPr>
        <p:sp>
          <p:nvSpPr>
            <p:cNvPr id="224" name="Google Shape;224;p8"/>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225" name="Google Shape;225;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8"/>
          <p:cNvGrpSpPr/>
          <p:nvPr/>
        </p:nvGrpSpPr>
        <p:grpSpPr>
          <a:xfrm>
            <a:off x="10363821" y="627656"/>
            <a:ext cx="6858607" cy="5064697"/>
            <a:chOff x="0" y="-302370"/>
            <a:chExt cx="9144809" cy="6752928"/>
          </a:xfrm>
        </p:grpSpPr>
        <p:grpSp>
          <p:nvGrpSpPr>
            <p:cNvPr id="227" name="Google Shape;227;p8"/>
            <p:cNvGrpSpPr/>
            <p:nvPr/>
          </p:nvGrpSpPr>
          <p:grpSpPr>
            <a:xfrm>
              <a:off x="0" y="-302370"/>
              <a:ext cx="9144809" cy="6752928"/>
              <a:chOff x="0" y="-38100"/>
              <a:chExt cx="1152288" cy="850900"/>
            </a:xfrm>
          </p:grpSpPr>
          <p:sp>
            <p:nvSpPr>
              <p:cNvPr id="228" name="Google Shape;228;p8"/>
              <p:cNvSpPr/>
              <p:nvPr/>
            </p:nvSpPr>
            <p:spPr>
              <a:xfrm>
                <a:off x="0" y="0"/>
                <a:ext cx="1152288" cy="439736"/>
              </a:xfrm>
              <a:custGeom>
                <a:rect b="b" l="l" r="r" t="t"/>
                <a:pathLst>
                  <a:path extrusionOk="0" h="439736" w="1152288">
                    <a:moveTo>
                      <a:pt x="0" y="0"/>
                    </a:moveTo>
                    <a:lnTo>
                      <a:pt x="1152288" y="0"/>
                    </a:lnTo>
                    <a:lnTo>
                      <a:pt x="1152288" y="439736"/>
                    </a:lnTo>
                    <a:lnTo>
                      <a:pt x="0" y="439736"/>
                    </a:lnTo>
                    <a:close/>
                  </a:path>
                </a:pathLst>
              </a:custGeom>
              <a:solidFill>
                <a:srgbClr val="F1F1F1"/>
              </a:solidFill>
              <a:ln>
                <a:noFill/>
              </a:ln>
            </p:spPr>
          </p:sp>
          <p:sp>
            <p:nvSpPr>
              <p:cNvPr id="229" name="Google Shape;229;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0" name="Google Shape;230;p8"/>
            <p:cNvSpPr txBox="1"/>
            <p:nvPr/>
          </p:nvSpPr>
          <p:spPr>
            <a:xfrm>
              <a:off x="298943" y="428874"/>
              <a:ext cx="8483232" cy="24530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"La magnitud es una medida de la luminosidad de un objeto celeste, y se mide en una escala logarítmica inversa. Esto significa que cuanto más brillante sea un objeto, menor será su magnitud, y viceversa"</a:t>
              </a:r>
              <a:endParaRPr/>
            </a:p>
          </p:txBody>
        </p:sp>
      </p:grpSp>
      <p:pic>
        <p:nvPicPr>
          <p:cNvPr id="231" name="Google Shape;231;p8"/>
          <p:cNvPicPr preferRelativeResize="0"/>
          <p:nvPr/>
        </p:nvPicPr>
        <p:blipFill rotWithShape="1">
          <a:blip r:embed="rId4">
            <a:alphaModFix/>
          </a:blip>
          <a:srcRect b="0" l="0" r="0" t="0"/>
          <a:stretch/>
        </p:blipFill>
        <p:spPr>
          <a:xfrm>
            <a:off x="882731" y="2648306"/>
            <a:ext cx="8814605" cy="5893121"/>
          </a:xfrm>
          <a:prstGeom prst="rect">
            <a:avLst/>
          </a:prstGeom>
          <a:noFill/>
          <a:ln>
            <a:noFill/>
          </a:ln>
        </p:spPr>
      </p:pic>
      <p:sp>
        <p:nvSpPr>
          <p:cNvPr id="232" name="Google Shape;232;p8"/>
          <p:cNvSpPr txBox="1"/>
          <p:nvPr/>
        </p:nvSpPr>
        <p:spPr>
          <a:xfrm>
            <a:off x="1028700" y="721083"/>
            <a:ext cx="2566414" cy="94869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399" u="none" cap="none" strike="noStrike">
                <a:solidFill>
                  <a:srgbClr val="000000"/>
                </a:solidFill>
                <a:latin typeface="Arimo"/>
                <a:ea typeface="Arimo"/>
                <a:cs typeface="Arimo"/>
                <a:sym typeface="Arimo"/>
              </a:rPr>
              <a:t>Gráficos</a:t>
            </a:r>
            <a:endParaRPr/>
          </a:p>
        </p:txBody>
      </p:sp>
      <p:grpSp>
        <p:nvGrpSpPr>
          <p:cNvPr id="233" name="Google Shape;233;p8"/>
          <p:cNvGrpSpPr/>
          <p:nvPr/>
        </p:nvGrpSpPr>
        <p:grpSpPr>
          <a:xfrm>
            <a:off x="10230736" y="3565084"/>
            <a:ext cx="6858607" cy="5815958"/>
            <a:chOff x="0" y="-302370"/>
            <a:chExt cx="9144809" cy="7754611"/>
          </a:xfrm>
        </p:grpSpPr>
        <p:grpSp>
          <p:nvGrpSpPr>
            <p:cNvPr id="234" name="Google Shape;234;p8"/>
            <p:cNvGrpSpPr/>
            <p:nvPr/>
          </p:nvGrpSpPr>
          <p:grpSpPr>
            <a:xfrm>
              <a:off x="0" y="-302370"/>
              <a:ext cx="9144809" cy="7754611"/>
              <a:chOff x="0" y="-38100"/>
              <a:chExt cx="1152288" cy="977117"/>
            </a:xfrm>
          </p:grpSpPr>
          <p:sp>
            <p:nvSpPr>
              <p:cNvPr id="235" name="Google Shape;235;p8"/>
              <p:cNvSpPr/>
              <p:nvPr/>
            </p:nvSpPr>
            <p:spPr>
              <a:xfrm>
                <a:off x="0" y="0"/>
                <a:ext cx="1152288" cy="939017"/>
              </a:xfrm>
              <a:custGeom>
                <a:rect b="b" l="l" r="r" t="t"/>
                <a:pathLst>
                  <a:path extrusionOk="0" h="939017" w="1152288">
                    <a:moveTo>
                      <a:pt x="0" y="0"/>
                    </a:moveTo>
                    <a:lnTo>
                      <a:pt x="1152288" y="0"/>
                    </a:lnTo>
                    <a:lnTo>
                      <a:pt x="1152288" y="939017"/>
                    </a:lnTo>
                    <a:lnTo>
                      <a:pt x="0" y="939017"/>
                    </a:lnTo>
                    <a:close/>
                  </a:path>
                </a:pathLst>
              </a:custGeom>
              <a:solidFill>
                <a:srgbClr val="F1F1F1"/>
              </a:solidFill>
              <a:ln>
                <a:noFill/>
              </a:ln>
            </p:spPr>
          </p:sp>
          <p:sp>
            <p:nvSpPr>
              <p:cNvPr id="236" name="Google Shape;236;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8"/>
            <p:cNvSpPr txBox="1"/>
            <p:nvPr/>
          </p:nvSpPr>
          <p:spPr>
            <a:xfrm>
              <a:off x="298943" y="428874"/>
              <a:ext cx="8483232" cy="64154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Existe un claro posicionamiento con respecto a la magnitud de cada clase, donde la mayoría se encuentra centrada entre -5 a 10 en el eje 'x', y en puntos similares a 0 en el eje 'y'.</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Existen varios valores outliers para las tres clases.</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Existe una concentración para la clase Galaxy de manera horizontal a comparación de la clase Star, la cual tiene valores horizontales positivos en el eje 'y'.</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41" name="Shape 241"/>
        <p:cNvGrpSpPr/>
        <p:nvPr/>
      </p:nvGrpSpPr>
      <p:grpSpPr>
        <a:xfrm>
          <a:off x="0" y="0"/>
          <a:ext cx="0" cy="0"/>
          <a:chOff x="0" y="0"/>
          <a:chExt cx="0" cy="0"/>
        </a:xfrm>
      </p:grpSpPr>
      <p:pic>
        <p:nvPicPr>
          <p:cNvPr id="242" name="Google Shape;242;p9"/>
          <p:cNvPicPr preferRelativeResize="0"/>
          <p:nvPr/>
        </p:nvPicPr>
        <p:blipFill rotWithShape="1">
          <a:blip r:embed="rId3">
            <a:alphaModFix/>
          </a:blip>
          <a:srcRect b="0" l="0" r="0" t="0"/>
          <a:stretch/>
        </p:blipFill>
        <p:spPr>
          <a:xfrm>
            <a:off x="12019890" y="-305992"/>
            <a:ext cx="1773234" cy="1568095"/>
          </a:xfrm>
          <a:prstGeom prst="rect">
            <a:avLst/>
          </a:prstGeom>
          <a:noFill/>
          <a:ln>
            <a:noFill/>
          </a:ln>
        </p:spPr>
      </p:pic>
      <p:pic>
        <p:nvPicPr>
          <p:cNvPr id="243" name="Google Shape;243;p9"/>
          <p:cNvPicPr preferRelativeResize="0"/>
          <p:nvPr/>
        </p:nvPicPr>
        <p:blipFill rotWithShape="1">
          <a:blip r:embed="rId3">
            <a:alphaModFix/>
          </a:blip>
          <a:srcRect b="0" l="0" r="0" t="0"/>
          <a:stretch/>
        </p:blipFill>
        <p:spPr>
          <a:xfrm>
            <a:off x="4051027" y="9258300"/>
            <a:ext cx="3950352" cy="3493350"/>
          </a:xfrm>
          <a:prstGeom prst="rect">
            <a:avLst/>
          </a:prstGeom>
          <a:noFill/>
          <a:ln>
            <a:noFill/>
          </a:ln>
        </p:spPr>
      </p:pic>
      <p:grpSp>
        <p:nvGrpSpPr>
          <p:cNvPr id="244" name="Google Shape;244;p9"/>
          <p:cNvGrpSpPr/>
          <p:nvPr/>
        </p:nvGrpSpPr>
        <p:grpSpPr>
          <a:xfrm>
            <a:off x="710908" y="1263451"/>
            <a:ext cx="5105622" cy="3230753"/>
            <a:chOff x="0" y="-38100"/>
            <a:chExt cx="1344691" cy="850900"/>
          </a:xfrm>
        </p:grpSpPr>
        <p:sp>
          <p:nvSpPr>
            <p:cNvPr id="245" name="Google Shape;245;p9"/>
            <p:cNvSpPr/>
            <p:nvPr/>
          </p:nvSpPr>
          <p:spPr>
            <a:xfrm>
              <a:off x="0" y="0"/>
              <a:ext cx="1344691" cy="137830"/>
            </a:xfrm>
            <a:custGeom>
              <a:rect b="b" l="l" r="r" t="t"/>
              <a:pathLst>
                <a:path extrusionOk="0" h="137830" w="1344691">
                  <a:moveTo>
                    <a:pt x="0" y="0"/>
                  </a:moveTo>
                  <a:lnTo>
                    <a:pt x="1344691" y="0"/>
                  </a:lnTo>
                  <a:lnTo>
                    <a:pt x="1344691" y="137830"/>
                  </a:lnTo>
                  <a:lnTo>
                    <a:pt x="0" y="137830"/>
                  </a:lnTo>
                  <a:close/>
                </a:path>
              </a:pathLst>
            </a:custGeom>
            <a:solidFill>
              <a:srgbClr val="9F9F9F"/>
            </a:solidFill>
            <a:ln>
              <a:noFill/>
            </a:ln>
          </p:spPr>
        </p:sp>
        <p:sp>
          <p:nvSpPr>
            <p:cNvPr id="246" name="Google Shape;246;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9"/>
          <p:cNvGrpSpPr/>
          <p:nvPr/>
        </p:nvGrpSpPr>
        <p:grpSpPr>
          <a:xfrm>
            <a:off x="475264" y="9733950"/>
            <a:ext cx="3086101" cy="3230768"/>
            <a:chOff x="0" y="-38100"/>
            <a:chExt cx="812800" cy="850900"/>
          </a:xfrm>
        </p:grpSpPr>
        <p:sp>
          <p:nvSpPr>
            <p:cNvPr id="248" name="Google Shape;248;p9"/>
            <p:cNvSpPr/>
            <p:nvPr/>
          </p:nvSpPr>
          <p:spPr>
            <a:xfrm>
              <a:off x="0" y="0"/>
              <a:ext cx="672345" cy="215118"/>
            </a:xfrm>
            <a:custGeom>
              <a:rect b="b" l="l" r="r" t="t"/>
              <a:pathLst>
                <a:path extrusionOk="0" h="215118" w="672345">
                  <a:moveTo>
                    <a:pt x="0" y="0"/>
                  </a:moveTo>
                  <a:lnTo>
                    <a:pt x="672345" y="0"/>
                  </a:lnTo>
                  <a:lnTo>
                    <a:pt x="672345" y="215118"/>
                  </a:lnTo>
                  <a:lnTo>
                    <a:pt x="0" y="215118"/>
                  </a:lnTo>
                  <a:close/>
                </a:path>
              </a:pathLst>
            </a:custGeom>
            <a:solidFill>
              <a:srgbClr val="9F9F9F"/>
            </a:solidFill>
            <a:ln>
              <a:noFill/>
            </a:ln>
          </p:spPr>
        </p:sp>
        <p:sp>
          <p:nvSpPr>
            <p:cNvPr id="249" name="Google Shape;249;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0" name="Google Shape;250;p9"/>
          <p:cNvGrpSpPr/>
          <p:nvPr/>
        </p:nvGrpSpPr>
        <p:grpSpPr>
          <a:xfrm>
            <a:off x="17626849" y="1005259"/>
            <a:ext cx="3086101" cy="3230761"/>
            <a:chOff x="0" y="-38100"/>
            <a:chExt cx="812800" cy="850900"/>
          </a:xfrm>
        </p:grpSpPr>
        <p:sp>
          <p:nvSpPr>
            <p:cNvPr id="251" name="Google Shape;251;p9"/>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252" name="Google Shape;252;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3" name="Google Shape;253;p9"/>
          <p:cNvGrpSpPr/>
          <p:nvPr/>
        </p:nvGrpSpPr>
        <p:grpSpPr>
          <a:xfrm>
            <a:off x="710908" y="1969835"/>
            <a:ext cx="6858607" cy="5064701"/>
            <a:chOff x="0" y="-302370"/>
            <a:chExt cx="9144809" cy="6752933"/>
          </a:xfrm>
        </p:grpSpPr>
        <p:grpSp>
          <p:nvGrpSpPr>
            <p:cNvPr id="254" name="Google Shape;254;p9"/>
            <p:cNvGrpSpPr/>
            <p:nvPr/>
          </p:nvGrpSpPr>
          <p:grpSpPr>
            <a:xfrm>
              <a:off x="0" y="-302370"/>
              <a:ext cx="9144809" cy="6752933"/>
              <a:chOff x="0" y="-38100"/>
              <a:chExt cx="1152288" cy="850900"/>
            </a:xfrm>
          </p:grpSpPr>
          <p:sp>
            <p:nvSpPr>
              <p:cNvPr id="255" name="Google Shape;255;p9"/>
              <p:cNvSpPr/>
              <p:nvPr/>
            </p:nvSpPr>
            <p:spPr>
              <a:xfrm>
                <a:off x="0" y="0"/>
                <a:ext cx="1152288" cy="382241"/>
              </a:xfrm>
              <a:custGeom>
                <a:rect b="b" l="l" r="r" t="t"/>
                <a:pathLst>
                  <a:path extrusionOk="0" h="382241" w="1152288">
                    <a:moveTo>
                      <a:pt x="0" y="0"/>
                    </a:moveTo>
                    <a:lnTo>
                      <a:pt x="1152288" y="0"/>
                    </a:lnTo>
                    <a:lnTo>
                      <a:pt x="1152288" y="382241"/>
                    </a:lnTo>
                    <a:lnTo>
                      <a:pt x="0" y="382241"/>
                    </a:lnTo>
                    <a:close/>
                  </a:path>
                </a:pathLst>
              </a:custGeom>
              <a:solidFill>
                <a:srgbClr val="F1F1F1"/>
              </a:solidFill>
              <a:ln>
                <a:noFill/>
              </a:ln>
            </p:spPr>
          </p:sp>
          <p:sp>
            <p:nvSpPr>
              <p:cNvPr id="256" name="Google Shape;256;p9"/>
              <p:cNvSpPr txBox="1"/>
              <p:nvPr/>
            </p:nvSpPr>
            <p:spPr>
              <a:xfrm>
                <a:off x="0" y="-38100"/>
                <a:ext cx="812800" cy="850900"/>
              </a:xfrm>
              <a:prstGeom prst="rect">
                <a:avLst/>
              </a:prstGeom>
              <a:noFill/>
              <a:ln>
                <a:noFill/>
              </a:ln>
            </p:spPr>
            <p:txBody>
              <a:bodyPr anchorCtr="0" anchor="ctr" bIns="79625" lIns="79625" spcFirstLastPara="1" rIns="79625" wrap="square" tIns="79625">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7" name="Google Shape;257;p9"/>
            <p:cNvSpPr txBox="1"/>
            <p:nvPr/>
          </p:nvSpPr>
          <p:spPr>
            <a:xfrm>
              <a:off x="298943" y="276777"/>
              <a:ext cx="8483232" cy="24530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"Los valores de 'alpha' y 'delta' proporcionan una coordenada única para la posición de un objeto en el cielo, lo que permite la identificación y seguimiento de objetos celestes".</a:t>
              </a:r>
              <a:endParaRPr/>
            </a:p>
          </p:txBody>
        </p:sp>
      </p:grpSp>
      <p:pic>
        <p:nvPicPr>
          <p:cNvPr id="258" name="Google Shape;258;p9"/>
          <p:cNvPicPr preferRelativeResize="0"/>
          <p:nvPr/>
        </p:nvPicPr>
        <p:blipFill rotWithShape="1">
          <a:blip r:embed="rId4">
            <a:alphaModFix/>
          </a:blip>
          <a:srcRect b="0" l="0" r="0" t="0"/>
          <a:stretch/>
        </p:blipFill>
        <p:spPr>
          <a:xfrm>
            <a:off x="8426269" y="902058"/>
            <a:ext cx="8775690" cy="8816843"/>
          </a:xfrm>
          <a:prstGeom prst="rect">
            <a:avLst/>
          </a:prstGeom>
          <a:noFill/>
          <a:ln>
            <a:noFill/>
          </a:ln>
        </p:spPr>
      </p:pic>
      <p:sp>
        <p:nvSpPr>
          <p:cNvPr id="259" name="Google Shape;259;p9"/>
          <p:cNvSpPr txBox="1"/>
          <p:nvPr/>
        </p:nvSpPr>
        <p:spPr>
          <a:xfrm>
            <a:off x="1028700" y="721083"/>
            <a:ext cx="2566414" cy="94869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399" u="none" cap="none" strike="noStrike">
                <a:solidFill>
                  <a:srgbClr val="000000"/>
                </a:solidFill>
                <a:latin typeface="Arimo"/>
                <a:ea typeface="Arimo"/>
                <a:cs typeface="Arimo"/>
                <a:sym typeface="Arimo"/>
              </a:rPr>
              <a:t>Gráficos</a:t>
            </a:r>
            <a:endParaRPr/>
          </a:p>
        </p:txBody>
      </p:sp>
      <p:grpSp>
        <p:nvGrpSpPr>
          <p:cNvPr id="260" name="Google Shape;260;p9"/>
          <p:cNvGrpSpPr/>
          <p:nvPr/>
        </p:nvGrpSpPr>
        <p:grpSpPr>
          <a:xfrm>
            <a:off x="710908" y="4556767"/>
            <a:ext cx="6858607" cy="5064692"/>
            <a:chOff x="0" y="-302370"/>
            <a:chExt cx="9144809" cy="6752923"/>
          </a:xfrm>
        </p:grpSpPr>
        <p:grpSp>
          <p:nvGrpSpPr>
            <p:cNvPr id="261" name="Google Shape;261;p9"/>
            <p:cNvGrpSpPr/>
            <p:nvPr/>
          </p:nvGrpSpPr>
          <p:grpSpPr>
            <a:xfrm>
              <a:off x="0" y="-302370"/>
              <a:ext cx="9144809" cy="6752923"/>
              <a:chOff x="0" y="-38100"/>
              <a:chExt cx="1152288" cy="850900"/>
            </a:xfrm>
          </p:grpSpPr>
          <p:sp>
            <p:nvSpPr>
              <p:cNvPr id="262" name="Google Shape;262;p9"/>
              <p:cNvSpPr/>
              <p:nvPr/>
            </p:nvSpPr>
            <p:spPr>
              <a:xfrm>
                <a:off x="0" y="0"/>
                <a:ext cx="1152288" cy="751787"/>
              </a:xfrm>
              <a:custGeom>
                <a:rect b="b" l="l" r="r" t="t"/>
                <a:pathLst>
                  <a:path extrusionOk="0" h="751787" w="1152288">
                    <a:moveTo>
                      <a:pt x="0" y="0"/>
                    </a:moveTo>
                    <a:lnTo>
                      <a:pt x="1152288" y="0"/>
                    </a:lnTo>
                    <a:lnTo>
                      <a:pt x="1152288" y="751787"/>
                    </a:lnTo>
                    <a:lnTo>
                      <a:pt x="0" y="751787"/>
                    </a:lnTo>
                    <a:close/>
                  </a:path>
                </a:pathLst>
              </a:custGeom>
              <a:solidFill>
                <a:srgbClr val="F1F1F1"/>
              </a:solidFill>
              <a:ln>
                <a:noFill/>
              </a:ln>
            </p:spPr>
          </p:sp>
          <p:sp>
            <p:nvSpPr>
              <p:cNvPr id="263" name="Google Shape;263;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4" name="Google Shape;264;p9"/>
            <p:cNvSpPr txBox="1"/>
            <p:nvPr/>
          </p:nvSpPr>
          <p:spPr>
            <a:xfrm>
              <a:off x="298943" y="428874"/>
              <a:ext cx="8483232" cy="492950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Se realizó un gráfico de distribución para localizar la posición de cada clase. </a:t>
              </a:r>
              <a:endParaRPr/>
            </a:p>
            <a:p>
              <a:pPr indent="0" lvl="0" marL="0" marR="0" rtl="0" algn="just">
                <a:lnSpc>
                  <a:spcPct val="140000"/>
                </a:lnSpc>
                <a:spcBef>
                  <a:spcPts val="0"/>
                </a:spcBef>
                <a:spcAft>
                  <a:spcPts val="0"/>
                </a:spcAft>
                <a:buNone/>
              </a:pPr>
              <a:r>
                <a:t/>
              </a:r>
              <a:endParaRPr b="0" i="0" sz="21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2100" u="none" cap="none" strike="noStrike">
                  <a:solidFill>
                    <a:srgbClr val="000000"/>
                  </a:solidFill>
                  <a:latin typeface="Arial"/>
                  <a:ea typeface="Arial"/>
                  <a:cs typeface="Arial"/>
                  <a:sym typeface="Arial"/>
                </a:rPr>
                <a:t>En un inicio se creía que podría existir una distribución mediante agrupaciones,  pero al colocar color en base a cada clase, se observó que realmente no existen agrupaciones claras. Se resalta que existe una clase que presenta valores fuera de cada agrupación (en color amarillo.)</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