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omorrow" charset="1" panose="00000000000000000000"/>
      <p:regular r:id="rId10"/>
    </p:embeddedFont>
    <p:embeddedFont>
      <p:font typeface="Tomorrow Bold" charset="1" panose="00000000000000000000"/>
      <p:regular r:id="rId11"/>
    </p:embeddedFont>
    <p:embeddedFont>
      <p:font typeface="Tomorrow Italics" charset="1" panose="00000000000000000000"/>
      <p:regular r:id="rId12"/>
    </p:embeddedFont>
    <p:embeddedFont>
      <p:font typeface="Tomorrow Bold Italics" charset="1" panose="00000000000000000000"/>
      <p:regular r:id="rId13"/>
    </p:embeddedFont>
    <p:embeddedFont>
      <p:font typeface="Garet Book"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4.jpeg" Type="http://schemas.openxmlformats.org/officeDocument/2006/relationships/image"/><Relationship Id="rId5" Target="../media/image2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https://www.kaggle.com/fedesoriano/stellar-classification-dataset-sdss17"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827351" y="2283995"/>
            <a:ext cx="2633297" cy="1312163"/>
          </a:xfrm>
          <a:prstGeom prst="rect">
            <a:avLst/>
          </a:prstGeom>
        </p:spPr>
      </p:pic>
      <p:grpSp>
        <p:nvGrpSpPr>
          <p:cNvPr name="Group 4" id="4"/>
          <p:cNvGrpSpPr/>
          <p:nvPr/>
        </p:nvGrpSpPr>
        <p:grpSpPr>
          <a:xfrm rot="0">
            <a:off x="16808141" y="2646717"/>
            <a:ext cx="2022321" cy="8460018"/>
            <a:chOff x="0" y="0"/>
            <a:chExt cx="532628" cy="2228153"/>
          </a:xfrm>
        </p:grpSpPr>
        <p:sp>
          <p:nvSpPr>
            <p:cNvPr name="Freeform 5" id="5"/>
            <p:cNvSpPr/>
            <p:nvPr/>
          </p:nvSpPr>
          <p:spPr>
            <a:xfrm flipH="false" flipV="false">
              <a:off x="0" y="0"/>
              <a:ext cx="532628" cy="2228153"/>
            </a:xfrm>
            <a:custGeom>
              <a:avLst/>
              <a:gdLst/>
              <a:ahLst/>
              <a:cxnLst/>
              <a:rect r="r" b="b" t="t" l="l"/>
              <a:pathLst>
                <a:path h="2228153" w="532628">
                  <a:moveTo>
                    <a:pt x="0" y="0"/>
                  </a:moveTo>
                  <a:lnTo>
                    <a:pt x="532628" y="0"/>
                  </a:lnTo>
                  <a:lnTo>
                    <a:pt x="532628" y="2228153"/>
                  </a:lnTo>
                  <a:lnTo>
                    <a:pt x="0" y="2228153"/>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686387" y="-607424"/>
            <a:ext cx="3709695" cy="1015735"/>
            <a:chOff x="0" y="0"/>
            <a:chExt cx="977039" cy="267519"/>
          </a:xfrm>
        </p:grpSpPr>
        <p:sp>
          <p:nvSpPr>
            <p:cNvPr name="Freeform 8" id="8"/>
            <p:cNvSpPr/>
            <p:nvPr/>
          </p:nvSpPr>
          <p:spPr>
            <a:xfrm flipH="false" flipV="false">
              <a:off x="0" y="0"/>
              <a:ext cx="977039" cy="267519"/>
            </a:xfrm>
            <a:custGeom>
              <a:avLst/>
              <a:gdLst/>
              <a:ahLst/>
              <a:cxnLst/>
              <a:rect r="r" b="b" t="t" l="l"/>
              <a:pathLst>
                <a:path h="267519" w="977039">
                  <a:moveTo>
                    <a:pt x="0" y="0"/>
                  </a:moveTo>
                  <a:lnTo>
                    <a:pt x="977039" y="0"/>
                  </a:lnTo>
                  <a:lnTo>
                    <a:pt x="977039" y="267519"/>
                  </a:lnTo>
                  <a:lnTo>
                    <a:pt x="0" y="267519"/>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988599" y="7022439"/>
            <a:ext cx="738450" cy="1015735"/>
            <a:chOff x="0" y="0"/>
            <a:chExt cx="194489" cy="267519"/>
          </a:xfrm>
        </p:grpSpPr>
        <p:sp>
          <p:nvSpPr>
            <p:cNvPr name="Freeform 11" id="11"/>
            <p:cNvSpPr/>
            <p:nvPr/>
          </p:nvSpPr>
          <p:spPr>
            <a:xfrm flipH="false" flipV="false">
              <a:off x="0" y="0"/>
              <a:ext cx="194489" cy="267519"/>
            </a:xfrm>
            <a:custGeom>
              <a:avLst/>
              <a:gdLst/>
              <a:ahLst/>
              <a:cxnLst/>
              <a:rect r="r" b="b" t="t" l="l"/>
              <a:pathLst>
                <a:path h="267519" w="194489">
                  <a:moveTo>
                    <a:pt x="0" y="0"/>
                  </a:moveTo>
                  <a:lnTo>
                    <a:pt x="194489" y="0"/>
                  </a:lnTo>
                  <a:lnTo>
                    <a:pt x="194489" y="267519"/>
                  </a:lnTo>
                  <a:lnTo>
                    <a:pt x="0" y="267519"/>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028700" y="3246761"/>
            <a:ext cx="16230600" cy="1701533"/>
          </a:xfrm>
          <a:prstGeom prst="rect">
            <a:avLst/>
          </a:prstGeom>
        </p:spPr>
        <p:txBody>
          <a:bodyPr anchor="t" rtlCol="false" tIns="0" lIns="0" bIns="0" rIns="0">
            <a:spAutoFit/>
          </a:bodyPr>
          <a:lstStyle/>
          <a:p>
            <a:pPr algn="ctr">
              <a:lnSpc>
                <a:spcPts val="13839"/>
              </a:lnSpc>
            </a:pPr>
            <a:r>
              <a:rPr lang="en-US" sz="9885">
                <a:solidFill>
                  <a:srgbClr val="000000"/>
                </a:solidFill>
                <a:latin typeface="Tomorrow"/>
              </a:rPr>
              <a:t>Stellar Classification</a:t>
            </a:r>
          </a:p>
        </p:txBody>
      </p:sp>
      <p:sp>
        <p:nvSpPr>
          <p:cNvPr name="TextBox 14" id="14"/>
          <p:cNvSpPr txBox="true"/>
          <p:nvPr/>
        </p:nvSpPr>
        <p:spPr>
          <a:xfrm rot="0">
            <a:off x="3385392" y="5330416"/>
            <a:ext cx="11517216" cy="887095"/>
          </a:xfrm>
          <a:prstGeom prst="rect">
            <a:avLst/>
          </a:prstGeom>
        </p:spPr>
        <p:txBody>
          <a:bodyPr anchor="t" rtlCol="false" tIns="0" lIns="0" bIns="0" rIns="0">
            <a:spAutoFit/>
          </a:bodyPr>
          <a:lstStyle/>
          <a:p>
            <a:pPr algn="ctr">
              <a:lnSpc>
                <a:spcPts val="7279"/>
              </a:lnSpc>
            </a:pPr>
            <a:r>
              <a:rPr lang="en-US" sz="5199">
                <a:solidFill>
                  <a:srgbClr val="000000"/>
                </a:solidFill>
                <a:latin typeface="Garet Book"/>
              </a:rPr>
              <a:t>Samantha Isaac</a:t>
            </a:r>
          </a:p>
        </p:txBody>
      </p:sp>
      <p:sp>
        <p:nvSpPr>
          <p:cNvPr name="TextBox 15" id="15"/>
          <p:cNvSpPr txBox="true"/>
          <p:nvPr/>
        </p:nvSpPr>
        <p:spPr>
          <a:xfrm rot="0">
            <a:off x="686387" y="8831580"/>
            <a:ext cx="4440008" cy="815340"/>
          </a:xfrm>
          <a:prstGeom prst="rect">
            <a:avLst/>
          </a:prstGeom>
        </p:spPr>
        <p:txBody>
          <a:bodyPr anchor="t" rtlCol="false" tIns="0" lIns="0" bIns="0" rIns="0">
            <a:spAutoFit/>
          </a:bodyPr>
          <a:lstStyle/>
          <a:p>
            <a:pPr algn="ctr">
              <a:lnSpc>
                <a:spcPts val="3359"/>
              </a:lnSpc>
            </a:pPr>
            <a:r>
              <a:rPr lang="en-US" sz="2400">
                <a:solidFill>
                  <a:srgbClr val="000000"/>
                </a:solidFill>
                <a:latin typeface="Garet Book"/>
              </a:rPr>
              <a:t>Proyecto Data Science</a:t>
            </a:r>
          </a:p>
          <a:p>
            <a:pPr algn="ctr">
              <a:lnSpc>
                <a:spcPts val="3359"/>
              </a:lnSpc>
            </a:pPr>
            <a:r>
              <a:rPr lang="en-US" sz="2400">
                <a:solidFill>
                  <a:srgbClr val="000000"/>
                </a:solidFill>
                <a:latin typeface="Garet Book"/>
              </a:rPr>
              <a:t>Bootcamp Coding Dojo</a:t>
            </a:r>
          </a:p>
        </p:txBody>
      </p:sp>
      <p:sp>
        <p:nvSpPr>
          <p:cNvPr name="TextBox 16" id="16"/>
          <p:cNvSpPr txBox="true"/>
          <p:nvPr/>
        </p:nvSpPr>
        <p:spPr>
          <a:xfrm rot="0">
            <a:off x="12065492" y="962025"/>
            <a:ext cx="4742649" cy="580390"/>
          </a:xfrm>
          <a:prstGeom prst="rect">
            <a:avLst/>
          </a:prstGeom>
        </p:spPr>
        <p:txBody>
          <a:bodyPr anchor="t" rtlCol="false" tIns="0" lIns="0" bIns="0" rIns="0">
            <a:spAutoFit/>
          </a:bodyPr>
          <a:lstStyle/>
          <a:p>
            <a:pPr algn="r">
              <a:lnSpc>
                <a:spcPts val="4759"/>
              </a:lnSpc>
            </a:pPr>
            <a:r>
              <a:rPr lang="en-US" sz="3399">
                <a:solidFill>
                  <a:srgbClr val="000000"/>
                </a:solidFill>
                <a:latin typeface="Garet Book"/>
              </a:rPr>
              <a:t>Mayo </a:t>
            </a:r>
            <a:r>
              <a:rPr lang="en-US" sz="3399">
                <a:solidFill>
                  <a:srgbClr val="000000"/>
                </a:solidFill>
                <a:latin typeface="Garet Book"/>
              </a:rPr>
              <a:t>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19890" y="-305992"/>
            <a:ext cx="1773234" cy="156809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51027" y="9258300"/>
            <a:ext cx="3950352" cy="3493350"/>
          </a:xfrm>
          <a:prstGeom prst="rect">
            <a:avLst/>
          </a:prstGeom>
        </p:spPr>
      </p:pic>
      <p:grpSp>
        <p:nvGrpSpPr>
          <p:cNvPr name="Group 4" id="4"/>
          <p:cNvGrpSpPr/>
          <p:nvPr/>
        </p:nvGrpSpPr>
        <p:grpSpPr>
          <a:xfrm rot="0">
            <a:off x="710908" y="1408112"/>
            <a:ext cx="5105622" cy="523322"/>
            <a:chOff x="0" y="0"/>
            <a:chExt cx="1344691" cy="137830"/>
          </a:xfrm>
        </p:grpSpPr>
        <p:sp>
          <p:nvSpPr>
            <p:cNvPr name="Freeform 5" id="5"/>
            <p:cNvSpPr/>
            <p:nvPr/>
          </p:nvSpPr>
          <p:spPr>
            <a:xfrm flipH="false" flipV="false">
              <a:off x="0" y="0"/>
              <a:ext cx="1344691" cy="137830"/>
            </a:xfrm>
            <a:custGeom>
              <a:avLst/>
              <a:gdLst/>
              <a:ahLst/>
              <a:cxnLst/>
              <a:rect r="r" b="b" t="t" l="l"/>
              <a:pathLst>
                <a:path h="137830" w="1344691">
                  <a:moveTo>
                    <a:pt x="0" y="0"/>
                  </a:moveTo>
                  <a:lnTo>
                    <a:pt x="1344691" y="0"/>
                  </a:lnTo>
                  <a:lnTo>
                    <a:pt x="1344691" y="137830"/>
                  </a:lnTo>
                  <a:lnTo>
                    <a:pt x="0" y="137830"/>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5264" y="9878611"/>
            <a:ext cx="2552811" cy="816778"/>
            <a:chOff x="0" y="0"/>
            <a:chExt cx="672345" cy="215118"/>
          </a:xfrm>
        </p:grpSpPr>
        <p:sp>
          <p:nvSpPr>
            <p:cNvPr name="Freeform 8" id="8"/>
            <p:cNvSpPr/>
            <p:nvPr/>
          </p:nvSpPr>
          <p:spPr>
            <a:xfrm flipH="false" flipV="false">
              <a:off x="0" y="0"/>
              <a:ext cx="672345" cy="215118"/>
            </a:xfrm>
            <a:custGeom>
              <a:avLst/>
              <a:gdLst/>
              <a:ahLst/>
              <a:cxnLst/>
              <a:rect r="r" b="b" t="t" l="l"/>
              <a:pathLst>
                <a:path h="215118" w="672345">
                  <a:moveTo>
                    <a:pt x="0" y="0"/>
                  </a:moveTo>
                  <a:lnTo>
                    <a:pt x="672345" y="0"/>
                  </a:lnTo>
                  <a:lnTo>
                    <a:pt x="672345" y="215118"/>
                  </a:lnTo>
                  <a:lnTo>
                    <a:pt x="0" y="215118"/>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626849" y="1149920"/>
            <a:ext cx="2552811" cy="1563029"/>
            <a:chOff x="0" y="0"/>
            <a:chExt cx="672345" cy="411662"/>
          </a:xfrm>
        </p:grpSpPr>
        <p:sp>
          <p:nvSpPr>
            <p:cNvPr name="Freeform 11" id="11"/>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0368536" y="2500466"/>
            <a:ext cx="6858607" cy="5960656"/>
            <a:chOff x="0" y="0"/>
            <a:chExt cx="9144809" cy="7947541"/>
          </a:xfrm>
        </p:grpSpPr>
        <p:grpSp>
          <p:nvGrpSpPr>
            <p:cNvPr name="Group 14" id="14"/>
            <p:cNvGrpSpPr/>
            <p:nvPr/>
          </p:nvGrpSpPr>
          <p:grpSpPr>
            <a:xfrm rot="0">
              <a:off x="0" y="0"/>
              <a:ext cx="9144809" cy="7947541"/>
              <a:chOff x="0" y="0"/>
              <a:chExt cx="1152288" cy="1001427"/>
            </a:xfrm>
          </p:grpSpPr>
          <p:sp>
            <p:nvSpPr>
              <p:cNvPr name="Freeform 15" id="15"/>
              <p:cNvSpPr/>
              <p:nvPr/>
            </p:nvSpPr>
            <p:spPr>
              <a:xfrm flipH="false" flipV="false">
                <a:off x="0" y="0"/>
                <a:ext cx="1152288" cy="1001427"/>
              </a:xfrm>
              <a:custGeom>
                <a:avLst/>
                <a:gdLst/>
                <a:ahLst/>
                <a:cxnLst/>
                <a:rect r="r" b="b" t="t" l="l"/>
                <a:pathLst>
                  <a:path h="1001427" w="1152288">
                    <a:moveTo>
                      <a:pt x="0" y="0"/>
                    </a:moveTo>
                    <a:lnTo>
                      <a:pt x="1152288" y="0"/>
                    </a:lnTo>
                    <a:lnTo>
                      <a:pt x="1152288" y="1001427"/>
                    </a:lnTo>
                    <a:lnTo>
                      <a:pt x="0" y="1001427"/>
                    </a:lnTo>
                    <a:close/>
                  </a:path>
                </a:pathLst>
              </a:custGeom>
              <a:solidFill>
                <a:srgbClr val="F1F1F1"/>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17" id="17"/>
            <p:cNvSpPr txBox="true"/>
            <p:nvPr/>
          </p:nvSpPr>
          <p:spPr>
            <a:xfrm rot="0">
              <a:off x="298943" y="428874"/>
              <a:ext cx="8483232" cy="69107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Se destaca que para la clase de Quasar se presenta gran cantidad de valores atípicos. </a:t>
              </a:r>
            </a:p>
            <a:p>
              <a:pPr algn="just">
                <a:lnSpc>
                  <a:spcPts val="2940"/>
                </a:lnSpc>
              </a:pPr>
            </a:p>
            <a:p>
              <a:pPr algn="just">
                <a:lnSpc>
                  <a:spcPts val="2940"/>
                </a:lnSpc>
              </a:pPr>
              <a:r>
                <a:rPr lang="en-US" sz="2100">
                  <a:solidFill>
                    <a:srgbClr val="000000"/>
                  </a:solidFill>
                  <a:latin typeface="Garet Book"/>
                </a:rPr>
                <a:t>La clase Star presenta valores atípicos en mili decimales, que a pesar de que presentan tanto en valores negativos como positivos, es en distancias menores a comparación de las otras dos clases. </a:t>
              </a:r>
            </a:p>
            <a:p>
              <a:pPr algn="just">
                <a:lnSpc>
                  <a:spcPts val="2940"/>
                </a:lnSpc>
              </a:pPr>
            </a:p>
            <a:p>
              <a:pPr algn="just">
                <a:lnSpc>
                  <a:spcPts val="2940"/>
                </a:lnSpc>
              </a:pPr>
              <a:r>
                <a:rPr lang="en-US" sz="2100">
                  <a:solidFill>
                    <a:srgbClr val="000000"/>
                  </a:solidFill>
                  <a:latin typeface="Garet Book"/>
                </a:rPr>
                <a:t>El valor medio de cada clase es diferente entre sí, lo cual puede significar una buena señal con respecto a la correcta clasificación e identificación de cada clase, pero podría haber un overlaping por los valores atípicos.</a:t>
              </a:r>
            </a:p>
          </p:txBody>
        </p:sp>
      </p:grpSp>
      <p:pic>
        <p:nvPicPr>
          <p:cNvPr name="Picture 18" id="18"/>
          <p:cNvPicPr>
            <a:picLocks noChangeAspect="true"/>
          </p:cNvPicPr>
          <p:nvPr/>
        </p:nvPicPr>
        <p:blipFill>
          <a:blip r:embed="rId4"/>
          <a:srcRect l="0" t="0" r="0" b="0"/>
          <a:stretch>
            <a:fillRect/>
          </a:stretch>
        </p:blipFill>
        <p:spPr>
          <a:xfrm flipH="false" flipV="false" rot="0">
            <a:off x="710908" y="2316474"/>
            <a:ext cx="9257921" cy="6556786"/>
          </a:xfrm>
          <a:prstGeom prst="rect">
            <a:avLst/>
          </a:prstGeom>
        </p:spPr>
      </p:pic>
      <p:sp>
        <p:nvSpPr>
          <p:cNvPr name="TextBox 19" id="19"/>
          <p:cNvSpPr txBox="true"/>
          <p:nvPr/>
        </p:nvSpPr>
        <p:spPr>
          <a:xfrm rot="0">
            <a:off x="1028700" y="721083"/>
            <a:ext cx="2566414" cy="948690"/>
          </a:xfrm>
          <a:prstGeom prst="rect">
            <a:avLst/>
          </a:prstGeom>
        </p:spPr>
        <p:txBody>
          <a:bodyPr anchor="t" rtlCol="false" tIns="0" lIns="0" bIns="0" rIns="0">
            <a:spAutoFit/>
          </a:bodyPr>
          <a:lstStyle/>
          <a:p>
            <a:pPr>
              <a:lnSpc>
                <a:spcPts val="7559"/>
              </a:lnSpc>
            </a:pPr>
            <a:r>
              <a:rPr lang="en-US" sz="5399">
                <a:solidFill>
                  <a:srgbClr val="000000"/>
                </a:solidFill>
                <a:latin typeface="Arimo"/>
              </a:rPr>
              <a:t>Gráficos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627901" y="-418176"/>
            <a:ext cx="1773234" cy="1568095"/>
          </a:xfrm>
          <a:prstGeom prst="rect">
            <a:avLst/>
          </a:prstGeom>
        </p:spPr>
      </p:pic>
      <p:grpSp>
        <p:nvGrpSpPr>
          <p:cNvPr name="Group 3" id="3"/>
          <p:cNvGrpSpPr/>
          <p:nvPr/>
        </p:nvGrpSpPr>
        <p:grpSpPr>
          <a:xfrm rot="0">
            <a:off x="15982894" y="1283005"/>
            <a:ext cx="2552811" cy="1563029"/>
            <a:chOff x="0" y="0"/>
            <a:chExt cx="672345" cy="411662"/>
          </a:xfrm>
        </p:grpSpPr>
        <p:sp>
          <p:nvSpPr>
            <p:cNvPr name="Freeform 4" id="4"/>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743026" y="1940888"/>
            <a:ext cx="10623007" cy="5589181"/>
            <a:chOff x="0" y="0"/>
            <a:chExt cx="14164010" cy="7452241"/>
          </a:xfrm>
        </p:grpSpPr>
        <p:grpSp>
          <p:nvGrpSpPr>
            <p:cNvPr name="Group 7" id="7"/>
            <p:cNvGrpSpPr/>
            <p:nvPr/>
          </p:nvGrpSpPr>
          <p:grpSpPr>
            <a:xfrm rot="0">
              <a:off x="0" y="0"/>
              <a:ext cx="14164010" cy="7452241"/>
              <a:chOff x="0" y="0"/>
              <a:chExt cx="1784731" cy="939017"/>
            </a:xfrm>
          </p:grpSpPr>
          <p:sp>
            <p:nvSpPr>
              <p:cNvPr name="Freeform 8" id="8"/>
              <p:cNvSpPr/>
              <p:nvPr/>
            </p:nvSpPr>
            <p:spPr>
              <a:xfrm flipH="false" flipV="false">
                <a:off x="0" y="0"/>
                <a:ext cx="1784731" cy="939017"/>
              </a:xfrm>
              <a:custGeom>
                <a:avLst/>
                <a:gdLst/>
                <a:ahLst/>
                <a:cxnLst/>
                <a:rect r="r" b="b" t="t" l="l"/>
                <a:pathLst>
                  <a:path h="939017" w="1784731">
                    <a:moveTo>
                      <a:pt x="0" y="0"/>
                    </a:moveTo>
                    <a:lnTo>
                      <a:pt x="1784731" y="0"/>
                    </a:lnTo>
                    <a:lnTo>
                      <a:pt x="1784731" y="939017"/>
                    </a:lnTo>
                    <a:lnTo>
                      <a:pt x="0" y="939017"/>
                    </a:lnTo>
                    <a:close/>
                  </a:path>
                </a:pathLst>
              </a:custGeom>
              <a:solidFill>
                <a:srgbClr val="F1F1F1"/>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10" id="10"/>
            <p:cNvSpPr txBox="true"/>
            <p:nvPr/>
          </p:nvSpPr>
          <p:spPr>
            <a:xfrm rot="0">
              <a:off x="463020" y="428874"/>
              <a:ext cx="13139321" cy="64154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El principal desafío para este data set es el comprender lo que significa cada característica, y su relación entre sí, ya que al tratarse de un tema de astronomía, no tengo conocimiento a profundidad del tema, además de que no cuento con la asesoría de algún experto en el tema. Se tuvo que realizar una investigación profunda con respecto a estos valores para poder realizar un proyecto de calidad, y ese proceso de investigación no se detiene ahí porque es constante y será así durante la realización de este proyecto.</a:t>
              </a:r>
            </a:p>
            <a:p>
              <a:pPr algn="just">
                <a:lnSpc>
                  <a:spcPts val="2940"/>
                </a:lnSpc>
              </a:pPr>
            </a:p>
            <a:p>
              <a:pPr algn="just">
                <a:lnSpc>
                  <a:spcPts val="2940"/>
                </a:lnSpc>
              </a:pPr>
              <a:r>
                <a:rPr lang="en-US" sz="2100">
                  <a:solidFill>
                    <a:srgbClr val="000000"/>
                  </a:solidFill>
                  <a:latin typeface="Garet Book"/>
                </a:rPr>
                <a:t>De igual manera, se tiene el problema del desbalance de los datos, teniendo mayor cantidad la clase de 'Galaxy', por lo que deberé de tomar decisiones adecuadas para evitar crear un desbalance en el modelo.</a:t>
              </a:r>
            </a:p>
          </p:txBody>
        </p:sp>
      </p:grpSp>
      <p:grpSp>
        <p:nvGrpSpPr>
          <p:cNvPr name="Group 11" id="11"/>
          <p:cNvGrpSpPr>
            <a:grpSpLocks noChangeAspect="true"/>
          </p:cNvGrpSpPr>
          <p:nvPr/>
        </p:nvGrpSpPr>
        <p:grpSpPr>
          <a:xfrm rot="-10800000">
            <a:off x="10002422" y="5904968"/>
            <a:ext cx="9326880" cy="5160871"/>
            <a:chOff x="0" y="0"/>
            <a:chExt cx="4572000" cy="2529839"/>
          </a:xfrm>
        </p:grpSpPr>
        <p:sp>
          <p:nvSpPr>
            <p:cNvPr name="Freeform 12" id="12"/>
            <p:cNvSpPr/>
            <p:nvPr/>
          </p:nvSpPr>
          <p:spPr>
            <a:xfrm flipH="false" flipV="false">
              <a:off x="-22950" y="-378"/>
              <a:ext cx="4665471" cy="2565352"/>
            </a:xfrm>
            <a:custGeom>
              <a:avLst/>
              <a:gdLst/>
              <a:ahLst/>
              <a:cxnLst/>
              <a:rect r="r" b="b" t="t" l="l"/>
              <a:pathLst>
                <a:path h="2565352" w="4665471">
                  <a:moveTo>
                    <a:pt x="3161896" y="1601376"/>
                  </a:moveTo>
                  <a:cubicBezTo>
                    <a:pt x="2912021" y="1654596"/>
                    <a:pt x="2701290" y="1785489"/>
                    <a:pt x="2473042" y="1892926"/>
                  </a:cubicBezTo>
                  <a:cubicBezTo>
                    <a:pt x="2014959" y="2108550"/>
                    <a:pt x="1523332" y="2338106"/>
                    <a:pt x="1023570" y="2256971"/>
                  </a:cubicBezTo>
                  <a:cubicBezTo>
                    <a:pt x="493720" y="2170952"/>
                    <a:pt x="47847" y="1690879"/>
                    <a:pt x="23924" y="1154705"/>
                  </a:cubicBezTo>
                  <a:cubicBezTo>
                    <a:pt x="0" y="618533"/>
                    <a:pt x="419209" y="91441"/>
                    <a:pt x="950620" y="15656"/>
                  </a:cubicBezTo>
                  <a:cubicBezTo>
                    <a:pt x="1025878" y="4923"/>
                    <a:pt x="1101924" y="461"/>
                    <a:pt x="1177913" y="379"/>
                  </a:cubicBezTo>
                  <a:cubicBezTo>
                    <a:pt x="1536843" y="0"/>
                    <a:pt x="1889885" y="91409"/>
                    <a:pt x="2235183" y="179989"/>
                  </a:cubicBezTo>
                  <a:cubicBezTo>
                    <a:pt x="2566878" y="265079"/>
                    <a:pt x="2883222" y="280092"/>
                    <a:pt x="3222486" y="230948"/>
                  </a:cubicBezTo>
                  <a:cubicBezTo>
                    <a:pt x="3470021" y="195092"/>
                    <a:pt x="3743517" y="101807"/>
                    <a:pt x="3994303" y="154063"/>
                  </a:cubicBezTo>
                  <a:cubicBezTo>
                    <a:pt x="4261838" y="209810"/>
                    <a:pt x="4500596" y="416655"/>
                    <a:pt x="4571368" y="683849"/>
                  </a:cubicBezTo>
                  <a:cubicBezTo>
                    <a:pt x="4665471" y="1039120"/>
                    <a:pt x="4471576" y="1431513"/>
                    <a:pt x="4105766" y="1517392"/>
                  </a:cubicBezTo>
                  <a:cubicBezTo>
                    <a:pt x="4067119" y="1526465"/>
                    <a:pt x="4028167" y="1533535"/>
                    <a:pt x="3988981" y="1539093"/>
                  </a:cubicBezTo>
                  <a:cubicBezTo>
                    <a:pt x="3716967" y="1577685"/>
                    <a:pt x="3433631" y="1543499"/>
                    <a:pt x="3161896" y="1601376"/>
                  </a:cubicBezTo>
                  <a:close/>
                  <a:moveTo>
                    <a:pt x="3717619" y="2239481"/>
                  </a:moveTo>
                  <a:cubicBezTo>
                    <a:pt x="3742238" y="2130997"/>
                    <a:pt x="3700129" y="2012529"/>
                    <a:pt x="3611683" y="1939483"/>
                  </a:cubicBezTo>
                  <a:cubicBezTo>
                    <a:pt x="3525186" y="1868045"/>
                    <a:pt x="3405285" y="1843275"/>
                    <a:pt x="3294691" y="1862124"/>
                  </a:cubicBezTo>
                  <a:cubicBezTo>
                    <a:pt x="3184095" y="1880975"/>
                    <a:pt x="3082903" y="1940496"/>
                    <a:pt x="3002724" y="2018957"/>
                  </a:cubicBezTo>
                  <a:cubicBezTo>
                    <a:pt x="2919060" y="2100826"/>
                    <a:pt x="2853887" y="2219759"/>
                    <a:pt x="2886531" y="2332163"/>
                  </a:cubicBezTo>
                  <a:cubicBezTo>
                    <a:pt x="2911702" y="2418833"/>
                    <a:pt x="2991486" y="2481715"/>
                    <a:pt x="3077995" y="2507482"/>
                  </a:cubicBezTo>
                  <a:cubicBezTo>
                    <a:pt x="3272291" y="2565351"/>
                    <a:pt x="3569296" y="2505673"/>
                    <a:pt x="3682988" y="2323591"/>
                  </a:cubicBezTo>
                  <a:cubicBezTo>
                    <a:pt x="3699600" y="2296987"/>
                    <a:pt x="3711012" y="2268594"/>
                    <a:pt x="3717619" y="2239481"/>
                  </a:cubicBezTo>
                  <a:close/>
                </a:path>
              </a:pathLst>
            </a:custGeom>
            <a:blipFill>
              <a:blip r:embed="rId4"/>
              <a:stretch>
                <a:fillRect l="-1021" r="-1021" t="-12390" b="-12390"/>
              </a:stretch>
            </a:blipFill>
          </p:spPr>
        </p:sp>
        <p:sp>
          <p:nvSpPr>
            <p:cNvPr name="Freeform 13" id="13"/>
            <p:cNvSpPr/>
            <p:nvPr/>
          </p:nvSpPr>
          <p:spPr>
            <a:xfrm flipH="false" flipV="false">
              <a:off x="0" y="720"/>
              <a:ext cx="4572000" cy="2528399"/>
            </a:xfrm>
            <a:custGeom>
              <a:avLst/>
              <a:gdLst/>
              <a:ahLst/>
              <a:cxnLst/>
              <a:rect r="r" b="b" t="t" l="l"/>
              <a:pathLst>
                <a:path h="2528399" w="4572000">
                  <a:moveTo>
                    <a:pt x="4572000" y="2528399"/>
                  </a:moveTo>
                  <a:lnTo>
                    <a:pt x="0" y="2528399"/>
                  </a:lnTo>
                  <a:lnTo>
                    <a:pt x="0" y="0"/>
                  </a:lnTo>
                  <a:lnTo>
                    <a:pt x="4572000" y="0"/>
                  </a:lnTo>
                  <a:lnTo>
                    <a:pt x="4572000" y="2528399"/>
                  </a:lnTo>
                  <a:close/>
                </a:path>
              </a:pathLst>
            </a:custGeom>
            <a:blipFill>
              <a:blip r:embed="rId5"/>
              <a:stretch>
                <a:fillRect l="0" r="0" t="-66" b="-66"/>
              </a:stretch>
            </a:blipFill>
          </p:spPr>
        </p:sp>
      </p:grpSp>
      <p:grpSp>
        <p:nvGrpSpPr>
          <p:cNvPr name="Group 14" id="14"/>
          <p:cNvGrpSpPr/>
          <p:nvPr/>
        </p:nvGrpSpPr>
        <p:grpSpPr>
          <a:xfrm rot="0">
            <a:off x="743026" y="9705678"/>
            <a:ext cx="2552811" cy="1563029"/>
            <a:chOff x="0" y="0"/>
            <a:chExt cx="672345" cy="411662"/>
          </a:xfrm>
        </p:grpSpPr>
        <p:sp>
          <p:nvSpPr>
            <p:cNvPr name="Freeform 15" id="15"/>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14078404" y="725474"/>
            <a:ext cx="3021413" cy="1038226"/>
          </a:xfrm>
          <a:prstGeom prst="rect">
            <a:avLst/>
          </a:prstGeom>
        </p:spPr>
        <p:txBody>
          <a:bodyPr anchor="t" rtlCol="false" tIns="0" lIns="0" bIns="0" rIns="0">
            <a:spAutoFit/>
          </a:bodyPr>
          <a:lstStyle/>
          <a:p>
            <a:pPr>
              <a:lnSpc>
                <a:spcPts val="8399"/>
              </a:lnSpc>
            </a:pPr>
            <a:r>
              <a:rPr lang="en-US" sz="5999">
                <a:solidFill>
                  <a:srgbClr val="000000"/>
                </a:solidFill>
                <a:latin typeface="Arimo"/>
              </a:rPr>
              <a:t>Desafíos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flipH="tru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296639" y="2433499"/>
            <a:ext cx="1694723" cy="844474"/>
          </a:xfrm>
          <a:prstGeom prst="rect">
            <a:avLst/>
          </a:prstGeom>
        </p:spPr>
      </p:pic>
      <p:grpSp>
        <p:nvGrpSpPr>
          <p:cNvPr name="Group 4" id="4"/>
          <p:cNvGrpSpPr/>
          <p:nvPr/>
        </p:nvGrpSpPr>
        <p:grpSpPr>
          <a:xfrm rot="0">
            <a:off x="10980410" y="-1685680"/>
            <a:ext cx="1896900" cy="2554923"/>
            <a:chOff x="0" y="0"/>
            <a:chExt cx="499595" cy="672901"/>
          </a:xfrm>
        </p:grpSpPr>
        <p:sp>
          <p:nvSpPr>
            <p:cNvPr name="Freeform 5" id="5"/>
            <p:cNvSpPr/>
            <p:nvPr/>
          </p:nvSpPr>
          <p:spPr>
            <a:xfrm flipH="false" flipV="false">
              <a:off x="0" y="0"/>
              <a:ext cx="499595" cy="672901"/>
            </a:xfrm>
            <a:custGeom>
              <a:avLst/>
              <a:gdLst/>
              <a:ahLst/>
              <a:cxnLst/>
              <a:rect r="r" b="b" t="t" l="l"/>
              <a:pathLst>
                <a:path h="672901" w="499595">
                  <a:moveTo>
                    <a:pt x="0" y="0"/>
                  </a:moveTo>
                  <a:lnTo>
                    <a:pt x="499595" y="0"/>
                  </a:lnTo>
                  <a:lnTo>
                    <a:pt x="499595" y="672901"/>
                  </a:lnTo>
                  <a:lnTo>
                    <a:pt x="0" y="672901"/>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691099" y="8741867"/>
            <a:ext cx="1896900" cy="2554923"/>
            <a:chOff x="0" y="0"/>
            <a:chExt cx="499595" cy="672901"/>
          </a:xfrm>
        </p:grpSpPr>
        <p:sp>
          <p:nvSpPr>
            <p:cNvPr name="Freeform 8" id="8"/>
            <p:cNvSpPr/>
            <p:nvPr/>
          </p:nvSpPr>
          <p:spPr>
            <a:xfrm flipH="false" flipV="false">
              <a:off x="0" y="0"/>
              <a:ext cx="499595" cy="672901"/>
            </a:xfrm>
            <a:custGeom>
              <a:avLst/>
              <a:gdLst/>
              <a:ahLst/>
              <a:cxnLst/>
              <a:rect r="r" b="b" t="t" l="l"/>
              <a:pathLst>
                <a:path h="672901" w="499595">
                  <a:moveTo>
                    <a:pt x="0" y="0"/>
                  </a:moveTo>
                  <a:lnTo>
                    <a:pt x="499595" y="0"/>
                  </a:lnTo>
                  <a:lnTo>
                    <a:pt x="499595" y="672901"/>
                  </a:lnTo>
                  <a:lnTo>
                    <a:pt x="0" y="672901"/>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259300" y="2482059"/>
            <a:ext cx="1896900" cy="6259808"/>
            <a:chOff x="0" y="0"/>
            <a:chExt cx="499595" cy="1648674"/>
          </a:xfrm>
        </p:grpSpPr>
        <p:sp>
          <p:nvSpPr>
            <p:cNvPr name="Freeform 11" id="11"/>
            <p:cNvSpPr/>
            <p:nvPr/>
          </p:nvSpPr>
          <p:spPr>
            <a:xfrm flipH="false" flipV="false">
              <a:off x="0" y="0"/>
              <a:ext cx="499595" cy="1648674"/>
            </a:xfrm>
            <a:custGeom>
              <a:avLst/>
              <a:gdLst/>
              <a:ahLst/>
              <a:cxnLst/>
              <a:rect r="r" b="b" t="t" l="l"/>
              <a:pathLst>
                <a:path h="1648674" w="499595">
                  <a:moveTo>
                    <a:pt x="0" y="0"/>
                  </a:moveTo>
                  <a:lnTo>
                    <a:pt x="499595" y="0"/>
                  </a:lnTo>
                  <a:lnTo>
                    <a:pt x="499595" y="1648674"/>
                  </a:lnTo>
                  <a:lnTo>
                    <a:pt x="0" y="1648674"/>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028700" y="3474138"/>
            <a:ext cx="16187556" cy="2386608"/>
          </a:xfrm>
          <a:prstGeom prst="rect">
            <a:avLst/>
          </a:prstGeom>
        </p:spPr>
        <p:txBody>
          <a:bodyPr anchor="t" rtlCol="false" tIns="0" lIns="0" bIns="0" rIns="0">
            <a:spAutoFit/>
          </a:bodyPr>
          <a:lstStyle/>
          <a:p>
            <a:pPr algn="ctr">
              <a:lnSpc>
                <a:spcPts val="19451"/>
              </a:lnSpc>
            </a:pPr>
            <a:r>
              <a:rPr lang="en-US" sz="13894">
                <a:solidFill>
                  <a:srgbClr val="000000"/>
                </a:solidFill>
                <a:latin typeface="Tomorrow"/>
              </a:rPr>
              <a:t>GRACIAS</a:t>
            </a:r>
          </a:p>
        </p:txBody>
      </p:sp>
      <p:sp>
        <p:nvSpPr>
          <p:cNvPr name="TextBox 14" id="14"/>
          <p:cNvSpPr txBox="true"/>
          <p:nvPr/>
        </p:nvSpPr>
        <p:spPr>
          <a:xfrm rot="0">
            <a:off x="1028700" y="962025"/>
            <a:ext cx="5193808" cy="580390"/>
          </a:xfrm>
          <a:prstGeom prst="rect">
            <a:avLst/>
          </a:prstGeom>
        </p:spPr>
        <p:txBody>
          <a:bodyPr anchor="t" rtlCol="false" tIns="0" lIns="0" bIns="0" rIns="0">
            <a:spAutoFit/>
          </a:bodyPr>
          <a:lstStyle/>
          <a:p>
            <a:pPr>
              <a:lnSpc>
                <a:spcPts val="4759"/>
              </a:lnSpc>
            </a:pPr>
            <a:r>
              <a:rPr lang="en-US" sz="3399">
                <a:solidFill>
                  <a:srgbClr val="000000"/>
                </a:solidFill>
                <a:latin typeface="Garet Book"/>
              </a:rPr>
              <a:t>Mayo 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grpSp>
        <p:nvGrpSpPr>
          <p:cNvPr name="Group 2" id="2"/>
          <p:cNvGrpSpPr/>
          <p:nvPr/>
        </p:nvGrpSpPr>
        <p:grpSpPr>
          <a:xfrm rot="0">
            <a:off x="-608531" y="514350"/>
            <a:ext cx="1192202" cy="9258300"/>
            <a:chOff x="0" y="0"/>
            <a:chExt cx="313995" cy="2438400"/>
          </a:xfrm>
        </p:grpSpPr>
        <p:sp>
          <p:nvSpPr>
            <p:cNvPr name="Freeform 3" id="3"/>
            <p:cNvSpPr/>
            <p:nvPr/>
          </p:nvSpPr>
          <p:spPr>
            <a:xfrm flipH="false" flipV="false">
              <a:off x="0" y="0"/>
              <a:ext cx="313995" cy="2438400"/>
            </a:xfrm>
            <a:custGeom>
              <a:avLst/>
              <a:gdLst/>
              <a:ahLst/>
              <a:cxnLst/>
              <a:rect r="r" b="b" t="t" l="l"/>
              <a:pathLst>
                <a:path h="2438400" w="313995">
                  <a:moveTo>
                    <a:pt x="0" y="0"/>
                  </a:moveTo>
                  <a:lnTo>
                    <a:pt x="313995" y="0"/>
                  </a:lnTo>
                  <a:lnTo>
                    <a:pt x="313995" y="2438400"/>
                  </a:lnTo>
                  <a:lnTo>
                    <a:pt x="0" y="2438400"/>
                  </a:lnTo>
                  <a:close/>
                </a:path>
              </a:pathLst>
            </a:custGeom>
            <a:solidFill>
              <a:srgbClr val="9F9F9F"/>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pic>
        <p:nvPicPr>
          <p:cNvPr name="Picture 5" id="5"/>
          <p:cNvPicPr>
            <a:picLocks noChangeAspect="true"/>
          </p:cNvPicPr>
          <p:nvPr/>
        </p:nvPicPr>
        <p:blipFill>
          <a:blip r:embed="rId2">
            <a:alphaModFix amt="1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67966" y="1452830"/>
            <a:ext cx="11047505" cy="11752664"/>
          </a:xfrm>
          <a:prstGeom prst="rect">
            <a:avLst/>
          </a:prstGeom>
        </p:spPr>
      </p:pic>
      <p:grpSp>
        <p:nvGrpSpPr>
          <p:cNvPr name="Group 6" id="6"/>
          <p:cNvGrpSpPr>
            <a:grpSpLocks noChangeAspect="true"/>
          </p:cNvGrpSpPr>
          <p:nvPr/>
        </p:nvGrpSpPr>
        <p:grpSpPr>
          <a:xfrm rot="5400000">
            <a:off x="11690668" y="-41321"/>
            <a:ext cx="6597332" cy="6597332"/>
            <a:chOff x="0" y="0"/>
            <a:chExt cx="3331210" cy="3331210"/>
          </a:xfrm>
        </p:grpSpPr>
        <p:sp>
          <p:nvSpPr>
            <p:cNvPr name="Freeform 7" id="7"/>
            <p:cNvSpPr/>
            <p:nvPr/>
          </p:nvSpPr>
          <p:spPr>
            <a:xfrm flipH="false" flipV="false">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4"/>
              <a:stretch>
                <a:fillRect l="-25147" r="-87477" t="0" b="0"/>
              </a:stretch>
            </a:blipFill>
          </p:spPr>
        </p:sp>
      </p:grpSp>
      <p:sp>
        <p:nvSpPr>
          <p:cNvPr name="TextBox 8" id="8"/>
          <p:cNvSpPr txBox="true"/>
          <p:nvPr/>
        </p:nvSpPr>
        <p:spPr>
          <a:xfrm rot="0">
            <a:off x="1369661" y="654321"/>
            <a:ext cx="8699417" cy="1406519"/>
          </a:xfrm>
          <a:prstGeom prst="rect">
            <a:avLst/>
          </a:prstGeom>
        </p:spPr>
        <p:txBody>
          <a:bodyPr anchor="t" rtlCol="false" tIns="0" lIns="0" bIns="0" rIns="0">
            <a:spAutoFit/>
          </a:bodyPr>
          <a:lstStyle/>
          <a:p>
            <a:pPr algn="ctr">
              <a:lnSpc>
                <a:spcPts val="11200"/>
              </a:lnSpc>
            </a:pPr>
            <a:r>
              <a:rPr lang="en-US" sz="8000">
                <a:solidFill>
                  <a:srgbClr val="000000"/>
                </a:solidFill>
                <a:latin typeface="Arimo"/>
              </a:rPr>
              <a:t>Sobre el Dataset</a:t>
            </a:r>
          </a:p>
        </p:txBody>
      </p:sp>
      <p:sp>
        <p:nvSpPr>
          <p:cNvPr name="TextBox 9" id="9"/>
          <p:cNvSpPr txBox="true"/>
          <p:nvPr/>
        </p:nvSpPr>
        <p:spPr>
          <a:xfrm rot="0">
            <a:off x="1760111" y="2194853"/>
            <a:ext cx="7815709" cy="613409"/>
          </a:xfrm>
          <a:prstGeom prst="rect">
            <a:avLst/>
          </a:prstGeom>
        </p:spPr>
        <p:txBody>
          <a:bodyPr anchor="t" rtlCol="false" tIns="0" lIns="0" bIns="0" rIns="0">
            <a:spAutoFit/>
          </a:bodyPr>
          <a:lstStyle/>
          <a:p>
            <a:pPr algn="ctr">
              <a:lnSpc>
                <a:spcPts val="5040"/>
              </a:lnSpc>
            </a:pPr>
            <a:r>
              <a:rPr lang="en-US" sz="3600">
                <a:solidFill>
                  <a:srgbClr val="000000"/>
                </a:solidFill>
                <a:latin typeface="Garet Book"/>
              </a:rPr>
              <a:t>Stellar Classification</a:t>
            </a:r>
          </a:p>
        </p:txBody>
      </p:sp>
      <p:sp>
        <p:nvSpPr>
          <p:cNvPr name="TextBox 10" id="10"/>
          <p:cNvSpPr txBox="true"/>
          <p:nvPr/>
        </p:nvSpPr>
        <p:spPr>
          <a:xfrm rot="0">
            <a:off x="1591555" y="3209720"/>
            <a:ext cx="8477523" cy="148018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"En astronomía, la clasificación estelar es la clasificación de las estrellas basada en sus características espectrales. El esquema de clasificación de galaxias, cuásares y estrellas es uno de los más fundamentales en astronomía".</a:t>
            </a:r>
          </a:p>
        </p:txBody>
      </p:sp>
      <p:sp>
        <p:nvSpPr>
          <p:cNvPr name="TextBox 11" id="11"/>
          <p:cNvSpPr txBox="true"/>
          <p:nvPr/>
        </p:nvSpPr>
        <p:spPr>
          <a:xfrm rot="0">
            <a:off x="1591555" y="5432855"/>
            <a:ext cx="9600163" cy="1108710"/>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El Dataset utilizado para este proyecto está formado por un total de 100,000 observaciones del espacio tomadas de SDSS (Sloan Digital Sky Survey). </a:t>
            </a:r>
          </a:p>
        </p:txBody>
      </p:sp>
      <p:sp>
        <p:nvSpPr>
          <p:cNvPr name="TextBox 12" id="12"/>
          <p:cNvSpPr txBox="true"/>
          <p:nvPr/>
        </p:nvSpPr>
        <p:spPr>
          <a:xfrm rot="0">
            <a:off x="1591555" y="8779940"/>
            <a:ext cx="13348237" cy="692150"/>
          </a:xfrm>
          <a:prstGeom prst="rect">
            <a:avLst/>
          </a:prstGeom>
        </p:spPr>
        <p:txBody>
          <a:bodyPr anchor="t" rtlCol="false" tIns="0" lIns="0" bIns="0" rIns="0">
            <a:spAutoFit/>
          </a:bodyPr>
          <a:lstStyle/>
          <a:p>
            <a:pPr algn="just">
              <a:lnSpc>
                <a:spcPts val="2800"/>
              </a:lnSpc>
            </a:pPr>
            <a:r>
              <a:rPr lang="en-US" sz="2000">
                <a:solidFill>
                  <a:srgbClr val="000000"/>
                </a:solidFill>
                <a:latin typeface="Garet Book"/>
              </a:rPr>
              <a:t>fedesoriano. (January 2022). Stellar Classification Dataset - SDSS17. Retrieved [Date Retrieved] from </a:t>
            </a:r>
          </a:p>
          <a:p>
            <a:pPr algn="just">
              <a:lnSpc>
                <a:spcPts val="2800"/>
              </a:lnSpc>
            </a:pPr>
            <a:r>
              <a:rPr lang="en-US" sz="2000" u="sng">
                <a:solidFill>
                  <a:srgbClr val="000000"/>
                </a:solidFill>
                <a:latin typeface="Garet Book"/>
                <a:hlinkClick r:id="rId5" tooltip="https://www.kaggle.com/fedesoriano/stellar-classification-dataset-sdss17"/>
              </a:rPr>
              <a:t>https://www.kaggle.com/fedesoriano/stellar-classification-dataset-sdss17</a:t>
            </a:r>
            <a:r>
              <a:rPr lang="en-US" sz="2000">
                <a:solidFill>
                  <a:srgbClr val="000000"/>
                </a:solidFill>
                <a:latin typeface="Garet Book"/>
              </a:rPr>
              <a:t>.</a:t>
            </a:r>
          </a:p>
        </p:txBody>
      </p:sp>
      <p:sp>
        <p:nvSpPr>
          <p:cNvPr name="TextBox 13" id="13"/>
          <p:cNvSpPr txBox="true"/>
          <p:nvPr/>
        </p:nvSpPr>
        <p:spPr>
          <a:xfrm rot="0">
            <a:off x="1591555" y="6997382"/>
            <a:ext cx="11087868" cy="1108710"/>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Garet Book"/>
              </a:rPr>
              <a:t>Cada observación tiene un total de 17 columnas de características y 1 columna de clasificación, la cual indica si el estelar observado es una galaxia, estrella o un quasar.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9974" y="737663"/>
            <a:ext cx="3662792" cy="323905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962378" y="3772720"/>
            <a:ext cx="2325622" cy="2056580"/>
          </a:xfrm>
          <a:prstGeom prst="rect">
            <a:avLst/>
          </a:prstGeom>
        </p:spPr>
      </p:pic>
      <p:grpSp>
        <p:nvGrpSpPr>
          <p:cNvPr name="Group 4" id="4"/>
          <p:cNvGrpSpPr/>
          <p:nvPr/>
        </p:nvGrpSpPr>
        <p:grpSpPr>
          <a:xfrm rot="0">
            <a:off x="1810879" y="2357192"/>
            <a:ext cx="14797568" cy="7474228"/>
            <a:chOff x="0" y="0"/>
            <a:chExt cx="3897302" cy="1968521"/>
          </a:xfrm>
        </p:grpSpPr>
        <p:sp>
          <p:nvSpPr>
            <p:cNvPr name="Freeform 5" id="5"/>
            <p:cNvSpPr/>
            <p:nvPr/>
          </p:nvSpPr>
          <p:spPr>
            <a:xfrm flipH="false" flipV="false">
              <a:off x="0" y="0"/>
              <a:ext cx="3897302" cy="1968521"/>
            </a:xfrm>
            <a:custGeom>
              <a:avLst/>
              <a:gdLst/>
              <a:ahLst/>
              <a:cxnLst/>
              <a:rect r="r" b="b" t="t" l="l"/>
              <a:pathLst>
                <a:path h="1968521" w="3897302">
                  <a:moveTo>
                    <a:pt x="0" y="0"/>
                  </a:moveTo>
                  <a:lnTo>
                    <a:pt x="3897302" y="0"/>
                  </a:lnTo>
                  <a:lnTo>
                    <a:pt x="3897302" y="1968521"/>
                  </a:lnTo>
                  <a:lnTo>
                    <a:pt x="0" y="1968521"/>
                  </a:lnTo>
                  <a:close/>
                </a:path>
              </a:pathLst>
            </a:custGeom>
            <a:solidFill>
              <a:srgbClr val="F1F1F1"/>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2067599" y="7897228"/>
            <a:ext cx="7553949" cy="338246"/>
            <a:chOff x="0" y="0"/>
            <a:chExt cx="1989517" cy="89085"/>
          </a:xfrm>
        </p:grpSpPr>
        <p:sp>
          <p:nvSpPr>
            <p:cNvPr name="Freeform 8" id="8"/>
            <p:cNvSpPr/>
            <p:nvPr/>
          </p:nvSpPr>
          <p:spPr>
            <a:xfrm flipH="false" flipV="false">
              <a:off x="0" y="0"/>
              <a:ext cx="1989518" cy="89085"/>
            </a:xfrm>
            <a:custGeom>
              <a:avLst/>
              <a:gdLst/>
              <a:ahLst/>
              <a:cxnLst/>
              <a:rect r="r" b="b" t="t" l="l"/>
              <a:pathLst>
                <a:path h="89085" w="1989518">
                  <a:moveTo>
                    <a:pt x="44543" y="0"/>
                  </a:moveTo>
                  <a:lnTo>
                    <a:pt x="1944975" y="0"/>
                  </a:lnTo>
                  <a:cubicBezTo>
                    <a:pt x="1956788" y="0"/>
                    <a:pt x="1968118" y="4693"/>
                    <a:pt x="1976471" y="13046"/>
                  </a:cubicBezTo>
                  <a:cubicBezTo>
                    <a:pt x="1984825" y="21400"/>
                    <a:pt x="1989518" y="32729"/>
                    <a:pt x="1989518" y="44543"/>
                  </a:cubicBezTo>
                  <a:lnTo>
                    <a:pt x="1989518" y="44543"/>
                  </a:lnTo>
                  <a:cubicBezTo>
                    <a:pt x="1989518" y="56356"/>
                    <a:pt x="1984825" y="67686"/>
                    <a:pt x="1976471" y="76039"/>
                  </a:cubicBezTo>
                  <a:cubicBezTo>
                    <a:pt x="1968118" y="84393"/>
                    <a:pt x="1956788" y="89085"/>
                    <a:pt x="1944975" y="89085"/>
                  </a:cubicBezTo>
                  <a:lnTo>
                    <a:pt x="44543" y="89085"/>
                  </a:lnTo>
                  <a:cubicBezTo>
                    <a:pt x="32729" y="89085"/>
                    <a:pt x="21400" y="84393"/>
                    <a:pt x="13046" y="76039"/>
                  </a:cubicBezTo>
                  <a:cubicBezTo>
                    <a:pt x="4693" y="67686"/>
                    <a:pt x="0" y="56356"/>
                    <a:pt x="0" y="44543"/>
                  </a:cubicBezTo>
                  <a:lnTo>
                    <a:pt x="0" y="44543"/>
                  </a:lnTo>
                  <a:cubicBezTo>
                    <a:pt x="0" y="32729"/>
                    <a:pt x="4693" y="21400"/>
                    <a:pt x="13046" y="13046"/>
                  </a:cubicBezTo>
                  <a:cubicBezTo>
                    <a:pt x="21400" y="4693"/>
                    <a:pt x="32729" y="0"/>
                    <a:pt x="44543" y="0"/>
                  </a:cubicBezTo>
                  <a:close/>
                </a:path>
              </a:pathLst>
            </a:custGeom>
            <a:solidFill>
              <a:srgbClr val="65A7B2">
                <a:alpha val="42745"/>
              </a:srgbClr>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2067599" y="2443196"/>
            <a:ext cx="14152801" cy="7573645"/>
          </a:xfrm>
          <a:prstGeom prst="rect">
            <a:avLst/>
          </a:prstGeom>
        </p:spPr>
        <p:txBody>
          <a:bodyPr anchor="t" rtlCol="false" tIns="0" lIns="0" bIns="0" rIns="0">
            <a:spAutoFit/>
          </a:bodyPr>
          <a:lstStyle/>
          <a:p>
            <a:pPr marL="431802" indent="-215901" lvl="1">
              <a:lnSpc>
                <a:spcPts val="2880"/>
              </a:lnSpc>
              <a:buFont typeface="Arial"/>
              <a:buChar char="•"/>
            </a:pPr>
            <a:r>
              <a:rPr lang="en-US" sz="2000">
                <a:solidFill>
                  <a:srgbClr val="000000"/>
                </a:solidFill>
                <a:latin typeface="Garet Book"/>
              </a:rPr>
              <a:t>obj_ID = Object Identifier, the unique value that identifies the object in the image catalog used by the CAS</a:t>
            </a:r>
          </a:p>
          <a:p>
            <a:pPr marL="431802" indent="-215901" lvl="1">
              <a:lnSpc>
                <a:spcPts val="2880"/>
              </a:lnSpc>
              <a:buFont typeface="Arial"/>
              <a:buChar char="•"/>
            </a:pPr>
            <a:r>
              <a:rPr lang="en-US" sz="2000">
                <a:solidFill>
                  <a:srgbClr val="000000"/>
                </a:solidFill>
                <a:latin typeface="Garet Book"/>
              </a:rPr>
              <a:t>alpha = Right Ascension angle (at J2000 epoch)</a:t>
            </a:r>
          </a:p>
          <a:p>
            <a:pPr marL="431802" indent="-215901" lvl="1">
              <a:lnSpc>
                <a:spcPts val="2880"/>
              </a:lnSpc>
              <a:buFont typeface="Arial"/>
              <a:buChar char="•"/>
            </a:pPr>
            <a:r>
              <a:rPr lang="en-US" sz="2000">
                <a:solidFill>
                  <a:srgbClr val="000000"/>
                </a:solidFill>
                <a:latin typeface="Garet Book"/>
              </a:rPr>
              <a:t>delta = Declination angle (at J2000 epoch)</a:t>
            </a:r>
          </a:p>
          <a:p>
            <a:pPr marL="431802" indent="-215901" lvl="1">
              <a:lnSpc>
                <a:spcPts val="2880"/>
              </a:lnSpc>
              <a:buFont typeface="Arial"/>
              <a:buChar char="•"/>
            </a:pPr>
            <a:r>
              <a:rPr lang="en-US" sz="2000">
                <a:solidFill>
                  <a:srgbClr val="000000"/>
                </a:solidFill>
                <a:latin typeface="Garet Book"/>
              </a:rPr>
              <a:t>u = Ultraviolet filter in the photometric system</a:t>
            </a:r>
          </a:p>
          <a:p>
            <a:pPr marL="431802" indent="-215901" lvl="1">
              <a:lnSpc>
                <a:spcPts val="2880"/>
              </a:lnSpc>
              <a:buFont typeface="Arial"/>
              <a:buChar char="•"/>
            </a:pPr>
            <a:r>
              <a:rPr lang="en-US" sz="2000">
                <a:solidFill>
                  <a:srgbClr val="000000"/>
                </a:solidFill>
                <a:latin typeface="Garet Book"/>
              </a:rPr>
              <a:t>g = Green filter in the photometric system</a:t>
            </a:r>
          </a:p>
          <a:p>
            <a:pPr marL="431802" indent="-215901" lvl="1">
              <a:lnSpc>
                <a:spcPts val="2880"/>
              </a:lnSpc>
              <a:buFont typeface="Arial"/>
              <a:buChar char="•"/>
            </a:pPr>
            <a:r>
              <a:rPr lang="en-US" sz="2000">
                <a:solidFill>
                  <a:srgbClr val="000000"/>
                </a:solidFill>
                <a:latin typeface="Garet Book"/>
              </a:rPr>
              <a:t>r = Red filter in the photometric system</a:t>
            </a:r>
          </a:p>
          <a:p>
            <a:pPr marL="431802" indent="-215901" lvl="1">
              <a:lnSpc>
                <a:spcPts val="2880"/>
              </a:lnSpc>
              <a:buFont typeface="Arial"/>
              <a:buChar char="•"/>
            </a:pPr>
            <a:r>
              <a:rPr lang="en-US" sz="2000">
                <a:solidFill>
                  <a:srgbClr val="000000"/>
                </a:solidFill>
                <a:latin typeface="Garet Book"/>
              </a:rPr>
              <a:t>i = Near Infrared filter in the photometric system</a:t>
            </a:r>
          </a:p>
          <a:p>
            <a:pPr marL="431802" indent="-215901" lvl="1">
              <a:lnSpc>
                <a:spcPts val="2880"/>
              </a:lnSpc>
              <a:buFont typeface="Arial"/>
              <a:buChar char="•"/>
            </a:pPr>
            <a:r>
              <a:rPr lang="en-US" sz="2000">
                <a:solidFill>
                  <a:srgbClr val="000000"/>
                </a:solidFill>
                <a:latin typeface="Garet Book"/>
              </a:rPr>
              <a:t>z = Infrared filter in the photometric system</a:t>
            </a:r>
          </a:p>
          <a:p>
            <a:pPr marL="431802" indent="-215901" lvl="1">
              <a:lnSpc>
                <a:spcPts val="2880"/>
              </a:lnSpc>
              <a:buFont typeface="Arial"/>
              <a:buChar char="•"/>
            </a:pPr>
            <a:r>
              <a:rPr lang="en-US" sz="2000">
                <a:solidFill>
                  <a:srgbClr val="000000"/>
                </a:solidFill>
                <a:latin typeface="Garet Book"/>
              </a:rPr>
              <a:t>run_ID = Run Number used to identify the specific scan</a:t>
            </a:r>
          </a:p>
          <a:p>
            <a:pPr marL="431802" indent="-215901" lvl="1">
              <a:lnSpc>
                <a:spcPts val="2880"/>
              </a:lnSpc>
              <a:buFont typeface="Arial"/>
              <a:buChar char="•"/>
            </a:pPr>
            <a:r>
              <a:rPr lang="en-US" sz="2000">
                <a:solidFill>
                  <a:srgbClr val="000000"/>
                </a:solidFill>
                <a:latin typeface="Garet Book"/>
              </a:rPr>
              <a:t>rereun_ID = Rerun Number to specify how the image was processed</a:t>
            </a:r>
          </a:p>
          <a:p>
            <a:pPr marL="431802" indent="-215901" lvl="1">
              <a:lnSpc>
                <a:spcPts val="2880"/>
              </a:lnSpc>
              <a:buFont typeface="Arial"/>
              <a:buChar char="•"/>
            </a:pPr>
            <a:r>
              <a:rPr lang="en-US" sz="2000">
                <a:solidFill>
                  <a:srgbClr val="000000"/>
                </a:solidFill>
                <a:latin typeface="Garet Book"/>
              </a:rPr>
              <a:t>cam_col = Camera column to identify the scan line within the run</a:t>
            </a:r>
          </a:p>
          <a:p>
            <a:pPr marL="431802" indent="-215901" lvl="1">
              <a:lnSpc>
                <a:spcPts val="2880"/>
              </a:lnSpc>
              <a:buFont typeface="Arial"/>
              <a:buChar char="•"/>
            </a:pPr>
            <a:r>
              <a:rPr lang="en-US" sz="2000">
                <a:solidFill>
                  <a:srgbClr val="000000"/>
                </a:solidFill>
                <a:latin typeface="Garet Book"/>
              </a:rPr>
              <a:t>field_ID = Field number to identify each field</a:t>
            </a:r>
          </a:p>
          <a:p>
            <a:pPr marL="431802" indent="-215901" lvl="1">
              <a:lnSpc>
                <a:spcPts val="2880"/>
              </a:lnSpc>
              <a:buFont typeface="Arial"/>
              <a:buChar char="•"/>
            </a:pPr>
            <a:r>
              <a:rPr lang="en-US" sz="2000">
                <a:solidFill>
                  <a:srgbClr val="000000"/>
                </a:solidFill>
                <a:latin typeface="Garet Book"/>
              </a:rPr>
              <a:t>spec_obj_ID = Unique ID used for optical spectroscopic objects (this means that 2 different observations with the same spec_obj_ID must share the output class)</a:t>
            </a:r>
          </a:p>
          <a:p>
            <a:pPr marL="431802" indent="-215901" lvl="1">
              <a:lnSpc>
                <a:spcPts val="2880"/>
              </a:lnSpc>
              <a:buFont typeface="Arial"/>
              <a:buChar char="•"/>
            </a:pPr>
            <a:r>
              <a:rPr lang="en-US" sz="2000">
                <a:solidFill>
                  <a:srgbClr val="000000"/>
                </a:solidFill>
                <a:latin typeface="Garet Book"/>
              </a:rPr>
              <a:t>class = object class (galaxy, star, or quasar object)</a:t>
            </a:r>
          </a:p>
          <a:p>
            <a:pPr marL="431802" indent="-215901" lvl="1">
              <a:lnSpc>
                <a:spcPts val="2880"/>
              </a:lnSpc>
              <a:buFont typeface="Arial"/>
              <a:buChar char="•"/>
            </a:pPr>
            <a:r>
              <a:rPr lang="en-US" sz="2000">
                <a:solidFill>
                  <a:srgbClr val="000000"/>
                </a:solidFill>
                <a:latin typeface="Garet Book"/>
              </a:rPr>
              <a:t>redshift = redshift value based on the increase in wavelength</a:t>
            </a:r>
          </a:p>
          <a:p>
            <a:pPr marL="431802" indent="-215901" lvl="1">
              <a:lnSpc>
                <a:spcPts val="2880"/>
              </a:lnSpc>
              <a:buFont typeface="Arial"/>
              <a:buChar char="•"/>
            </a:pPr>
            <a:r>
              <a:rPr lang="en-US" sz="2000">
                <a:solidFill>
                  <a:srgbClr val="000000"/>
                </a:solidFill>
                <a:latin typeface="Garet Book"/>
              </a:rPr>
              <a:t>plate = plate ID, identifies each plate in SDSS</a:t>
            </a:r>
          </a:p>
          <a:p>
            <a:pPr marL="431802" indent="-215901" lvl="1">
              <a:lnSpc>
                <a:spcPts val="2880"/>
              </a:lnSpc>
              <a:buFont typeface="Arial"/>
              <a:buChar char="•"/>
            </a:pPr>
            <a:r>
              <a:rPr lang="en-US" sz="2000">
                <a:solidFill>
                  <a:srgbClr val="000000"/>
                </a:solidFill>
                <a:latin typeface="Garet Book"/>
              </a:rPr>
              <a:t>MJD = Modified Julian Date, used to indicate when a given piece of SDSS data was taken</a:t>
            </a:r>
          </a:p>
          <a:p>
            <a:pPr marL="431802" indent="-215901" lvl="1">
              <a:lnSpc>
                <a:spcPts val="2880"/>
              </a:lnSpc>
              <a:buFont typeface="Arial"/>
              <a:buChar char="•"/>
            </a:pPr>
            <a:r>
              <a:rPr lang="en-US" sz="2000">
                <a:solidFill>
                  <a:srgbClr val="000000"/>
                </a:solidFill>
                <a:latin typeface="Garet Book"/>
              </a:rPr>
              <a:t>fiber_ID = fiber ID that identifies the fiber that pointed the light at the focal plane in each observation</a:t>
            </a:r>
          </a:p>
          <a:p>
            <a:pPr>
              <a:lnSpc>
                <a:spcPts val="2800"/>
              </a:lnSpc>
            </a:pPr>
          </a:p>
        </p:txBody>
      </p:sp>
      <p:sp>
        <p:nvSpPr>
          <p:cNvPr name="TextBox 11" id="11"/>
          <p:cNvSpPr txBox="true"/>
          <p:nvPr/>
        </p:nvSpPr>
        <p:spPr>
          <a:xfrm rot="0">
            <a:off x="5294401" y="575738"/>
            <a:ext cx="7699198" cy="1222375"/>
          </a:xfrm>
          <a:prstGeom prst="rect">
            <a:avLst/>
          </a:prstGeom>
        </p:spPr>
        <p:txBody>
          <a:bodyPr anchor="t" rtlCol="false" tIns="0" lIns="0" bIns="0" rIns="0">
            <a:spAutoFit/>
          </a:bodyPr>
          <a:lstStyle/>
          <a:p>
            <a:pPr algn="ctr">
              <a:lnSpc>
                <a:spcPts val="9799"/>
              </a:lnSpc>
            </a:pPr>
            <a:r>
              <a:rPr lang="en-US" sz="6999">
                <a:solidFill>
                  <a:srgbClr val="000000"/>
                </a:solidFill>
                <a:latin typeface="Arimo"/>
              </a:rPr>
              <a:t>Diccionario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27089" y="6508572"/>
            <a:ext cx="6701759" cy="632402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410905" y="-280963"/>
            <a:ext cx="3822414" cy="4066398"/>
          </a:xfrm>
          <a:prstGeom prst="rect">
            <a:avLst/>
          </a:prstGeom>
        </p:spPr>
      </p:pic>
      <p:grpSp>
        <p:nvGrpSpPr>
          <p:cNvPr name="Group 4" id="4"/>
          <p:cNvGrpSpPr/>
          <p:nvPr/>
        </p:nvGrpSpPr>
        <p:grpSpPr>
          <a:xfrm rot="0">
            <a:off x="1119797" y="1168194"/>
            <a:ext cx="7764098" cy="5340378"/>
            <a:chOff x="0" y="0"/>
            <a:chExt cx="2044865" cy="1406519"/>
          </a:xfrm>
        </p:grpSpPr>
        <p:sp>
          <p:nvSpPr>
            <p:cNvPr name="Freeform 5" id="5"/>
            <p:cNvSpPr/>
            <p:nvPr/>
          </p:nvSpPr>
          <p:spPr>
            <a:xfrm flipH="false" flipV="false">
              <a:off x="0" y="0"/>
              <a:ext cx="2044865" cy="1406519"/>
            </a:xfrm>
            <a:custGeom>
              <a:avLst/>
              <a:gdLst/>
              <a:ahLst/>
              <a:cxnLst/>
              <a:rect r="r" b="b" t="t" l="l"/>
              <a:pathLst>
                <a:path h="1406519" w="2044865">
                  <a:moveTo>
                    <a:pt x="0" y="0"/>
                  </a:moveTo>
                  <a:lnTo>
                    <a:pt x="2044865" y="0"/>
                  </a:lnTo>
                  <a:lnTo>
                    <a:pt x="2044865" y="1406519"/>
                  </a:lnTo>
                  <a:lnTo>
                    <a:pt x="0" y="1406519"/>
                  </a:lnTo>
                  <a:close/>
                </a:path>
              </a:pathLst>
            </a:custGeom>
            <a:solidFill>
              <a:srgbClr val="F1F1F1"/>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pic>
        <p:nvPicPr>
          <p:cNvPr name="Picture 7" id="7"/>
          <p:cNvPicPr>
            <a:picLocks noChangeAspect="true"/>
          </p:cNvPicPr>
          <p:nvPr/>
        </p:nvPicPr>
        <p:blipFill>
          <a:blip r:embed="rId6"/>
          <a:srcRect l="0" t="0" r="0" b="0"/>
          <a:stretch>
            <a:fillRect/>
          </a:stretch>
        </p:blipFill>
        <p:spPr>
          <a:xfrm flipH="false" flipV="false" rot="0">
            <a:off x="9544058" y="1168194"/>
            <a:ext cx="7715242" cy="8313726"/>
          </a:xfrm>
          <a:prstGeom prst="rect">
            <a:avLst/>
          </a:prstGeom>
        </p:spPr>
      </p:pic>
      <p:pic>
        <p:nvPicPr>
          <p:cNvPr name="Picture 8" id="8"/>
          <p:cNvPicPr>
            <a:picLocks noChangeAspect="true"/>
          </p:cNvPicPr>
          <p:nvPr/>
        </p:nvPicPr>
        <p:blipFill>
          <a:blip r:embed="rId7"/>
          <a:srcRect l="0" t="0" r="2292" b="0"/>
          <a:stretch>
            <a:fillRect/>
          </a:stretch>
        </p:blipFill>
        <p:spPr>
          <a:xfrm flipH="false" flipV="false" rot="0">
            <a:off x="1028700" y="7593649"/>
            <a:ext cx="7764098" cy="1241608"/>
          </a:xfrm>
          <a:prstGeom prst="rect">
            <a:avLst/>
          </a:prstGeom>
        </p:spPr>
      </p:pic>
      <p:sp>
        <p:nvSpPr>
          <p:cNvPr name="TextBox 9" id="9"/>
          <p:cNvSpPr txBox="true"/>
          <p:nvPr/>
        </p:nvSpPr>
        <p:spPr>
          <a:xfrm rot="0">
            <a:off x="2878063" y="1362834"/>
            <a:ext cx="4065371" cy="1222375"/>
          </a:xfrm>
          <a:prstGeom prst="rect">
            <a:avLst/>
          </a:prstGeom>
        </p:spPr>
        <p:txBody>
          <a:bodyPr anchor="t" rtlCol="false" tIns="0" lIns="0" bIns="0" rIns="0">
            <a:spAutoFit/>
          </a:bodyPr>
          <a:lstStyle/>
          <a:p>
            <a:pPr>
              <a:lnSpc>
                <a:spcPts val="9799"/>
              </a:lnSpc>
            </a:pPr>
            <a:r>
              <a:rPr lang="en-US" sz="6999">
                <a:solidFill>
                  <a:srgbClr val="000000"/>
                </a:solidFill>
                <a:latin typeface="Arimo"/>
              </a:rPr>
              <a:t>Limpieza</a:t>
            </a:r>
          </a:p>
        </p:txBody>
      </p:sp>
      <p:sp>
        <p:nvSpPr>
          <p:cNvPr name="TextBox 10" id="10"/>
          <p:cNvSpPr txBox="true"/>
          <p:nvPr/>
        </p:nvSpPr>
        <p:spPr>
          <a:xfrm rot="0">
            <a:off x="1235056" y="2884990"/>
            <a:ext cx="7351387" cy="721995"/>
          </a:xfrm>
          <a:prstGeom prst="rect">
            <a:avLst/>
          </a:prstGeom>
        </p:spPr>
        <p:txBody>
          <a:bodyPr anchor="t" rtlCol="false" tIns="0" lIns="0" bIns="0" rIns="0">
            <a:spAutoFit/>
          </a:bodyPr>
          <a:lstStyle/>
          <a:p>
            <a:pPr algn="ctr">
              <a:lnSpc>
                <a:spcPts val="5880"/>
              </a:lnSpc>
            </a:pPr>
            <a:r>
              <a:rPr lang="en-US" sz="4200">
                <a:solidFill>
                  <a:srgbClr val="000000"/>
                </a:solidFill>
                <a:latin typeface="Garet Book"/>
              </a:rPr>
              <a:t>¿Qué se realizó y por qué?</a:t>
            </a:r>
          </a:p>
        </p:txBody>
      </p:sp>
      <p:sp>
        <p:nvSpPr>
          <p:cNvPr name="TextBox 11" id="11"/>
          <p:cNvSpPr txBox="true"/>
          <p:nvPr/>
        </p:nvSpPr>
        <p:spPr>
          <a:xfrm rot="0">
            <a:off x="1700853" y="4258982"/>
            <a:ext cx="6419793" cy="1480185"/>
          </a:xfrm>
          <a:prstGeom prst="rect">
            <a:avLst/>
          </a:prstGeom>
        </p:spPr>
        <p:txBody>
          <a:bodyPr anchor="t" rtlCol="false" tIns="0" lIns="0" bIns="0" rIns="0">
            <a:spAutoFit/>
          </a:bodyPr>
          <a:lstStyle/>
          <a:p>
            <a:pPr algn="just" marL="453392" indent="-226696" lvl="1">
              <a:lnSpc>
                <a:spcPts val="2940"/>
              </a:lnSpc>
              <a:buFont typeface="Arial"/>
              <a:buChar char="•"/>
            </a:pPr>
            <a:r>
              <a:rPr lang="en-US" sz="2100">
                <a:solidFill>
                  <a:srgbClr val="000000"/>
                </a:solidFill>
                <a:latin typeface="Garet Book"/>
              </a:rPr>
              <a:t>No contenía valores NaN.</a:t>
            </a:r>
          </a:p>
          <a:p>
            <a:pPr algn="just" marL="453392" indent="-226696" lvl="1">
              <a:lnSpc>
                <a:spcPts val="2940"/>
              </a:lnSpc>
              <a:buFont typeface="Arial"/>
              <a:buChar char="•"/>
            </a:pPr>
            <a:r>
              <a:rPr lang="en-US" sz="2100">
                <a:solidFill>
                  <a:srgbClr val="000000"/>
                </a:solidFill>
                <a:latin typeface="Garet Book"/>
              </a:rPr>
              <a:t>No contenía filas repetidas.</a:t>
            </a:r>
          </a:p>
          <a:p>
            <a:pPr algn="just" marL="453392" indent="-226696" lvl="1">
              <a:lnSpc>
                <a:spcPts val="2940"/>
              </a:lnSpc>
              <a:buFont typeface="Arial"/>
              <a:buChar char="•"/>
            </a:pPr>
            <a:r>
              <a:rPr lang="en-US" sz="2100">
                <a:solidFill>
                  <a:srgbClr val="000000"/>
                </a:solidFill>
                <a:latin typeface="Garet Book"/>
              </a:rPr>
              <a:t>Se eliminó la columna 'rerun_ID' y 'obj_ID'.</a:t>
            </a:r>
          </a:p>
          <a:p>
            <a:pPr algn="just" marL="453392" indent="-226696" lvl="1">
              <a:lnSpc>
                <a:spcPts val="2940"/>
              </a:lnSpc>
              <a:buFont typeface="Arial"/>
              <a:buChar char="•"/>
            </a:pPr>
            <a:r>
              <a:rPr lang="en-US" sz="2100">
                <a:solidFill>
                  <a:srgbClr val="000000"/>
                </a:solidFill>
                <a:latin typeface="Garet Book"/>
              </a:rPr>
              <a:t>Se realizó un cambio en la columna 'class'.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86089" y="9069973"/>
            <a:ext cx="3153958" cy="2976190"/>
          </a:xfrm>
          <a:prstGeom prst="rect">
            <a:avLst/>
          </a:prstGeom>
        </p:spPr>
      </p:pic>
      <p:pic>
        <p:nvPicPr>
          <p:cNvPr name="Picture 3" id="3"/>
          <p:cNvPicPr>
            <a:picLocks noChangeAspect="true"/>
          </p:cNvPicPr>
          <p:nvPr/>
        </p:nvPicPr>
        <p:blipFill>
          <a:blip r:embed="rId4">
            <a:alphaModFix amt="35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549541"/>
            <a:ext cx="5281739" cy="998729"/>
          </a:xfrm>
          <a:prstGeom prst="rect">
            <a:avLst/>
          </a:prstGeom>
        </p:spPr>
      </p:pic>
      <p:grpSp>
        <p:nvGrpSpPr>
          <p:cNvPr name="Group 4" id="4"/>
          <p:cNvGrpSpPr/>
          <p:nvPr/>
        </p:nvGrpSpPr>
        <p:grpSpPr>
          <a:xfrm rot="0">
            <a:off x="17707853" y="549541"/>
            <a:ext cx="1160293" cy="3086100"/>
            <a:chOff x="0" y="0"/>
            <a:chExt cx="305592" cy="812800"/>
          </a:xfrm>
        </p:grpSpPr>
        <p:sp>
          <p:nvSpPr>
            <p:cNvPr name="Freeform 5" id="5"/>
            <p:cNvSpPr/>
            <p:nvPr/>
          </p:nvSpPr>
          <p:spPr>
            <a:xfrm flipH="false" flipV="false">
              <a:off x="0" y="0"/>
              <a:ext cx="305592" cy="812800"/>
            </a:xfrm>
            <a:custGeom>
              <a:avLst/>
              <a:gdLst/>
              <a:ahLst/>
              <a:cxnLst/>
              <a:rect r="r" b="b" t="t" l="l"/>
              <a:pathLst>
                <a:path h="812800" w="305592">
                  <a:moveTo>
                    <a:pt x="0" y="0"/>
                  </a:moveTo>
                  <a:lnTo>
                    <a:pt x="305592" y="0"/>
                  </a:lnTo>
                  <a:lnTo>
                    <a:pt x="305592" y="812800"/>
                  </a:lnTo>
                  <a:lnTo>
                    <a:pt x="0" y="812800"/>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1604080" y="9645124"/>
            <a:ext cx="1893934" cy="1765547"/>
            <a:chOff x="0" y="0"/>
            <a:chExt cx="498814" cy="465000"/>
          </a:xfrm>
        </p:grpSpPr>
        <p:sp>
          <p:nvSpPr>
            <p:cNvPr name="Freeform 8" id="8"/>
            <p:cNvSpPr/>
            <p:nvPr/>
          </p:nvSpPr>
          <p:spPr>
            <a:xfrm flipH="false" flipV="false">
              <a:off x="0" y="0"/>
              <a:ext cx="498814" cy="465000"/>
            </a:xfrm>
            <a:custGeom>
              <a:avLst/>
              <a:gdLst/>
              <a:ahLst/>
              <a:cxnLst/>
              <a:rect r="r" b="b" t="t" l="l"/>
              <a:pathLst>
                <a:path h="465000" w="498814">
                  <a:moveTo>
                    <a:pt x="0" y="0"/>
                  </a:moveTo>
                  <a:lnTo>
                    <a:pt x="498814" y="0"/>
                  </a:lnTo>
                  <a:lnTo>
                    <a:pt x="498814" y="465000"/>
                  </a:lnTo>
                  <a:lnTo>
                    <a:pt x="0" y="465000"/>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580147" y="4945031"/>
            <a:ext cx="1160293" cy="940201"/>
            <a:chOff x="0" y="0"/>
            <a:chExt cx="305592" cy="247625"/>
          </a:xfrm>
        </p:grpSpPr>
        <p:sp>
          <p:nvSpPr>
            <p:cNvPr name="Freeform 11" id="11"/>
            <p:cNvSpPr/>
            <p:nvPr/>
          </p:nvSpPr>
          <p:spPr>
            <a:xfrm flipH="false" flipV="false">
              <a:off x="0" y="0"/>
              <a:ext cx="305592" cy="247625"/>
            </a:xfrm>
            <a:custGeom>
              <a:avLst/>
              <a:gdLst/>
              <a:ahLst/>
              <a:cxnLst/>
              <a:rect r="r" b="b" t="t" l="l"/>
              <a:pathLst>
                <a:path h="247625" w="305592">
                  <a:moveTo>
                    <a:pt x="0" y="0"/>
                  </a:moveTo>
                  <a:lnTo>
                    <a:pt x="305592" y="0"/>
                  </a:lnTo>
                  <a:lnTo>
                    <a:pt x="305592" y="247625"/>
                  </a:lnTo>
                  <a:lnTo>
                    <a:pt x="0" y="247625"/>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pic>
        <p:nvPicPr>
          <p:cNvPr name="Picture 13" id="13"/>
          <p:cNvPicPr>
            <a:picLocks noChangeAspect="true"/>
          </p:cNvPicPr>
          <p:nvPr/>
        </p:nvPicPr>
        <p:blipFill>
          <a:blip r:embed="rId6"/>
          <a:srcRect l="0" t="0" r="0" b="0"/>
          <a:stretch>
            <a:fillRect/>
          </a:stretch>
        </p:blipFill>
        <p:spPr>
          <a:xfrm flipH="false" flipV="false" rot="0">
            <a:off x="4124629" y="1048906"/>
            <a:ext cx="10038742" cy="2986061"/>
          </a:xfrm>
          <a:prstGeom prst="rect">
            <a:avLst/>
          </a:prstGeom>
        </p:spPr>
      </p:pic>
      <p:grpSp>
        <p:nvGrpSpPr>
          <p:cNvPr name="Group 14" id="14"/>
          <p:cNvGrpSpPr/>
          <p:nvPr/>
        </p:nvGrpSpPr>
        <p:grpSpPr>
          <a:xfrm rot="0">
            <a:off x="3135495" y="4614316"/>
            <a:ext cx="12074046" cy="4507784"/>
            <a:chOff x="0" y="0"/>
            <a:chExt cx="3179996" cy="1187235"/>
          </a:xfrm>
        </p:grpSpPr>
        <p:sp>
          <p:nvSpPr>
            <p:cNvPr name="Freeform 15" id="15"/>
            <p:cNvSpPr/>
            <p:nvPr/>
          </p:nvSpPr>
          <p:spPr>
            <a:xfrm flipH="false" flipV="false">
              <a:off x="0" y="0"/>
              <a:ext cx="3179996" cy="1187235"/>
            </a:xfrm>
            <a:custGeom>
              <a:avLst/>
              <a:gdLst/>
              <a:ahLst/>
              <a:cxnLst/>
              <a:rect r="r" b="b" t="t" l="l"/>
              <a:pathLst>
                <a:path h="1187235" w="3179996">
                  <a:moveTo>
                    <a:pt x="0" y="0"/>
                  </a:moveTo>
                  <a:lnTo>
                    <a:pt x="3179996" y="0"/>
                  </a:lnTo>
                  <a:lnTo>
                    <a:pt x="3179996" y="1187235"/>
                  </a:lnTo>
                  <a:lnTo>
                    <a:pt x="0" y="1187235"/>
                  </a:lnTo>
                  <a:close/>
                </a:path>
              </a:pathLst>
            </a:custGeom>
            <a:solidFill>
              <a:srgbClr val="F1F1F1"/>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3468843" y="4793773"/>
            <a:ext cx="11350315" cy="2594610"/>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Para los valores de la columna objetivo, se convirtió de manera previa al pre-procesamiento en valores numéricos debido a que siempre van a ser únicamente 3 clasificaciones para este modelo, facilitando la entrada y entrenamiento de los datos.</a:t>
            </a:r>
          </a:p>
          <a:p>
            <a:pPr algn="just">
              <a:lnSpc>
                <a:spcPts val="2940"/>
              </a:lnSpc>
            </a:pPr>
          </a:p>
          <a:p>
            <a:pPr algn="just">
              <a:lnSpc>
                <a:spcPts val="2940"/>
              </a:lnSpc>
            </a:pPr>
            <a:r>
              <a:rPr lang="en-US" sz="2100">
                <a:solidFill>
                  <a:srgbClr val="000000"/>
                </a:solidFill>
                <a:latin typeface="Garet Book"/>
              </a:rPr>
              <a:t>Por lo que será necesario antes de pasar los registros al modelo final, es necesario clasificarlos con el valor asignado:</a:t>
            </a:r>
          </a:p>
        </p:txBody>
      </p:sp>
      <p:sp>
        <p:nvSpPr>
          <p:cNvPr name="TextBox 18" id="18"/>
          <p:cNvSpPr txBox="true"/>
          <p:nvPr/>
        </p:nvSpPr>
        <p:spPr>
          <a:xfrm rot="0">
            <a:off x="8068713" y="7680010"/>
            <a:ext cx="2150573" cy="1158682"/>
          </a:xfrm>
          <a:prstGeom prst="rect">
            <a:avLst/>
          </a:prstGeom>
        </p:spPr>
        <p:txBody>
          <a:bodyPr anchor="t" rtlCol="false" tIns="0" lIns="0" bIns="0" rIns="0">
            <a:spAutoFit/>
          </a:bodyPr>
          <a:lstStyle/>
          <a:p>
            <a:pPr marL="481222" indent="-240611" lvl="1">
              <a:lnSpc>
                <a:spcPts val="3120"/>
              </a:lnSpc>
              <a:buFont typeface="Arial"/>
              <a:buChar char="•"/>
            </a:pPr>
            <a:r>
              <a:rPr lang="en-US" sz="2228">
                <a:solidFill>
                  <a:srgbClr val="000000"/>
                </a:solidFill>
                <a:latin typeface="Garet Book"/>
              </a:rPr>
              <a:t>GALAXY = 0</a:t>
            </a:r>
          </a:p>
          <a:p>
            <a:pPr marL="481222" indent="-240611" lvl="1">
              <a:lnSpc>
                <a:spcPts val="3120"/>
              </a:lnSpc>
              <a:buFont typeface="Arial"/>
              <a:buChar char="•"/>
            </a:pPr>
            <a:r>
              <a:rPr lang="en-US" sz="2228">
                <a:solidFill>
                  <a:srgbClr val="000000"/>
                </a:solidFill>
                <a:latin typeface="Garet Book"/>
              </a:rPr>
              <a:t>QSO = 1</a:t>
            </a:r>
          </a:p>
          <a:p>
            <a:pPr marL="481222" indent="-240611" lvl="1">
              <a:lnSpc>
                <a:spcPts val="3120"/>
              </a:lnSpc>
              <a:buFont typeface="Arial"/>
              <a:buChar char="•"/>
            </a:pPr>
            <a:r>
              <a:rPr lang="en-US" sz="2228">
                <a:solidFill>
                  <a:srgbClr val="000000"/>
                </a:solidFill>
                <a:latin typeface="Garet Book"/>
              </a:rPr>
              <a:t>STAR = 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68644" y="1558925"/>
            <a:ext cx="3594688" cy="3248291"/>
          </a:xfrm>
          <a:prstGeom prst="rect">
            <a:avLst/>
          </a:prstGeom>
        </p:spPr>
      </p:pic>
      <p:grpSp>
        <p:nvGrpSpPr>
          <p:cNvPr name="Group 3" id="3"/>
          <p:cNvGrpSpPr/>
          <p:nvPr/>
        </p:nvGrpSpPr>
        <p:grpSpPr>
          <a:xfrm rot="0">
            <a:off x="16698521" y="-260905"/>
            <a:ext cx="2187390" cy="1012825"/>
            <a:chOff x="0" y="0"/>
            <a:chExt cx="576103" cy="266752"/>
          </a:xfrm>
        </p:grpSpPr>
        <p:sp>
          <p:nvSpPr>
            <p:cNvPr name="Freeform 4" id="4"/>
            <p:cNvSpPr/>
            <p:nvPr/>
          </p:nvSpPr>
          <p:spPr>
            <a:xfrm flipH="false" flipV="false">
              <a:off x="0" y="0"/>
              <a:ext cx="576103" cy="266752"/>
            </a:xfrm>
            <a:custGeom>
              <a:avLst/>
              <a:gdLst/>
              <a:ahLst/>
              <a:cxnLst/>
              <a:rect r="r" b="b" t="t" l="l"/>
              <a:pathLst>
                <a:path h="266752" w="576103">
                  <a:moveTo>
                    <a:pt x="0" y="0"/>
                  </a:moveTo>
                  <a:lnTo>
                    <a:pt x="576103" y="0"/>
                  </a:lnTo>
                  <a:lnTo>
                    <a:pt x="576103" y="266752"/>
                  </a:lnTo>
                  <a:lnTo>
                    <a:pt x="0" y="266752"/>
                  </a:lnTo>
                  <a:close/>
                </a:path>
              </a:pathLst>
            </a:custGeom>
            <a:solidFill>
              <a:srgbClr val="9F9F9F"/>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341713" y="7240129"/>
            <a:ext cx="866837" cy="1856512"/>
            <a:chOff x="0" y="0"/>
            <a:chExt cx="228303" cy="488958"/>
          </a:xfrm>
        </p:grpSpPr>
        <p:sp>
          <p:nvSpPr>
            <p:cNvPr name="Freeform 7" id="7"/>
            <p:cNvSpPr/>
            <p:nvPr/>
          </p:nvSpPr>
          <p:spPr>
            <a:xfrm flipH="false" flipV="false">
              <a:off x="0" y="0"/>
              <a:ext cx="228303" cy="488958"/>
            </a:xfrm>
            <a:custGeom>
              <a:avLst/>
              <a:gdLst/>
              <a:ahLst/>
              <a:cxnLst/>
              <a:rect r="r" b="b" t="t" l="l"/>
              <a:pathLst>
                <a:path h="488958" w="228303">
                  <a:moveTo>
                    <a:pt x="0" y="0"/>
                  </a:moveTo>
                  <a:lnTo>
                    <a:pt x="228303" y="0"/>
                  </a:lnTo>
                  <a:lnTo>
                    <a:pt x="228303" y="488958"/>
                  </a:lnTo>
                  <a:lnTo>
                    <a:pt x="0" y="488958"/>
                  </a:lnTo>
                  <a:close/>
                </a:path>
              </a:pathLst>
            </a:custGeom>
            <a:solidFill>
              <a:srgbClr val="9F9F9F"/>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3399854" y="9780588"/>
            <a:ext cx="4608404" cy="1012825"/>
            <a:chOff x="0" y="0"/>
            <a:chExt cx="1213736" cy="266752"/>
          </a:xfrm>
        </p:grpSpPr>
        <p:sp>
          <p:nvSpPr>
            <p:cNvPr name="Freeform 10" id="10"/>
            <p:cNvSpPr/>
            <p:nvPr/>
          </p:nvSpPr>
          <p:spPr>
            <a:xfrm flipH="false" flipV="false">
              <a:off x="0" y="0"/>
              <a:ext cx="1213736" cy="266752"/>
            </a:xfrm>
            <a:custGeom>
              <a:avLst/>
              <a:gdLst/>
              <a:ahLst/>
              <a:cxnLst/>
              <a:rect r="r" b="b" t="t" l="l"/>
              <a:pathLst>
                <a:path h="266752" w="1213736">
                  <a:moveTo>
                    <a:pt x="0" y="0"/>
                  </a:moveTo>
                  <a:lnTo>
                    <a:pt x="1213736" y="0"/>
                  </a:lnTo>
                  <a:lnTo>
                    <a:pt x="1213736" y="266752"/>
                  </a:lnTo>
                  <a:lnTo>
                    <a:pt x="0" y="266752"/>
                  </a:lnTo>
                  <a:close/>
                </a:path>
              </a:pathLst>
            </a:custGeom>
            <a:solidFill>
              <a:srgbClr val="9F9F9F"/>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pic>
        <p:nvPicPr>
          <p:cNvPr name="Picture 12" id="12"/>
          <p:cNvPicPr>
            <a:picLocks noChangeAspect="true"/>
          </p:cNvPicPr>
          <p:nvPr/>
        </p:nvPicPr>
        <p:blipFill>
          <a:blip r:embed="rId4"/>
          <a:srcRect l="0" t="0" r="0" b="0"/>
          <a:stretch>
            <a:fillRect/>
          </a:stretch>
        </p:blipFill>
        <p:spPr>
          <a:xfrm flipH="false" flipV="false" rot="0">
            <a:off x="2093271" y="4075101"/>
            <a:ext cx="5598375" cy="4093284"/>
          </a:xfrm>
          <a:prstGeom prst="rect">
            <a:avLst/>
          </a:prstGeom>
        </p:spPr>
      </p:pic>
      <p:grpSp>
        <p:nvGrpSpPr>
          <p:cNvPr name="Group 13" id="13"/>
          <p:cNvGrpSpPr/>
          <p:nvPr/>
        </p:nvGrpSpPr>
        <p:grpSpPr>
          <a:xfrm rot="0">
            <a:off x="9136788" y="5660212"/>
            <a:ext cx="7460194" cy="1579917"/>
            <a:chOff x="0" y="0"/>
            <a:chExt cx="9946926" cy="2106556"/>
          </a:xfrm>
        </p:grpSpPr>
        <p:grpSp>
          <p:nvGrpSpPr>
            <p:cNvPr name="Group 14" id="14"/>
            <p:cNvGrpSpPr/>
            <p:nvPr/>
          </p:nvGrpSpPr>
          <p:grpSpPr>
            <a:xfrm rot="0">
              <a:off x="0" y="0"/>
              <a:ext cx="9946926" cy="2106556"/>
              <a:chOff x="0" y="0"/>
              <a:chExt cx="1964825" cy="416110"/>
            </a:xfrm>
          </p:grpSpPr>
          <p:sp>
            <p:nvSpPr>
              <p:cNvPr name="Freeform 15" id="15"/>
              <p:cNvSpPr/>
              <p:nvPr/>
            </p:nvSpPr>
            <p:spPr>
              <a:xfrm flipH="false" flipV="false">
                <a:off x="0" y="0"/>
                <a:ext cx="1964825" cy="416110"/>
              </a:xfrm>
              <a:custGeom>
                <a:avLst/>
                <a:gdLst/>
                <a:ahLst/>
                <a:cxnLst/>
                <a:rect r="r" b="b" t="t" l="l"/>
                <a:pathLst>
                  <a:path h="416110" w="1964825">
                    <a:moveTo>
                      <a:pt x="0" y="0"/>
                    </a:moveTo>
                    <a:lnTo>
                      <a:pt x="1964825" y="0"/>
                    </a:lnTo>
                    <a:lnTo>
                      <a:pt x="1964825" y="416110"/>
                    </a:lnTo>
                    <a:lnTo>
                      <a:pt x="0" y="416110"/>
                    </a:lnTo>
                    <a:close/>
                  </a:path>
                </a:pathLst>
              </a:custGeom>
              <a:solidFill>
                <a:srgbClr val="F1F1F1"/>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325164" y="256333"/>
              <a:ext cx="9227320" cy="14624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Se eliminó la columna 'rerun_ID' ya que en todas las filas tiene el mismo valor numérico, por lo que no aporta al modelo de clasificación.</a:t>
              </a:r>
            </a:p>
          </p:txBody>
        </p:sp>
      </p:grpSp>
      <p:pic>
        <p:nvPicPr>
          <p:cNvPr name="Picture 18" id="18"/>
          <p:cNvPicPr>
            <a:picLocks noChangeAspect="true"/>
          </p:cNvPicPr>
          <p:nvPr/>
        </p:nvPicPr>
        <p:blipFill>
          <a:blip r:embed="rId5"/>
          <a:srcRect l="0" t="0" r="0" b="0"/>
          <a:stretch>
            <a:fillRect/>
          </a:stretch>
        </p:blipFill>
        <p:spPr>
          <a:xfrm flipH="false" flipV="false" rot="0">
            <a:off x="1028700" y="1502412"/>
            <a:ext cx="7931079" cy="962964"/>
          </a:xfrm>
          <a:prstGeom prst="rect">
            <a:avLst/>
          </a:prstGeom>
        </p:spPr>
      </p:pic>
      <p:grpSp>
        <p:nvGrpSpPr>
          <p:cNvPr name="Group 19" id="19"/>
          <p:cNvGrpSpPr/>
          <p:nvPr/>
        </p:nvGrpSpPr>
        <p:grpSpPr>
          <a:xfrm rot="0">
            <a:off x="8959779" y="3237094"/>
            <a:ext cx="7460194" cy="1579917"/>
            <a:chOff x="0" y="0"/>
            <a:chExt cx="9946926" cy="2106556"/>
          </a:xfrm>
        </p:grpSpPr>
        <p:grpSp>
          <p:nvGrpSpPr>
            <p:cNvPr name="Group 20" id="20"/>
            <p:cNvGrpSpPr/>
            <p:nvPr/>
          </p:nvGrpSpPr>
          <p:grpSpPr>
            <a:xfrm rot="0">
              <a:off x="0" y="0"/>
              <a:ext cx="9946926" cy="2106556"/>
              <a:chOff x="0" y="0"/>
              <a:chExt cx="1964825" cy="416110"/>
            </a:xfrm>
          </p:grpSpPr>
          <p:sp>
            <p:nvSpPr>
              <p:cNvPr name="Freeform 21" id="21"/>
              <p:cNvSpPr/>
              <p:nvPr/>
            </p:nvSpPr>
            <p:spPr>
              <a:xfrm flipH="false" flipV="false">
                <a:off x="0" y="0"/>
                <a:ext cx="1964825" cy="416110"/>
              </a:xfrm>
              <a:custGeom>
                <a:avLst/>
                <a:gdLst/>
                <a:ahLst/>
                <a:cxnLst/>
                <a:rect r="r" b="b" t="t" l="l"/>
                <a:pathLst>
                  <a:path h="416110" w="1964825">
                    <a:moveTo>
                      <a:pt x="0" y="0"/>
                    </a:moveTo>
                    <a:lnTo>
                      <a:pt x="1964825" y="0"/>
                    </a:lnTo>
                    <a:lnTo>
                      <a:pt x="1964825" y="416110"/>
                    </a:lnTo>
                    <a:lnTo>
                      <a:pt x="0" y="416110"/>
                    </a:lnTo>
                    <a:close/>
                  </a:path>
                </a:pathLst>
              </a:custGeom>
              <a:solidFill>
                <a:srgbClr val="F1F1F1"/>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23" id="23"/>
            <p:cNvSpPr txBox="true"/>
            <p:nvPr/>
          </p:nvSpPr>
          <p:spPr>
            <a:xfrm rot="0">
              <a:off x="325164" y="256333"/>
              <a:ext cx="9227320" cy="14624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La columna 'obj_ID' también se eliminó ya que al ser identificadores para cada registro, no tiene un aporte al modelo de clasificación.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19890" y="-305992"/>
            <a:ext cx="1773234" cy="156809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51027" y="9258300"/>
            <a:ext cx="3950352" cy="3493350"/>
          </a:xfrm>
          <a:prstGeom prst="rect">
            <a:avLst/>
          </a:prstGeom>
        </p:spPr>
      </p:pic>
      <p:grpSp>
        <p:nvGrpSpPr>
          <p:cNvPr name="Group 4" id="4"/>
          <p:cNvGrpSpPr/>
          <p:nvPr/>
        </p:nvGrpSpPr>
        <p:grpSpPr>
          <a:xfrm rot="0">
            <a:off x="710908" y="1408112"/>
            <a:ext cx="5105622" cy="523322"/>
            <a:chOff x="0" y="0"/>
            <a:chExt cx="1344691" cy="137830"/>
          </a:xfrm>
        </p:grpSpPr>
        <p:sp>
          <p:nvSpPr>
            <p:cNvPr name="Freeform 5" id="5"/>
            <p:cNvSpPr/>
            <p:nvPr/>
          </p:nvSpPr>
          <p:spPr>
            <a:xfrm flipH="false" flipV="false">
              <a:off x="0" y="0"/>
              <a:ext cx="1344691" cy="137830"/>
            </a:xfrm>
            <a:custGeom>
              <a:avLst/>
              <a:gdLst/>
              <a:ahLst/>
              <a:cxnLst/>
              <a:rect r="r" b="b" t="t" l="l"/>
              <a:pathLst>
                <a:path h="137830" w="1344691">
                  <a:moveTo>
                    <a:pt x="0" y="0"/>
                  </a:moveTo>
                  <a:lnTo>
                    <a:pt x="1344691" y="0"/>
                  </a:lnTo>
                  <a:lnTo>
                    <a:pt x="1344691" y="137830"/>
                  </a:lnTo>
                  <a:lnTo>
                    <a:pt x="0" y="137830"/>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5264" y="9878611"/>
            <a:ext cx="2552811" cy="816778"/>
            <a:chOff x="0" y="0"/>
            <a:chExt cx="672345" cy="215118"/>
          </a:xfrm>
        </p:grpSpPr>
        <p:sp>
          <p:nvSpPr>
            <p:cNvPr name="Freeform 8" id="8"/>
            <p:cNvSpPr/>
            <p:nvPr/>
          </p:nvSpPr>
          <p:spPr>
            <a:xfrm flipH="false" flipV="false">
              <a:off x="0" y="0"/>
              <a:ext cx="672345" cy="215118"/>
            </a:xfrm>
            <a:custGeom>
              <a:avLst/>
              <a:gdLst/>
              <a:ahLst/>
              <a:cxnLst/>
              <a:rect r="r" b="b" t="t" l="l"/>
              <a:pathLst>
                <a:path h="215118" w="672345">
                  <a:moveTo>
                    <a:pt x="0" y="0"/>
                  </a:moveTo>
                  <a:lnTo>
                    <a:pt x="672345" y="0"/>
                  </a:lnTo>
                  <a:lnTo>
                    <a:pt x="672345" y="215118"/>
                  </a:lnTo>
                  <a:lnTo>
                    <a:pt x="0" y="215118"/>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626849" y="1149920"/>
            <a:ext cx="2552811" cy="1563029"/>
            <a:chOff x="0" y="0"/>
            <a:chExt cx="672345" cy="411662"/>
          </a:xfrm>
        </p:grpSpPr>
        <p:sp>
          <p:nvSpPr>
            <p:cNvPr name="Freeform 11" id="11"/>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pic>
        <p:nvPicPr>
          <p:cNvPr name="Picture 13" id="13"/>
          <p:cNvPicPr>
            <a:picLocks noChangeAspect="true"/>
          </p:cNvPicPr>
          <p:nvPr/>
        </p:nvPicPr>
        <p:blipFill>
          <a:blip r:embed="rId4"/>
          <a:srcRect l="0" t="0" r="0" b="0"/>
          <a:stretch>
            <a:fillRect/>
          </a:stretch>
        </p:blipFill>
        <p:spPr>
          <a:xfrm flipH="false" flipV="false" rot="0">
            <a:off x="8362780" y="2156976"/>
            <a:ext cx="8287767" cy="6614121"/>
          </a:xfrm>
          <a:prstGeom prst="rect">
            <a:avLst/>
          </a:prstGeom>
        </p:spPr>
      </p:pic>
      <p:sp>
        <p:nvSpPr>
          <p:cNvPr name="TextBox 14" id="14"/>
          <p:cNvSpPr txBox="true"/>
          <p:nvPr/>
        </p:nvSpPr>
        <p:spPr>
          <a:xfrm rot="0">
            <a:off x="1028700" y="721083"/>
            <a:ext cx="2566414" cy="948690"/>
          </a:xfrm>
          <a:prstGeom prst="rect">
            <a:avLst/>
          </a:prstGeom>
        </p:spPr>
        <p:txBody>
          <a:bodyPr anchor="t" rtlCol="false" tIns="0" lIns="0" bIns="0" rIns="0">
            <a:spAutoFit/>
          </a:bodyPr>
          <a:lstStyle/>
          <a:p>
            <a:pPr>
              <a:lnSpc>
                <a:spcPts val="7559"/>
              </a:lnSpc>
            </a:pPr>
            <a:r>
              <a:rPr lang="en-US" sz="5399">
                <a:solidFill>
                  <a:srgbClr val="000000"/>
                </a:solidFill>
                <a:latin typeface="Arimo"/>
              </a:rPr>
              <a:t>Gráficos</a:t>
            </a:r>
          </a:p>
        </p:txBody>
      </p:sp>
      <p:grpSp>
        <p:nvGrpSpPr>
          <p:cNvPr name="Group 15" id="15"/>
          <p:cNvGrpSpPr/>
          <p:nvPr/>
        </p:nvGrpSpPr>
        <p:grpSpPr>
          <a:xfrm rot="0">
            <a:off x="1028700" y="3226659"/>
            <a:ext cx="6858607" cy="4474756"/>
            <a:chOff x="0" y="0"/>
            <a:chExt cx="9144809" cy="5966341"/>
          </a:xfrm>
        </p:grpSpPr>
        <p:grpSp>
          <p:nvGrpSpPr>
            <p:cNvPr name="Group 16" id="16"/>
            <p:cNvGrpSpPr/>
            <p:nvPr/>
          </p:nvGrpSpPr>
          <p:grpSpPr>
            <a:xfrm rot="0">
              <a:off x="0" y="0"/>
              <a:ext cx="9144809" cy="5966341"/>
              <a:chOff x="0" y="0"/>
              <a:chExt cx="1152288" cy="751787"/>
            </a:xfrm>
          </p:grpSpPr>
          <p:sp>
            <p:nvSpPr>
              <p:cNvPr name="Freeform 17" id="17"/>
              <p:cNvSpPr/>
              <p:nvPr/>
            </p:nvSpPr>
            <p:spPr>
              <a:xfrm flipH="false" flipV="false">
                <a:off x="0" y="0"/>
                <a:ext cx="1152288" cy="751787"/>
              </a:xfrm>
              <a:custGeom>
                <a:avLst/>
                <a:gdLst/>
                <a:ahLst/>
                <a:cxnLst/>
                <a:rect r="r" b="b" t="t" l="l"/>
                <a:pathLst>
                  <a:path h="751787" w="1152288">
                    <a:moveTo>
                      <a:pt x="0" y="0"/>
                    </a:moveTo>
                    <a:lnTo>
                      <a:pt x="1152288" y="0"/>
                    </a:lnTo>
                    <a:lnTo>
                      <a:pt x="1152288" y="751787"/>
                    </a:lnTo>
                    <a:lnTo>
                      <a:pt x="0" y="751787"/>
                    </a:lnTo>
                    <a:close/>
                  </a:path>
                </a:pathLst>
              </a:custGeom>
              <a:solidFill>
                <a:srgbClr val="F1F1F1"/>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19" id="19"/>
            <p:cNvSpPr txBox="true"/>
            <p:nvPr/>
          </p:nvSpPr>
          <p:spPr>
            <a:xfrm rot="0">
              <a:off x="298943" y="428874"/>
              <a:ext cx="8483232" cy="49295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Se observa un claro desbalance entre los valores de la columna objetivo, siendo de mayor número la clase Galaxy.</a:t>
              </a:r>
            </a:p>
            <a:p>
              <a:pPr algn="just">
                <a:lnSpc>
                  <a:spcPts val="2940"/>
                </a:lnSpc>
              </a:pPr>
            </a:p>
            <a:p>
              <a:pPr algn="just">
                <a:lnSpc>
                  <a:spcPts val="2940"/>
                </a:lnSpc>
              </a:pPr>
              <a:r>
                <a:rPr lang="en-US" sz="2100">
                  <a:solidFill>
                    <a:srgbClr val="000000"/>
                  </a:solidFill>
                  <a:latin typeface="Garet Book"/>
                </a:rPr>
                <a:t>Para este caso se pueden realizar 2 opciones:</a:t>
              </a:r>
            </a:p>
            <a:p>
              <a:pPr algn="just">
                <a:lnSpc>
                  <a:spcPts val="2940"/>
                </a:lnSpc>
              </a:pPr>
            </a:p>
            <a:p>
              <a:pPr algn="just" marL="453392" indent="-226696" lvl="1">
                <a:lnSpc>
                  <a:spcPts val="2940"/>
                </a:lnSpc>
                <a:buFont typeface="Arial"/>
                <a:buChar char="•"/>
              </a:pPr>
              <a:r>
                <a:rPr lang="en-US" sz="2100">
                  <a:solidFill>
                    <a:srgbClr val="000000"/>
                  </a:solidFill>
                  <a:latin typeface="Garet Book"/>
                </a:rPr>
                <a:t>Eliminar registros de clase Galaxy.</a:t>
              </a:r>
            </a:p>
            <a:p>
              <a:pPr algn="just" marL="453392" indent="-226696" lvl="1">
                <a:lnSpc>
                  <a:spcPts val="2940"/>
                </a:lnSpc>
                <a:buFont typeface="Arial"/>
                <a:buChar char="•"/>
              </a:pPr>
              <a:r>
                <a:rPr lang="en-US" sz="2100">
                  <a:solidFill>
                    <a:srgbClr val="000000"/>
                  </a:solidFill>
                  <a:latin typeface="Garet Book"/>
                </a:rPr>
                <a:t>Complementar el data set con más registros, particularmente pertenecientes a la clase Star y Quasar.</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19890" y="-305992"/>
            <a:ext cx="1773234" cy="156809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51027" y="9258300"/>
            <a:ext cx="3950352" cy="3493350"/>
          </a:xfrm>
          <a:prstGeom prst="rect">
            <a:avLst/>
          </a:prstGeom>
        </p:spPr>
      </p:pic>
      <p:grpSp>
        <p:nvGrpSpPr>
          <p:cNvPr name="Group 4" id="4"/>
          <p:cNvGrpSpPr/>
          <p:nvPr/>
        </p:nvGrpSpPr>
        <p:grpSpPr>
          <a:xfrm rot="0">
            <a:off x="710908" y="1408112"/>
            <a:ext cx="5105622" cy="523322"/>
            <a:chOff x="0" y="0"/>
            <a:chExt cx="1344691" cy="137830"/>
          </a:xfrm>
        </p:grpSpPr>
        <p:sp>
          <p:nvSpPr>
            <p:cNvPr name="Freeform 5" id="5"/>
            <p:cNvSpPr/>
            <p:nvPr/>
          </p:nvSpPr>
          <p:spPr>
            <a:xfrm flipH="false" flipV="false">
              <a:off x="0" y="0"/>
              <a:ext cx="1344691" cy="137830"/>
            </a:xfrm>
            <a:custGeom>
              <a:avLst/>
              <a:gdLst/>
              <a:ahLst/>
              <a:cxnLst/>
              <a:rect r="r" b="b" t="t" l="l"/>
              <a:pathLst>
                <a:path h="137830" w="1344691">
                  <a:moveTo>
                    <a:pt x="0" y="0"/>
                  </a:moveTo>
                  <a:lnTo>
                    <a:pt x="1344691" y="0"/>
                  </a:lnTo>
                  <a:lnTo>
                    <a:pt x="1344691" y="137830"/>
                  </a:lnTo>
                  <a:lnTo>
                    <a:pt x="0" y="137830"/>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5264" y="9878611"/>
            <a:ext cx="2552811" cy="816778"/>
            <a:chOff x="0" y="0"/>
            <a:chExt cx="672345" cy="215118"/>
          </a:xfrm>
        </p:grpSpPr>
        <p:sp>
          <p:nvSpPr>
            <p:cNvPr name="Freeform 8" id="8"/>
            <p:cNvSpPr/>
            <p:nvPr/>
          </p:nvSpPr>
          <p:spPr>
            <a:xfrm flipH="false" flipV="false">
              <a:off x="0" y="0"/>
              <a:ext cx="672345" cy="215118"/>
            </a:xfrm>
            <a:custGeom>
              <a:avLst/>
              <a:gdLst/>
              <a:ahLst/>
              <a:cxnLst/>
              <a:rect r="r" b="b" t="t" l="l"/>
              <a:pathLst>
                <a:path h="215118" w="672345">
                  <a:moveTo>
                    <a:pt x="0" y="0"/>
                  </a:moveTo>
                  <a:lnTo>
                    <a:pt x="672345" y="0"/>
                  </a:lnTo>
                  <a:lnTo>
                    <a:pt x="672345" y="215118"/>
                  </a:lnTo>
                  <a:lnTo>
                    <a:pt x="0" y="215118"/>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626849" y="1149920"/>
            <a:ext cx="2552811" cy="1563029"/>
            <a:chOff x="0" y="0"/>
            <a:chExt cx="672345" cy="411662"/>
          </a:xfrm>
        </p:grpSpPr>
        <p:sp>
          <p:nvSpPr>
            <p:cNvPr name="Freeform 11" id="11"/>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0363821" y="854433"/>
            <a:ext cx="6858607" cy="2617381"/>
            <a:chOff x="0" y="0"/>
            <a:chExt cx="9144809" cy="3489841"/>
          </a:xfrm>
        </p:grpSpPr>
        <p:grpSp>
          <p:nvGrpSpPr>
            <p:cNvPr name="Group 14" id="14"/>
            <p:cNvGrpSpPr/>
            <p:nvPr/>
          </p:nvGrpSpPr>
          <p:grpSpPr>
            <a:xfrm rot="0">
              <a:off x="0" y="0"/>
              <a:ext cx="9144809" cy="3489841"/>
              <a:chOff x="0" y="0"/>
              <a:chExt cx="1152288" cy="439736"/>
            </a:xfrm>
          </p:grpSpPr>
          <p:sp>
            <p:nvSpPr>
              <p:cNvPr name="Freeform 15" id="15"/>
              <p:cNvSpPr/>
              <p:nvPr/>
            </p:nvSpPr>
            <p:spPr>
              <a:xfrm flipH="false" flipV="false">
                <a:off x="0" y="0"/>
                <a:ext cx="1152288" cy="439736"/>
              </a:xfrm>
              <a:custGeom>
                <a:avLst/>
                <a:gdLst/>
                <a:ahLst/>
                <a:cxnLst/>
                <a:rect r="r" b="b" t="t" l="l"/>
                <a:pathLst>
                  <a:path h="439736" w="1152288">
                    <a:moveTo>
                      <a:pt x="0" y="0"/>
                    </a:moveTo>
                    <a:lnTo>
                      <a:pt x="1152288" y="0"/>
                    </a:lnTo>
                    <a:lnTo>
                      <a:pt x="1152288" y="439736"/>
                    </a:lnTo>
                    <a:lnTo>
                      <a:pt x="0" y="439736"/>
                    </a:lnTo>
                    <a:close/>
                  </a:path>
                </a:pathLst>
              </a:custGeom>
              <a:solidFill>
                <a:srgbClr val="F1F1F1"/>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17" id="17"/>
            <p:cNvSpPr txBox="true"/>
            <p:nvPr/>
          </p:nvSpPr>
          <p:spPr>
            <a:xfrm rot="0">
              <a:off x="298943" y="428874"/>
              <a:ext cx="8483232" cy="24530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"La magnitud es una medida de la luminosidad de un objeto celeste, y se mide en una escala logarítmica inversa. Esto significa que cuanto más brillante sea un objeto, menor será su magnitud, y viceversa"</a:t>
              </a:r>
            </a:p>
          </p:txBody>
        </p:sp>
      </p:grpSp>
      <p:pic>
        <p:nvPicPr>
          <p:cNvPr name="Picture 18" id="18"/>
          <p:cNvPicPr>
            <a:picLocks noChangeAspect="true"/>
          </p:cNvPicPr>
          <p:nvPr/>
        </p:nvPicPr>
        <p:blipFill>
          <a:blip r:embed="rId4"/>
          <a:srcRect l="0" t="0" r="0" b="0"/>
          <a:stretch>
            <a:fillRect/>
          </a:stretch>
        </p:blipFill>
        <p:spPr>
          <a:xfrm flipH="false" flipV="false" rot="0">
            <a:off x="882731" y="2648306"/>
            <a:ext cx="8814605" cy="5893121"/>
          </a:xfrm>
          <a:prstGeom prst="rect">
            <a:avLst/>
          </a:prstGeom>
        </p:spPr>
      </p:pic>
      <p:sp>
        <p:nvSpPr>
          <p:cNvPr name="TextBox 19" id="19"/>
          <p:cNvSpPr txBox="true"/>
          <p:nvPr/>
        </p:nvSpPr>
        <p:spPr>
          <a:xfrm rot="0">
            <a:off x="1028700" y="721083"/>
            <a:ext cx="2566414" cy="948690"/>
          </a:xfrm>
          <a:prstGeom prst="rect">
            <a:avLst/>
          </a:prstGeom>
        </p:spPr>
        <p:txBody>
          <a:bodyPr anchor="t" rtlCol="false" tIns="0" lIns="0" bIns="0" rIns="0">
            <a:spAutoFit/>
          </a:bodyPr>
          <a:lstStyle/>
          <a:p>
            <a:pPr>
              <a:lnSpc>
                <a:spcPts val="7559"/>
              </a:lnSpc>
            </a:pPr>
            <a:r>
              <a:rPr lang="en-US" sz="5399">
                <a:solidFill>
                  <a:srgbClr val="000000"/>
                </a:solidFill>
                <a:latin typeface="Arimo"/>
              </a:rPr>
              <a:t>Gráficos</a:t>
            </a:r>
          </a:p>
        </p:txBody>
      </p:sp>
      <p:grpSp>
        <p:nvGrpSpPr>
          <p:cNvPr name="Group 20" id="20"/>
          <p:cNvGrpSpPr/>
          <p:nvPr/>
        </p:nvGrpSpPr>
        <p:grpSpPr>
          <a:xfrm rot="0">
            <a:off x="10230736" y="3791861"/>
            <a:ext cx="6858607" cy="5589181"/>
            <a:chOff x="0" y="0"/>
            <a:chExt cx="9144809" cy="7452241"/>
          </a:xfrm>
        </p:grpSpPr>
        <p:grpSp>
          <p:nvGrpSpPr>
            <p:cNvPr name="Group 21" id="21"/>
            <p:cNvGrpSpPr/>
            <p:nvPr/>
          </p:nvGrpSpPr>
          <p:grpSpPr>
            <a:xfrm rot="0">
              <a:off x="0" y="0"/>
              <a:ext cx="9144809" cy="7452241"/>
              <a:chOff x="0" y="0"/>
              <a:chExt cx="1152288" cy="939017"/>
            </a:xfrm>
          </p:grpSpPr>
          <p:sp>
            <p:nvSpPr>
              <p:cNvPr name="Freeform 22" id="22"/>
              <p:cNvSpPr/>
              <p:nvPr/>
            </p:nvSpPr>
            <p:spPr>
              <a:xfrm flipH="false" flipV="false">
                <a:off x="0" y="0"/>
                <a:ext cx="1152288" cy="939017"/>
              </a:xfrm>
              <a:custGeom>
                <a:avLst/>
                <a:gdLst/>
                <a:ahLst/>
                <a:cxnLst/>
                <a:rect r="r" b="b" t="t" l="l"/>
                <a:pathLst>
                  <a:path h="939017" w="1152288">
                    <a:moveTo>
                      <a:pt x="0" y="0"/>
                    </a:moveTo>
                    <a:lnTo>
                      <a:pt x="1152288" y="0"/>
                    </a:lnTo>
                    <a:lnTo>
                      <a:pt x="1152288" y="939017"/>
                    </a:lnTo>
                    <a:lnTo>
                      <a:pt x="0" y="939017"/>
                    </a:lnTo>
                    <a:close/>
                  </a:path>
                </a:pathLst>
              </a:custGeom>
              <a:solidFill>
                <a:srgbClr val="F1F1F1"/>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24" id="24"/>
            <p:cNvSpPr txBox="true"/>
            <p:nvPr/>
          </p:nvSpPr>
          <p:spPr>
            <a:xfrm rot="0">
              <a:off x="298943" y="428874"/>
              <a:ext cx="8483232" cy="64154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Existe un claro posicionamiento con respecto a la magnitud de cada clase, donde la mayoría se encuentra centrada entre -5 a 10 en el eje 'x', y en puntos similares a 0 en el eje 'y'.</a:t>
              </a:r>
            </a:p>
            <a:p>
              <a:pPr algn="just">
                <a:lnSpc>
                  <a:spcPts val="2940"/>
                </a:lnSpc>
              </a:pPr>
            </a:p>
            <a:p>
              <a:pPr algn="just">
                <a:lnSpc>
                  <a:spcPts val="2940"/>
                </a:lnSpc>
              </a:pPr>
              <a:r>
                <a:rPr lang="en-US" sz="2100">
                  <a:solidFill>
                    <a:srgbClr val="000000"/>
                  </a:solidFill>
                  <a:latin typeface="Garet Book"/>
                </a:rPr>
                <a:t>Existen varios valores outliers para las tres clases.</a:t>
              </a:r>
            </a:p>
            <a:p>
              <a:pPr algn="just">
                <a:lnSpc>
                  <a:spcPts val="2940"/>
                </a:lnSpc>
              </a:pPr>
            </a:p>
            <a:p>
              <a:pPr algn="just">
                <a:lnSpc>
                  <a:spcPts val="2940"/>
                </a:lnSpc>
              </a:pPr>
              <a:r>
                <a:rPr lang="en-US" sz="2100">
                  <a:solidFill>
                    <a:srgbClr val="000000"/>
                  </a:solidFill>
                  <a:latin typeface="Garet Book"/>
                </a:rPr>
                <a:t>Existe una concentración para la clase Galaxy de manera horizontal a comparación de la clase Star, la cual tiene valores horizontales positivos en el eje 'y'.</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3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19890" y="-305992"/>
            <a:ext cx="1773234" cy="1568095"/>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51027" y="9258300"/>
            <a:ext cx="3950352" cy="3493350"/>
          </a:xfrm>
          <a:prstGeom prst="rect">
            <a:avLst/>
          </a:prstGeom>
        </p:spPr>
      </p:pic>
      <p:grpSp>
        <p:nvGrpSpPr>
          <p:cNvPr name="Group 4" id="4"/>
          <p:cNvGrpSpPr/>
          <p:nvPr/>
        </p:nvGrpSpPr>
        <p:grpSpPr>
          <a:xfrm rot="0">
            <a:off x="710908" y="1408112"/>
            <a:ext cx="5105622" cy="523322"/>
            <a:chOff x="0" y="0"/>
            <a:chExt cx="1344691" cy="137830"/>
          </a:xfrm>
        </p:grpSpPr>
        <p:sp>
          <p:nvSpPr>
            <p:cNvPr name="Freeform 5" id="5"/>
            <p:cNvSpPr/>
            <p:nvPr/>
          </p:nvSpPr>
          <p:spPr>
            <a:xfrm flipH="false" flipV="false">
              <a:off x="0" y="0"/>
              <a:ext cx="1344691" cy="137830"/>
            </a:xfrm>
            <a:custGeom>
              <a:avLst/>
              <a:gdLst/>
              <a:ahLst/>
              <a:cxnLst/>
              <a:rect r="r" b="b" t="t" l="l"/>
              <a:pathLst>
                <a:path h="137830" w="1344691">
                  <a:moveTo>
                    <a:pt x="0" y="0"/>
                  </a:moveTo>
                  <a:lnTo>
                    <a:pt x="1344691" y="0"/>
                  </a:lnTo>
                  <a:lnTo>
                    <a:pt x="1344691" y="137830"/>
                  </a:lnTo>
                  <a:lnTo>
                    <a:pt x="0" y="137830"/>
                  </a:lnTo>
                  <a:close/>
                </a:path>
              </a:pathLst>
            </a:custGeom>
            <a:solidFill>
              <a:srgbClr val="9F9F9F"/>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5264" y="9878611"/>
            <a:ext cx="2552811" cy="816778"/>
            <a:chOff x="0" y="0"/>
            <a:chExt cx="672345" cy="215118"/>
          </a:xfrm>
        </p:grpSpPr>
        <p:sp>
          <p:nvSpPr>
            <p:cNvPr name="Freeform 8" id="8"/>
            <p:cNvSpPr/>
            <p:nvPr/>
          </p:nvSpPr>
          <p:spPr>
            <a:xfrm flipH="false" flipV="false">
              <a:off x="0" y="0"/>
              <a:ext cx="672345" cy="215118"/>
            </a:xfrm>
            <a:custGeom>
              <a:avLst/>
              <a:gdLst/>
              <a:ahLst/>
              <a:cxnLst/>
              <a:rect r="r" b="b" t="t" l="l"/>
              <a:pathLst>
                <a:path h="215118" w="672345">
                  <a:moveTo>
                    <a:pt x="0" y="0"/>
                  </a:moveTo>
                  <a:lnTo>
                    <a:pt x="672345" y="0"/>
                  </a:lnTo>
                  <a:lnTo>
                    <a:pt x="672345" y="215118"/>
                  </a:lnTo>
                  <a:lnTo>
                    <a:pt x="0" y="215118"/>
                  </a:lnTo>
                  <a:close/>
                </a:path>
              </a:pathLst>
            </a:custGeom>
            <a:solidFill>
              <a:srgbClr val="9F9F9F"/>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626849" y="1149920"/>
            <a:ext cx="2552811" cy="1563029"/>
            <a:chOff x="0" y="0"/>
            <a:chExt cx="672345" cy="411662"/>
          </a:xfrm>
        </p:grpSpPr>
        <p:sp>
          <p:nvSpPr>
            <p:cNvPr name="Freeform 11" id="11"/>
            <p:cNvSpPr/>
            <p:nvPr/>
          </p:nvSpPr>
          <p:spPr>
            <a:xfrm flipH="false" flipV="false">
              <a:off x="0" y="0"/>
              <a:ext cx="672345" cy="411662"/>
            </a:xfrm>
            <a:custGeom>
              <a:avLst/>
              <a:gdLst/>
              <a:ahLst/>
              <a:cxnLst/>
              <a:rect r="r" b="b" t="t" l="l"/>
              <a:pathLst>
                <a:path h="411662" w="672345">
                  <a:moveTo>
                    <a:pt x="0" y="0"/>
                  </a:moveTo>
                  <a:lnTo>
                    <a:pt x="672345" y="0"/>
                  </a:lnTo>
                  <a:lnTo>
                    <a:pt x="672345" y="411662"/>
                  </a:lnTo>
                  <a:lnTo>
                    <a:pt x="0" y="411662"/>
                  </a:lnTo>
                  <a:close/>
                </a:path>
              </a:pathLst>
            </a:custGeom>
            <a:solidFill>
              <a:srgbClr val="9F9F9F"/>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710908" y="2196613"/>
            <a:ext cx="6858607" cy="2275163"/>
            <a:chOff x="0" y="0"/>
            <a:chExt cx="9144809" cy="3033550"/>
          </a:xfrm>
        </p:grpSpPr>
        <p:grpSp>
          <p:nvGrpSpPr>
            <p:cNvPr name="Group 14" id="14"/>
            <p:cNvGrpSpPr/>
            <p:nvPr/>
          </p:nvGrpSpPr>
          <p:grpSpPr>
            <a:xfrm rot="0">
              <a:off x="0" y="0"/>
              <a:ext cx="9144809" cy="3033550"/>
              <a:chOff x="0" y="0"/>
              <a:chExt cx="1152288" cy="382241"/>
            </a:xfrm>
          </p:grpSpPr>
          <p:sp>
            <p:nvSpPr>
              <p:cNvPr name="Freeform 15" id="15"/>
              <p:cNvSpPr/>
              <p:nvPr/>
            </p:nvSpPr>
            <p:spPr>
              <a:xfrm flipH="false" flipV="false">
                <a:off x="0" y="0"/>
                <a:ext cx="1152288" cy="382241"/>
              </a:xfrm>
              <a:custGeom>
                <a:avLst/>
                <a:gdLst/>
                <a:ahLst/>
                <a:cxnLst/>
                <a:rect r="r" b="b" t="t" l="l"/>
                <a:pathLst>
                  <a:path h="382241" w="1152288">
                    <a:moveTo>
                      <a:pt x="0" y="0"/>
                    </a:moveTo>
                    <a:lnTo>
                      <a:pt x="1152288" y="0"/>
                    </a:lnTo>
                    <a:lnTo>
                      <a:pt x="1152288" y="382241"/>
                    </a:lnTo>
                    <a:lnTo>
                      <a:pt x="0" y="382241"/>
                    </a:lnTo>
                    <a:close/>
                  </a:path>
                </a:pathLst>
              </a:custGeom>
              <a:solidFill>
                <a:srgbClr val="F1F1F1"/>
              </a:solidFill>
            </p:spPr>
          </p:sp>
          <p:sp>
            <p:nvSpPr>
              <p:cNvPr name="TextBox 16" id="16"/>
              <p:cNvSpPr txBox="true"/>
              <p:nvPr/>
            </p:nvSpPr>
            <p:spPr>
              <a:xfrm>
                <a:off x="0" y="-38100"/>
                <a:ext cx="812800" cy="850900"/>
              </a:xfrm>
              <a:prstGeom prst="rect">
                <a:avLst/>
              </a:prstGeom>
            </p:spPr>
            <p:txBody>
              <a:bodyPr anchor="ctr" rtlCol="false" tIns="79637" lIns="79637" bIns="79637" rIns="79637"/>
              <a:lstStyle/>
              <a:p>
                <a:pPr algn="ctr">
                  <a:lnSpc>
                    <a:spcPts val="3360"/>
                  </a:lnSpc>
                </a:pPr>
              </a:p>
            </p:txBody>
          </p:sp>
        </p:grpSp>
        <p:sp>
          <p:nvSpPr>
            <p:cNvPr name="TextBox 17" id="17"/>
            <p:cNvSpPr txBox="true"/>
            <p:nvPr/>
          </p:nvSpPr>
          <p:spPr>
            <a:xfrm rot="0">
              <a:off x="298943" y="276777"/>
              <a:ext cx="8483232" cy="24530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"Los valores de 'alpha' y 'delta' proporcionan una coordenada única para la posición de un objeto en el cielo, lo que permite la identificación y seguimiento de objetos celestes".</a:t>
              </a:r>
            </a:p>
          </p:txBody>
        </p:sp>
      </p:grpSp>
      <p:pic>
        <p:nvPicPr>
          <p:cNvPr name="Picture 18" id="18"/>
          <p:cNvPicPr>
            <a:picLocks noChangeAspect="true"/>
          </p:cNvPicPr>
          <p:nvPr/>
        </p:nvPicPr>
        <p:blipFill>
          <a:blip r:embed="rId4"/>
          <a:srcRect l="0" t="0" r="0" b="0"/>
          <a:stretch>
            <a:fillRect/>
          </a:stretch>
        </p:blipFill>
        <p:spPr>
          <a:xfrm flipH="false" flipV="false" rot="0">
            <a:off x="8426269" y="902058"/>
            <a:ext cx="8775690" cy="8816843"/>
          </a:xfrm>
          <a:prstGeom prst="rect">
            <a:avLst/>
          </a:prstGeom>
        </p:spPr>
      </p:pic>
      <p:sp>
        <p:nvSpPr>
          <p:cNvPr name="TextBox 19" id="19"/>
          <p:cNvSpPr txBox="true"/>
          <p:nvPr/>
        </p:nvSpPr>
        <p:spPr>
          <a:xfrm rot="0">
            <a:off x="1028700" y="721083"/>
            <a:ext cx="2566414" cy="948690"/>
          </a:xfrm>
          <a:prstGeom prst="rect">
            <a:avLst/>
          </a:prstGeom>
        </p:spPr>
        <p:txBody>
          <a:bodyPr anchor="t" rtlCol="false" tIns="0" lIns="0" bIns="0" rIns="0">
            <a:spAutoFit/>
          </a:bodyPr>
          <a:lstStyle/>
          <a:p>
            <a:pPr>
              <a:lnSpc>
                <a:spcPts val="7559"/>
              </a:lnSpc>
            </a:pPr>
            <a:r>
              <a:rPr lang="en-US" sz="5399">
                <a:solidFill>
                  <a:srgbClr val="000000"/>
                </a:solidFill>
                <a:latin typeface="Arimo"/>
              </a:rPr>
              <a:t>Gráficos</a:t>
            </a:r>
          </a:p>
        </p:txBody>
      </p:sp>
      <p:grpSp>
        <p:nvGrpSpPr>
          <p:cNvPr name="Group 20" id="20"/>
          <p:cNvGrpSpPr/>
          <p:nvPr/>
        </p:nvGrpSpPr>
        <p:grpSpPr>
          <a:xfrm rot="0">
            <a:off x="710908" y="4783544"/>
            <a:ext cx="6858607" cy="4474756"/>
            <a:chOff x="0" y="0"/>
            <a:chExt cx="9144809" cy="5966341"/>
          </a:xfrm>
        </p:grpSpPr>
        <p:grpSp>
          <p:nvGrpSpPr>
            <p:cNvPr name="Group 21" id="21"/>
            <p:cNvGrpSpPr/>
            <p:nvPr/>
          </p:nvGrpSpPr>
          <p:grpSpPr>
            <a:xfrm rot="0">
              <a:off x="0" y="0"/>
              <a:ext cx="9144809" cy="5966341"/>
              <a:chOff x="0" y="0"/>
              <a:chExt cx="1152288" cy="751787"/>
            </a:xfrm>
          </p:grpSpPr>
          <p:sp>
            <p:nvSpPr>
              <p:cNvPr name="Freeform 22" id="22"/>
              <p:cNvSpPr/>
              <p:nvPr/>
            </p:nvSpPr>
            <p:spPr>
              <a:xfrm flipH="false" flipV="false">
                <a:off x="0" y="0"/>
                <a:ext cx="1152288" cy="751787"/>
              </a:xfrm>
              <a:custGeom>
                <a:avLst/>
                <a:gdLst/>
                <a:ahLst/>
                <a:cxnLst/>
                <a:rect r="r" b="b" t="t" l="l"/>
                <a:pathLst>
                  <a:path h="751787" w="1152288">
                    <a:moveTo>
                      <a:pt x="0" y="0"/>
                    </a:moveTo>
                    <a:lnTo>
                      <a:pt x="1152288" y="0"/>
                    </a:lnTo>
                    <a:lnTo>
                      <a:pt x="1152288" y="751787"/>
                    </a:lnTo>
                    <a:lnTo>
                      <a:pt x="0" y="751787"/>
                    </a:lnTo>
                    <a:close/>
                  </a:path>
                </a:pathLst>
              </a:custGeom>
              <a:solidFill>
                <a:srgbClr val="F1F1F1"/>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TextBox 24" id="24"/>
            <p:cNvSpPr txBox="true"/>
            <p:nvPr/>
          </p:nvSpPr>
          <p:spPr>
            <a:xfrm rot="0">
              <a:off x="298943" y="428874"/>
              <a:ext cx="8483232" cy="4929505"/>
            </a:xfrm>
            <a:prstGeom prst="rect">
              <a:avLst/>
            </a:prstGeom>
          </p:spPr>
          <p:txBody>
            <a:bodyPr anchor="t" rtlCol="false" tIns="0" lIns="0" bIns="0" rIns="0">
              <a:spAutoFit/>
            </a:bodyPr>
            <a:lstStyle/>
            <a:p>
              <a:pPr algn="just">
                <a:lnSpc>
                  <a:spcPts val="2940"/>
                </a:lnSpc>
              </a:pPr>
              <a:r>
                <a:rPr lang="en-US" sz="2100">
                  <a:solidFill>
                    <a:srgbClr val="000000"/>
                  </a:solidFill>
                  <a:latin typeface="Garet Book"/>
                </a:rPr>
                <a:t>Se realizó un gráfico de distribución para localizar la posición de cada clase. </a:t>
              </a:r>
            </a:p>
            <a:p>
              <a:pPr algn="just">
                <a:lnSpc>
                  <a:spcPts val="2940"/>
                </a:lnSpc>
              </a:pPr>
            </a:p>
            <a:p>
              <a:pPr algn="just">
                <a:lnSpc>
                  <a:spcPts val="2940"/>
                </a:lnSpc>
              </a:pPr>
              <a:r>
                <a:rPr lang="en-US" sz="2100">
                  <a:solidFill>
                    <a:srgbClr val="000000"/>
                  </a:solidFill>
                  <a:latin typeface="Garet Book"/>
                </a:rPr>
                <a:t>En un inicio se creía que podría existir una distribución mediante agrupaciones,  pero al colocar color en base a cada clase, se observó que realmente no existen agrupaciones claras. Se resalta que existe una clase que presenta valores fuera de cada agrupación (en color amarillo.)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DAFiRh_c_lE</dc:identifier>
  <dcterms:modified xsi:type="dcterms:W3CDTF">2011-08-01T06:04:30Z</dcterms:modified>
  <cp:revision>1</cp:revision>
  <dc:title>Stellar Classification-Presentación Técnica</dc:title>
</cp:coreProperties>
</file>