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4" r:id="rId3"/>
    <p:sldId id="340" r:id="rId4"/>
    <p:sldId id="341" r:id="rId5"/>
    <p:sldId id="342" r:id="rId6"/>
    <p:sldId id="343" r:id="rId7"/>
    <p:sldId id="344" r:id="rId8"/>
    <p:sldId id="345" r:id="rId9"/>
    <p:sldId id="339" r:id="rId10"/>
    <p:sldId id="346" r:id="rId11"/>
    <p:sldId id="347" r:id="rId12"/>
    <p:sldId id="349" r:id="rId13"/>
    <p:sldId id="350" r:id="rId14"/>
  </p:sldIdLst>
  <p:sldSz cx="12192000" cy="6858000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나눔스퀘어" panose="020B0600000101010101" pitchFamily="50" charset="-127"/>
      <p:regular r:id="rId18"/>
    </p:embeddedFont>
    <p:embeddedFont>
      <p:font typeface="나눔스퀘어 Bold" panose="020B0600000101010101" pitchFamily="50" charset="-127"/>
      <p:bold r:id="rId19"/>
    </p:embeddedFont>
    <p:embeddedFont>
      <p:font typeface="나눔스퀘어 Extra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79B"/>
    <a:srgbClr val="A2C1FA"/>
    <a:srgbClr val="A6C4FB"/>
    <a:srgbClr val="A4C3FB"/>
    <a:srgbClr val="A8C6FB"/>
    <a:srgbClr val="A3C2FA"/>
    <a:srgbClr val="00B0F0"/>
    <a:srgbClr val="92D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1569" autoAdjust="0"/>
  </p:normalViewPr>
  <p:slideViewPr>
    <p:cSldViewPr snapToGrid="0">
      <p:cViewPr varScale="1">
        <p:scale>
          <a:sx n="105" d="100"/>
          <a:sy n="105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0EA5EBC-7F37-4A6C-B806-9627B7AF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1E6917-B9A9-4454-BB4F-9EE57DC66A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5C13-85E8-4253-B844-2B9B2AB2A62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3232F-A49E-4938-9FC4-C80FC7B7F3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6388F-67B1-4E44-94AF-0A36C0AF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45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9AE7-B88E-4327-822E-9F535C79CB9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F4DE4-F0F6-450A-AC5B-587401CDE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4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66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1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1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08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168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9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1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0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34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5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93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7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B55E1-D571-413F-8159-4B68479D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D4285-6615-4068-9D53-0A21B08E2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582B2-9EDF-468D-ADBD-B9CDC279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5DE67-4801-4CC2-B5F2-22F23EBC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F13F5-DB48-430C-912D-8D0F93DF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0E4CE-80F6-440D-AB68-56FBCC9AF9C8}"/>
              </a:ext>
            </a:extLst>
          </p:cNvPr>
          <p:cNvSpPr txBox="1"/>
          <p:nvPr userDrawn="1"/>
        </p:nvSpPr>
        <p:spPr>
          <a:xfrm>
            <a:off x="30323" y="45522"/>
            <a:ext cx="365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[MECH639] Advanced Robotics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E224A2-F3A2-4228-A883-C4791964BE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579" y="94037"/>
            <a:ext cx="1771650" cy="2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525ED-21B9-452D-9E1B-36D37A08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97149-49B4-4074-9C6F-64794F4CD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72FE9-0185-40A3-8F2C-1683076E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F5A34-0D7C-4F6D-8CF1-016DC73C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82600-21FC-4AB7-ADE0-028715EE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8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FF9F9A-AB08-4038-95F0-7EDE028A4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BE001-3D6B-4E40-AB53-A0FE5C393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05CA4-4C2A-4110-9A95-4D9F2466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99216-D71A-4656-BF90-4B7E431C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95CC3-F4F0-47C5-B704-DA451A3D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6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8B2EE-709D-4537-A2B2-3F793E8F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B518-B10A-449E-A8B5-A48A3841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9A67D-7001-4E31-9C9E-C419B503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F2194-E158-4C79-B5B8-1589D1D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C50AB-F83D-40F8-AC1D-B51990B5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87AF70-FE19-4272-B8EE-23CE1810E2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90" y="103967"/>
            <a:ext cx="1495956" cy="2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2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96086-2965-4255-9C64-65BA0234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EF582-B8F2-4895-992B-37CD8E0CE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5BE75-5748-41EA-9DD5-AE79AEC8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2CB61-4248-4920-9283-A3E51A03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64BF7-B579-4605-B9E8-F1815DF0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1EA99-F271-4BF9-8FD6-05B493AC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FA1BA-3547-4ED3-BE74-07466DBAF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7C37E6-625D-48A3-BD17-CE6A8E8B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9D6A7-CD70-462A-A61F-D71EE9B9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4D869-F21F-4AE6-A58E-91029365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CB9EC-4962-4053-A8E4-7D541612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6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6798F-B9DF-4012-A44C-C624827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96417-A716-4BF4-8D43-D95A3534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0141F-B408-4C4B-9E13-0F347488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7654FE-8E93-4A3A-9D0A-2F4DA7AB7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A9E369-FA6A-4F79-9E10-A048EC177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D1464C-4486-42B2-AF1D-4366BF5F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77EDD0-7A9B-4115-808B-A092B4A1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AED570-7CA5-4A4D-BA57-6D74C58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29B99-5974-44C4-8FB4-31D96E41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CCBB6D-7882-4F9E-90A2-1BE0BB7F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8AB4F-54F2-427F-8CBD-68494825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55F7F6-5BE2-48C7-BC2B-842D621A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9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878E2-D910-49D0-8C90-0E48239D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A51498-5726-4E38-8BD3-E35431BD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C96C0-E3C6-4F89-AE74-4F5C54E6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9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1D66-B8B1-434A-B725-76E6E9A5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D10EA-AEFB-4705-BD82-00DB8A9F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8640D-FA95-4732-8328-A7F43F84E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33C4C-8CFB-420D-9BD0-EE8BCE6A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4030B-79DF-46A1-8247-C56E3E10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492D4-0BE3-4610-9F98-1DAC2C95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FDAC2-588D-4D26-97D1-83C792EB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F5A5F-E962-48E1-AC75-ECC28B57D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CA031-936E-4944-89F7-8EA2B4167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31BDA-A935-41FD-A45A-DD75B1E9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23F28D-8950-41DE-9BD2-165065DC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9D5F0-2B6E-417C-A46E-87FB8FBA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5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F0D549-C5A9-48D4-8C31-D4CA43E3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7CD9A-FBB8-4090-A4B4-FBAE705B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BCFC9-0612-4E22-92D8-86C5E5FA8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F624-6A04-429E-A666-C96C4A4F484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E94AE-7BF1-4477-B5F7-8B94F260C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219BA-B8C1-4C25-BB6A-44C841874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5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ldydtjr2000@postech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xRLab/ModernRobotic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ulletphysics/bullet3/tree/master/examples/pybullet/examples" TargetMode="External"/><Relationship Id="rId4" Type="http://schemas.openxmlformats.org/officeDocument/2006/relationships/hyperlink" Target="https://docs.google.com/document/d/10sXEhzFRSnvFcl3XxNGhnD4N2SedqwdAvK3dsihxVUA/edit" TargetMode="External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18.png"/><Relationship Id="rId21" Type="http://schemas.openxmlformats.org/officeDocument/2006/relationships/image" Target="../media/image47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0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9" Type="http://schemas.openxmlformats.org/officeDocument/2006/relationships/image" Target="../media/image45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ko-kr/pychar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LYS0/mech639_pybull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8A21C7A-135F-4774-B843-288B9DBDB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67" y="1122363"/>
            <a:ext cx="10312866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Pybullet</a:t>
            </a:r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Simulator Manual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166A953-2DEE-46AD-9B35-888303BFC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Lee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Yongseok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dldydtjr2000@postech.ac.kr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17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Code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Jupyter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notebook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E02892-F690-4830-ACA7-DA9731240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2" y="1701131"/>
            <a:ext cx="11793596" cy="47917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09D893-CA48-4CDA-80F6-E2CFFEA0B452}"/>
              </a:ext>
            </a:extLst>
          </p:cNvPr>
          <p:cNvSpPr/>
          <p:nvPr/>
        </p:nvSpPr>
        <p:spPr>
          <a:xfrm>
            <a:off x="7140401" y="2076718"/>
            <a:ext cx="154974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libraries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A9667F-1776-47A8-890F-DAADF398DFC3}"/>
              </a:ext>
            </a:extLst>
          </p:cNvPr>
          <p:cNvSpPr/>
          <p:nvPr/>
        </p:nvSpPr>
        <p:spPr>
          <a:xfrm>
            <a:off x="7140401" y="3610243"/>
            <a:ext cx="4616798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Create </a:t>
            </a:r>
            <a:r>
              <a:rPr lang="en-US" altLang="ko-KR" sz="14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pybullet</a:t>
            </a: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instance and start simulation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39991E-1742-41BD-B88C-A9A6F5A00F7B}"/>
              </a:ext>
            </a:extLst>
          </p:cNvPr>
          <p:cNvSpPr/>
          <p:nvPr/>
        </p:nvSpPr>
        <p:spPr>
          <a:xfrm>
            <a:off x="7140401" y="4859358"/>
            <a:ext cx="4616798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 robot with random joint states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4B8FF1-39B8-4B23-9F9A-24BA0EB3DBB0}"/>
              </a:ext>
            </a:extLst>
          </p:cNvPr>
          <p:cNvSpPr/>
          <p:nvPr/>
        </p:nvSpPr>
        <p:spPr>
          <a:xfrm>
            <a:off x="7140401" y="5964858"/>
            <a:ext cx="4616798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Close </a:t>
            </a:r>
            <a:r>
              <a:rPr lang="en-US" altLang="ko-KR" sz="14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pybullet</a:t>
            </a:r>
            <a:endParaRPr lang="en-US" altLang="ko-KR" sz="1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8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Code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endParaRPr lang="en-US" altLang="ko-KR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30935F-7F62-418B-B971-2BBFB4F67052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Some base codes are defined in PybulletCore.py.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ABFB43-91E8-4CAF-A3C0-7F3EB504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28" y="2436912"/>
            <a:ext cx="7038975" cy="30777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connect_pybullet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robot_name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'IndyRP2'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joint_limit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53FEDB47-F08B-4058-B740-78695DECF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28" y="3491005"/>
            <a:ext cx="7038975" cy="30777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disconnect_pybullet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41ED86E-67CA-444A-9CDC-3F7461244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28" y="4545098"/>
            <a:ext cx="7038975" cy="30777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SetRobotJoint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09BED13E-B527-4E31-AEDC-2FC43524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28" y="5599191"/>
            <a:ext cx="7038975" cy="30777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MoveRobot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angle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verbose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390FF4-34BF-4A15-A947-564C5881A0D6}"/>
              </a:ext>
            </a:extLst>
          </p:cNvPr>
          <p:cNvSpPr/>
          <p:nvPr/>
        </p:nvSpPr>
        <p:spPr>
          <a:xfrm>
            <a:off x="383828" y="2770529"/>
            <a:ext cx="10782187" cy="492443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Open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pybullet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GUI and load robot.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Run simulation thread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A121FB-D07B-4386-94EC-4A5CEB06F774}"/>
              </a:ext>
            </a:extLst>
          </p:cNvPr>
          <p:cNvSpPr/>
          <p:nvPr/>
        </p:nvSpPr>
        <p:spPr>
          <a:xfrm>
            <a:off x="383828" y="3806432"/>
            <a:ext cx="10782187" cy="292388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Close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pybullet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GUI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CD4B55-89CC-4CFE-826C-3A2BE18779BD}"/>
              </a:ext>
            </a:extLst>
          </p:cNvPr>
          <p:cNvSpPr/>
          <p:nvPr/>
        </p:nvSpPr>
        <p:spPr>
          <a:xfrm>
            <a:off x="383828" y="4842335"/>
            <a:ext cx="10782187" cy="492443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This function is run in thread.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The position controller makes the robot the desired joint angle.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5AF3BA-3241-475A-AF00-28D25A4330D4}"/>
              </a:ext>
            </a:extLst>
          </p:cNvPr>
          <p:cNvSpPr/>
          <p:nvPr/>
        </p:nvSpPr>
        <p:spPr>
          <a:xfrm>
            <a:off x="383828" y="5925159"/>
            <a:ext cx="10782187" cy="292388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Change the desired joint angle. 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A4E9000-ECD4-412A-9F4B-77930420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490" y="2489529"/>
            <a:ext cx="4088860" cy="31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0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Code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To do 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30935F-7F62-418B-B971-2BBFB4F67052}"/>
              </a:ext>
            </a:extLst>
          </p:cNvPr>
          <p:cNvSpPr/>
          <p:nvPr/>
        </p:nvSpPr>
        <p:spPr>
          <a:xfrm>
            <a:off x="383828" y="1760121"/>
            <a:ext cx="10782187" cy="1353897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 a term project, you need to implement a basic robotics tools such as [Adjoint], [Jacobian], [Forward Kinematics] and etc.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Maybe this material will help you to implement them.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https://github.com/NxRLab/ModernRobotics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4F55DA-F628-4A19-B796-6EDF10FC1CF5}"/>
              </a:ext>
            </a:extLst>
          </p:cNvPr>
          <p:cNvSpPr/>
          <p:nvPr/>
        </p:nvSpPr>
        <p:spPr>
          <a:xfrm>
            <a:off x="383828" y="3879538"/>
            <a:ext cx="10782187" cy="1353897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Additionally, the following manual provides example code and functions for simulating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Pybullet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https://docs.google.com/document/d/10sXEhzFRSnvFcl3XxNGhnD4N2SedqwdAvK3dsihxVUA/edit#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https://github.com/bulletphysics/bullet3/tree/master/examples/pybullet/examples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8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IndyRP2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FDDD1F7-23D4-44E5-A104-6B8403E867E7}"/>
              </a:ext>
            </a:extLst>
          </p:cNvPr>
          <p:cNvSpPr/>
          <p:nvPr/>
        </p:nvSpPr>
        <p:spPr>
          <a:xfrm>
            <a:off x="3240895" y="5801569"/>
            <a:ext cx="5710209" cy="707566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 define screw of each joints, the robot’s parameters are needed. This information can be obtained using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p.getLinkStates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 function.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EE815B-13B9-475E-BFA7-706216A01BF3}"/>
              </a:ext>
            </a:extLst>
          </p:cNvPr>
          <p:cNvGrpSpPr/>
          <p:nvPr/>
        </p:nvGrpSpPr>
        <p:grpSpPr>
          <a:xfrm>
            <a:off x="6338372" y="804438"/>
            <a:ext cx="2718425" cy="4703698"/>
            <a:chOff x="999905" y="852108"/>
            <a:chExt cx="3143689" cy="543953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E887FB6-011F-42E2-9801-8D6E3B0BA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9905" y="852108"/>
              <a:ext cx="3143689" cy="5439534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6F0E9E4-30A3-41DC-B168-6130B1667B1F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49" y="4924425"/>
              <a:ext cx="847726" cy="36969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55903C7-0F8A-4A5C-88FD-A7985AD46C1D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49" y="3429000"/>
              <a:ext cx="847726" cy="36969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08BE436-DC81-4879-99E2-EB976FD28E68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49" y="2257425"/>
              <a:ext cx="847726" cy="36969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B1FF950-8E86-43CF-B52F-273DE729BA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7425" y="1764520"/>
              <a:ext cx="1162051" cy="50678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DD0B957-E53F-44CF-AD84-D1B2C5BB1255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49" y="1509713"/>
              <a:ext cx="847726" cy="36969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8DC9D01-6FBF-466F-BB2F-B552DB136E78}"/>
                </a:ext>
              </a:extLst>
            </p:cNvPr>
            <p:cNvCxnSpPr>
              <a:cxnSpLocks/>
            </p:cNvCxnSpPr>
            <p:nvPr/>
          </p:nvCxnSpPr>
          <p:spPr>
            <a:xfrm>
              <a:off x="2771775" y="2575368"/>
              <a:ext cx="647700" cy="28246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7D0603C-D703-425F-B308-7F97EB3449C9}"/>
                </a:ext>
              </a:extLst>
            </p:cNvPr>
            <p:cNvCxnSpPr>
              <a:cxnSpLocks/>
            </p:cNvCxnSpPr>
            <p:nvPr/>
          </p:nvCxnSpPr>
          <p:spPr>
            <a:xfrm>
              <a:off x="2257425" y="3643772"/>
              <a:ext cx="1162050" cy="50677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DCAB1F3-59CD-4D6D-812F-1E2CB5A7F2C2}"/>
                </a:ext>
              </a:extLst>
            </p:cNvPr>
            <p:cNvCxnSpPr>
              <a:cxnSpLocks/>
            </p:cNvCxnSpPr>
            <p:nvPr/>
          </p:nvCxnSpPr>
          <p:spPr>
            <a:xfrm>
              <a:off x="2995601" y="5695703"/>
              <a:ext cx="423874" cy="18485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6BFD228-28E4-400C-89D3-25843DB841A2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1546682"/>
              <a:ext cx="0" cy="26851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770E92F-6C77-4DF5-8473-DE1A8685FA68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1789859"/>
              <a:ext cx="0" cy="5045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0C1C7EA-DBC3-44E3-905B-09BAA8084054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2275909"/>
              <a:ext cx="0" cy="32770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C335699-EE5D-4443-823F-A65345CD7046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2603614"/>
              <a:ext cx="0" cy="86235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5E315F6-0F59-4EA7-AB38-8020F15ED136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3465969"/>
              <a:ext cx="0" cy="22848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5987513-9FE6-4EAD-88E8-D07D143E8092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3694449"/>
              <a:ext cx="0" cy="126694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DDE07AC-6D34-402C-A1D1-56024431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4961394"/>
              <a:ext cx="0" cy="75279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6FDFB90-97AE-4868-ABCE-9AEFF708783E}"/>
                    </a:ext>
                  </a:extLst>
                </p:cNvPr>
                <p:cNvSpPr txBox="1"/>
                <p:nvPr/>
              </p:nvSpPr>
              <p:spPr>
                <a:xfrm>
                  <a:off x="3564460" y="5214680"/>
                  <a:ext cx="2762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6236B7B-BDDE-4B5D-ACA4-9A3B247A2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5214680"/>
                  <a:ext cx="276293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13333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73E9EAA-C0CB-4BB2-B30D-57E174645612}"/>
                    </a:ext>
                  </a:extLst>
                </p:cNvPr>
                <p:cNvSpPr txBox="1"/>
                <p:nvPr/>
              </p:nvSpPr>
              <p:spPr>
                <a:xfrm>
                  <a:off x="3564460" y="4204810"/>
                  <a:ext cx="28103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F6CEBC0-5B7A-4F05-BF0D-3E89A46302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4204810"/>
                  <a:ext cx="28103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ADF1A4E-4B91-422F-9C7E-3354793386EC}"/>
                    </a:ext>
                  </a:extLst>
                </p:cNvPr>
                <p:cNvSpPr txBox="1"/>
                <p:nvPr/>
              </p:nvSpPr>
              <p:spPr>
                <a:xfrm>
                  <a:off x="3564460" y="3460211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A618BE0-FCE8-41E2-865C-DC7F7D813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3460211"/>
                  <a:ext cx="28103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040B9AA-D756-49BC-A43F-2C9EC02F8000}"/>
                    </a:ext>
                  </a:extLst>
                </p:cNvPr>
                <p:cNvSpPr txBox="1"/>
                <p:nvPr/>
              </p:nvSpPr>
              <p:spPr>
                <a:xfrm>
                  <a:off x="3564460" y="2911680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F073A65-644D-42FC-A8B6-7CB2923444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2911680"/>
                  <a:ext cx="281038" cy="246221"/>
                </a:xfrm>
                <a:prstGeom prst="rect">
                  <a:avLst/>
                </a:prstGeom>
                <a:blipFill>
                  <a:blip r:embed="rId20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AC7B85A-23FE-4029-A786-0C44E215666F}"/>
                    </a:ext>
                  </a:extLst>
                </p:cNvPr>
                <p:cNvSpPr txBox="1"/>
                <p:nvPr/>
              </p:nvSpPr>
              <p:spPr>
                <a:xfrm>
                  <a:off x="3564460" y="2316650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EE5E239-9C5A-4F90-8409-8AF6D2136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2316650"/>
                  <a:ext cx="281038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13043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EFE7C1-B179-4137-AEA9-884D600FF581}"/>
                    </a:ext>
                  </a:extLst>
                </p:cNvPr>
                <p:cNvSpPr txBox="1"/>
                <p:nvPr/>
              </p:nvSpPr>
              <p:spPr>
                <a:xfrm>
                  <a:off x="3564460" y="1924859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5658861-4395-4CE2-98A8-4DC4BB9DDE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1924859"/>
                  <a:ext cx="281038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0B6A83-9876-4F55-9258-8021676B76FD}"/>
                    </a:ext>
                  </a:extLst>
                </p:cNvPr>
                <p:cNvSpPr txBox="1"/>
                <p:nvPr/>
              </p:nvSpPr>
              <p:spPr>
                <a:xfrm>
                  <a:off x="3564460" y="1557829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EA42C4A-60F9-466A-BA21-195D937A3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1557829"/>
                  <a:ext cx="281038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EB5AAC3-D7BC-4140-A915-EC33AEBC3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302" y="4490809"/>
              <a:ext cx="0" cy="1190199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69174BD-5F5A-42FA-862B-234FF9BD0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4127" y="3473037"/>
              <a:ext cx="0" cy="977994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34B44AD-DC1F-4CA9-948D-7B713E91E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2777" y="2603614"/>
              <a:ext cx="4762" cy="1358421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BBDFC8-1693-4071-8CF0-FA32D8AB7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3545" y="1764520"/>
              <a:ext cx="0" cy="963090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5694BCE-D1C0-4473-B95D-DF2D60A017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0352" y="4490809"/>
              <a:ext cx="0" cy="846982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3858634-FCE1-4FAE-A6E4-5DE9DA912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5118" y="3429000"/>
              <a:ext cx="2492" cy="533035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799DF3D-CBEE-41AE-A6AF-C66F9BF79C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9054" y="2242689"/>
              <a:ext cx="0" cy="484921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6D32AC6-A984-40B6-8DF0-4B40D29B7B62}"/>
                </a:ext>
              </a:extLst>
            </p:cNvPr>
            <p:cNvCxnSpPr>
              <a:cxnSpLocks/>
            </p:cNvCxnSpPr>
            <p:nvPr/>
          </p:nvCxnSpPr>
          <p:spPr>
            <a:xfrm>
              <a:off x="2450352" y="4473884"/>
              <a:ext cx="388098" cy="16925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99E3E52-09DB-473E-AE76-9ED69D3F72C5}"/>
                </a:ext>
              </a:extLst>
            </p:cNvPr>
            <p:cNvCxnSpPr>
              <a:cxnSpLocks/>
            </p:cNvCxnSpPr>
            <p:nvPr/>
          </p:nvCxnSpPr>
          <p:spPr>
            <a:xfrm>
              <a:off x="2174127" y="4473156"/>
              <a:ext cx="276225" cy="12046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88583C4-1B35-4796-B013-190931D5690C}"/>
                </a:ext>
              </a:extLst>
            </p:cNvPr>
            <p:cNvCxnSpPr>
              <a:cxnSpLocks/>
            </p:cNvCxnSpPr>
            <p:nvPr/>
          </p:nvCxnSpPr>
          <p:spPr>
            <a:xfrm>
              <a:off x="2193178" y="3941974"/>
              <a:ext cx="355973" cy="15524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D7C71A7-8C32-4304-B598-B8748DAC1DFC}"/>
                </a:ext>
              </a:extLst>
            </p:cNvPr>
            <p:cNvCxnSpPr>
              <a:cxnSpLocks/>
            </p:cNvCxnSpPr>
            <p:nvPr/>
          </p:nvCxnSpPr>
          <p:spPr>
            <a:xfrm>
              <a:off x="2545711" y="3961024"/>
              <a:ext cx="292739" cy="12766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16303FE-0A32-49A7-83AF-A8B6E923276F}"/>
                </a:ext>
              </a:extLst>
            </p:cNvPr>
            <p:cNvCxnSpPr>
              <a:cxnSpLocks/>
            </p:cNvCxnSpPr>
            <p:nvPr/>
          </p:nvCxnSpPr>
          <p:spPr>
            <a:xfrm>
              <a:off x="2394524" y="2712433"/>
              <a:ext cx="452337" cy="19726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325E9A4-18ED-43B8-9B81-CCFCC276C81E}"/>
                </a:ext>
              </a:extLst>
            </p:cNvPr>
            <p:cNvCxnSpPr>
              <a:cxnSpLocks/>
            </p:cNvCxnSpPr>
            <p:nvPr/>
          </p:nvCxnSpPr>
          <p:spPr>
            <a:xfrm>
              <a:off x="2153996" y="2691668"/>
              <a:ext cx="265490" cy="11578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23FB819-4975-49AD-A646-38B2A130DD10}"/>
                    </a:ext>
                  </a:extLst>
                </p:cNvPr>
                <p:cNvSpPr txBox="1"/>
                <p:nvPr/>
              </p:nvSpPr>
              <p:spPr>
                <a:xfrm>
                  <a:off x="2498359" y="4507734"/>
                  <a:ext cx="30796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0D938DE-36D8-4E2E-BF3B-2A44ADF34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8359" y="4507734"/>
                  <a:ext cx="307968" cy="246221"/>
                </a:xfrm>
                <a:prstGeom prst="rect">
                  <a:avLst/>
                </a:prstGeom>
                <a:blipFill>
                  <a:blip r:embed="rId24"/>
                  <a:stretch>
                    <a:fillRect l="-6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EA1DD22-EDD6-42C0-9BD3-C6B0C9B4354B}"/>
                    </a:ext>
                  </a:extLst>
                </p:cNvPr>
                <p:cNvSpPr txBox="1"/>
                <p:nvPr/>
              </p:nvSpPr>
              <p:spPr>
                <a:xfrm>
                  <a:off x="1820580" y="4327920"/>
                  <a:ext cx="31271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6DB2DF0-5E3A-4D0D-A6E7-A0819BE4A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580" y="4327920"/>
                  <a:ext cx="312714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588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7505006-BF57-434B-BCA1-C1FB2B0258B1}"/>
                    </a:ext>
                  </a:extLst>
                </p:cNvPr>
                <p:cNvSpPr txBox="1"/>
                <p:nvPr/>
              </p:nvSpPr>
              <p:spPr>
                <a:xfrm>
                  <a:off x="2279882" y="3963339"/>
                  <a:ext cx="31271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3BA7ECD-8693-4917-85D2-9ABAD53796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882" y="3963339"/>
                  <a:ext cx="312714" cy="246221"/>
                </a:xfrm>
                <a:prstGeom prst="rect">
                  <a:avLst/>
                </a:prstGeom>
                <a:blipFill>
                  <a:blip r:embed="rId26"/>
                  <a:stretch>
                    <a:fillRect l="-392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C1C46C-BE03-49D8-B02D-A8D603B4A02F}"/>
                    </a:ext>
                  </a:extLst>
                </p:cNvPr>
                <p:cNvSpPr txBox="1"/>
                <p:nvPr/>
              </p:nvSpPr>
              <p:spPr>
                <a:xfrm>
                  <a:off x="2632416" y="4004954"/>
                  <a:ext cx="3064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B774987-30E3-40FA-8EAA-4BA509E4F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2416" y="4004954"/>
                  <a:ext cx="306494" cy="246221"/>
                </a:xfrm>
                <a:prstGeom prst="rect">
                  <a:avLst/>
                </a:prstGeom>
                <a:blipFill>
                  <a:blip r:embed="rId27"/>
                  <a:stretch>
                    <a:fillRect l="-6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91B3F0A-E73E-4823-8D2B-EAA73BFC78A9}"/>
                    </a:ext>
                  </a:extLst>
                </p:cNvPr>
                <p:cNvSpPr txBox="1"/>
                <p:nvPr/>
              </p:nvSpPr>
              <p:spPr>
                <a:xfrm>
                  <a:off x="2431842" y="2744341"/>
                  <a:ext cx="31271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A85C1B7-380A-4966-B419-B8226C472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1842" y="2744341"/>
                  <a:ext cx="312714" cy="246221"/>
                </a:xfrm>
                <a:prstGeom prst="rect">
                  <a:avLst/>
                </a:prstGeom>
                <a:blipFill>
                  <a:blip r:embed="rId28"/>
                  <a:stretch>
                    <a:fillRect l="-3922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2F7523A-6889-435A-AB17-B62A1BC9C257}"/>
                    </a:ext>
                  </a:extLst>
                </p:cNvPr>
                <p:cNvSpPr txBox="1"/>
                <p:nvPr/>
              </p:nvSpPr>
              <p:spPr>
                <a:xfrm>
                  <a:off x="1999057" y="2684387"/>
                  <a:ext cx="31271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BD424CE-DBF3-45AE-B106-8EC437D980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057" y="2684387"/>
                  <a:ext cx="312714" cy="246221"/>
                </a:xfrm>
                <a:prstGeom prst="rect">
                  <a:avLst/>
                </a:prstGeom>
                <a:blipFill>
                  <a:blip r:embed="rId29"/>
                  <a:stretch>
                    <a:fillRect l="-392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90696B8-1B70-4A7A-A5AB-746E52DE3E77}"/>
              </a:ext>
            </a:extLst>
          </p:cNvPr>
          <p:cNvGrpSpPr/>
          <p:nvPr/>
        </p:nvGrpSpPr>
        <p:grpSpPr>
          <a:xfrm>
            <a:off x="3100863" y="828821"/>
            <a:ext cx="2162722" cy="4373499"/>
            <a:chOff x="3487627" y="828821"/>
            <a:chExt cx="2162722" cy="437349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F942665-1A7E-4E85-AD8D-80A47DD85F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l="37950" t="3335" r="37000" b="8739"/>
            <a:stretch/>
          </p:blipFill>
          <p:spPr>
            <a:xfrm>
              <a:off x="3487627" y="1090392"/>
              <a:ext cx="2162722" cy="4111928"/>
            </a:xfrm>
            <a:prstGeom prst="rect">
              <a:avLst/>
            </a:prstGeom>
          </p:spPr>
        </p:pic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6F21FB8-0177-4D60-B7A8-BF4746A77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0565" y="4357838"/>
              <a:ext cx="0" cy="5858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820E293-BDB0-49FA-BC88-B50C90513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0329" y="2903393"/>
              <a:ext cx="0" cy="5858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BAC3C93-F292-4544-88CB-A63766111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5915" y="1802983"/>
              <a:ext cx="0" cy="5858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CF59E4C-E2FD-480E-B0BB-2ABDE7F2F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4980" y="828821"/>
              <a:ext cx="0" cy="5858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9A6CA78-A3F6-4AEE-BFF9-F21E775AB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7458" y="4312058"/>
              <a:ext cx="535043" cy="50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D8325D66-C6E6-4AC0-ABEB-B552E99D8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7458" y="3196329"/>
              <a:ext cx="535043" cy="50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710D931C-7133-4854-8D48-3C5EFA8C3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7458" y="2119816"/>
              <a:ext cx="535043" cy="50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03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Install anaconda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https://www.anaconda.com/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E3BE2B-9970-47C7-AA70-C411D8943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255" y="2226577"/>
            <a:ext cx="7131769" cy="37501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5961888" y="4032504"/>
            <a:ext cx="1581912" cy="658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7543800" y="4177022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86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Open anaconda prompt, and create new environment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10C5AD-9271-4A87-B06D-595D64615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9" y="2584495"/>
            <a:ext cx="3277057" cy="28578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726719" y="2565292"/>
            <a:ext cx="3277056" cy="658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4003775" y="270981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7224BD-26E9-41C3-A805-57D44549E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7" y="2471778"/>
            <a:ext cx="5380518" cy="235136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FAD82-BE57-4CD3-94D8-BFCE8C77967E}"/>
              </a:ext>
            </a:extLst>
          </p:cNvPr>
          <p:cNvSpPr/>
          <p:nvPr/>
        </p:nvSpPr>
        <p:spPr>
          <a:xfrm>
            <a:off x="5497966" y="2759600"/>
            <a:ext cx="4414130" cy="34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94067-297C-4BF3-9F21-359FDAA5FC21}"/>
              </a:ext>
            </a:extLst>
          </p:cNvPr>
          <p:cNvSpPr/>
          <p:nvPr/>
        </p:nvSpPr>
        <p:spPr>
          <a:xfrm>
            <a:off x="9912096" y="274477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AB03E41-0BBE-4E16-A34E-669132FF0BB6}"/>
              </a:ext>
            </a:extLst>
          </p:cNvPr>
          <p:cNvSpPr/>
          <p:nvPr/>
        </p:nvSpPr>
        <p:spPr>
          <a:xfrm>
            <a:off x="5497966" y="5286639"/>
            <a:ext cx="5380518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create -n [env name] python=[python version]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10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16C0AD-0A0E-489A-859D-6B63F2047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65"/>
          <a:stretch/>
        </p:blipFill>
        <p:spPr>
          <a:xfrm>
            <a:off x="6363928" y="2272136"/>
            <a:ext cx="4160740" cy="26765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0269FA-5344-45E0-9568-59CA30533F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065"/>
          <a:stretch/>
        </p:blipFill>
        <p:spPr>
          <a:xfrm>
            <a:off x="383829" y="2272137"/>
            <a:ext cx="4160740" cy="2676525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Activate new environment, and install libraries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383828" y="3409527"/>
            <a:ext cx="4160740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4149908" y="3020613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FAD82-BE57-4CD3-94D8-BFCE8C77967E}"/>
              </a:ext>
            </a:extLst>
          </p:cNvPr>
          <p:cNvSpPr/>
          <p:nvPr/>
        </p:nvSpPr>
        <p:spPr>
          <a:xfrm>
            <a:off x="6363928" y="3673188"/>
            <a:ext cx="3942828" cy="34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94067-297C-4BF3-9F21-359FDAA5FC21}"/>
              </a:ext>
            </a:extLst>
          </p:cNvPr>
          <p:cNvSpPr/>
          <p:nvPr/>
        </p:nvSpPr>
        <p:spPr>
          <a:xfrm>
            <a:off x="10109426" y="4052195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AB03E41-0BBE-4E16-A34E-669132FF0BB6}"/>
              </a:ext>
            </a:extLst>
          </p:cNvPr>
          <p:cNvSpPr/>
          <p:nvPr/>
        </p:nvSpPr>
        <p:spPr>
          <a:xfrm>
            <a:off x="383828" y="5286639"/>
            <a:ext cx="416074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create activate [env name]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1614E1B-A724-44B6-84BE-8278D5676614}"/>
              </a:ext>
            </a:extLst>
          </p:cNvPr>
          <p:cNvSpPr/>
          <p:nvPr/>
        </p:nvSpPr>
        <p:spPr>
          <a:xfrm>
            <a:off x="6363928" y="5286639"/>
            <a:ext cx="416074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&gt;pip install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matplotlib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pybullet</a:t>
            </a: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43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B1D8A2-B2DE-472E-8C42-491DD831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64" y="2392502"/>
            <a:ext cx="7110314" cy="3899205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(or any python IDE)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Install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pycharm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https://www.jetbrains.com/ko-kr/pycharm/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5047268" y="4892222"/>
            <a:ext cx="1134076" cy="5758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4652608" y="4847411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5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endParaRPr lang="en-US" altLang="ko-KR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Download source code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https://github.com/0LYS0/mech639_pybullet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F5476C-276E-4E69-9092-692769B47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37" y="2526753"/>
            <a:ext cx="8664568" cy="37515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B1CCCB-E137-4034-9B45-394FB693AAA4}"/>
              </a:ext>
            </a:extLst>
          </p:cNvPr>
          <p:cNvSpPr/>
          <p:nvPr/>
        </p:nvSpPr>
        <p:spPr>
          <a:xfrm>
            <a:off x="1442636" y="2526753"/>
            <a:ext cx="2315547" cy="2987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8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FDFF18-909F-49EF-9976-2344753DF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61"/>
          <a:stretch/>
        </p:blipFill>
        <p:spPr>
          <a:xfrm>
            <a:off x="491843" y="2529699"/>
            <a:ext cx="1739294" cy="1771897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endParaRPr lang="en-US" altLang="ko-KR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③ Open PybulletCore.py with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Pycharm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and set Python Interpreter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B1CCCB-E137-4034-9B45-394FB693AAA4}"/>
              </a:ext>
            </a:extLst>
          </p:cNvPr>
          <p:cNvSpPr/>
          <p:nvPr/>
        </p:nvSpPr>
        <p:spPr>
          <a:xfrm>
            <a:off x="528419" y="3776471"/>
            <a:ext cx="1026061" cy="2377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51756C-6477-4001-92C5-23EDAAFA0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262" y="2579173"/>
            <a:ext cx="4421860" cy="3143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A07AF9-2FD7-4DCD-9A55-92AEB7CA5B31}"/>
              </a:ext>
            </a:extLst>
          </p:cNvPr>
          <p:cNvSpPr/>
          <p:nvPr/>
        </p:nvSpPr>
        <p:spPr>
          <a:xfrm>
            <a:off x="6623050" y="2698369"/>
            <a:ext cx="168275" cy="1682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64BFEE-BAF8-4476-87E8-0CE7E4AB49C1}"/>
              </a:ext>
            </a:extLst>
          </p:cNvPr>
          <p:cNvSpPr/>
          <p:nvPr/>
        </p:nvSpPr>
        <p:spPr>
          <a:xfrm>
            <a:off x="6312527" y="281396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5C5AA6-AB79-4633-A3E9-6CFB85C0C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644" y="2579173"/>
            <a:ext cx="4334607" cy="31432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23BC8-219B-4C21-85A3-D3311183E426}"/>
              </a:ext>
            </a:extLst>
          </p:cNvPr>
          <p:cNvSpPr/>
          <p:nvPr/>
        </p:nvSpPr>
        <p:spPr>
          <a:xfrm>
            <a:off x="11296932" y="2914488"/>
            <a:ext cx="190218" cy="1682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0E6030-40ED-498D-878A-815E41D43EAC}"/>
              </a:ext>
            </a:extLst>
          </p:cNvPr>
          <p:cNvSpPr/>
          <p:nvPr/>
        </p:nvSpPr>
        <p:spPr>
          <a:xfrm>
            <a:off x="7334250" y="3546468"/>
            <a:ext cx="609600" cy="1682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FB660A-EDE6-472C-B8AC-845B0D3CFBA9}"/>
              </a:ext>
            </a:extLst>
          </p:cNvPr>
          <p:cNvSpPr/>
          <p:nvPr/>
        </p:nvSpPr>
        <p:spPr>
          <a:xfrm>
            <a:off x="7943850" y="3423909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7EBFB0-12F8-49AA-ACAD-A3CEC1FCB5E7}"/>
              </a:ext>
            </a:extLst>
          </p:cNvPr>
          <p:cNvSpPr/>
          <p:nvPr/>
        </p:nvSpPr>
        <p:spPr>
          <a:xfrm>
            <a:off x="11149591" y="310131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0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endParaRPr lang="en-US" altLang="ko-KR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③ Open PybulletCore.py with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Pycharm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and set Python Interpreter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719504-02FB-4911-AC96-17770A210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90" y="2252614"/>
            <a:ext cx="6986462" cy="402335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E98CCD-A878-4DF5-AE36-99E1B3B4B8F5}"/>
              </a:ext>
            </a:extLst>
          </p:cNvPr>
          <p:cNvSpPr/>
          <p:nvPr/>
        </p:nvSpPr>
        <p:spPr>
          <a:xfrm>
            <a:off x="2353662" y="2671272"/>
            <a:ext cx="1026061" cy="2377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B9420A-294A-4720-AF15-B3538B317308}"/>
              </a:ext>
            </a:extLst>
          </p:cNvPr>
          <p:cNvSpPr/>
          <p:nvPr/>
        </p:nvSpPr>
        <p:spPr>
          <a:xfrm>
            <a:off x="3379723" y="26054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756190-2101-492B-BC1B-D5B40465E229}"/>
              </a:ext>
            </a:extLst>
          </p:cNvPr>
          <p:cNvSpPr/>
          <p:nvPr/>
        </p:nvSpPr>
        <p:spPr>
          <a:xfrm>
            <a:off x="3587472" y="3645446"/>
            <a:ext cx="1026061" cy="2377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5D48F7-27F7-4633-9E6D-0AFB54863964}"/>
              </a:ext>
            </a:extLst>
          </p:cNvPr>
          <p:cNvSpPr/>
          <p:nvPr/>
        </p:nvSpPr>
        <p:spPr>
          <a:xfrm>
            <a:off x="4613533" y="35796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1316A4-31D8-4544-A2F9-7EFFC7F1F92B}"/>
              </a:ext>
            </a:extLst>
          </p:cNvPr>
          <p:cNvSpPr/>
          <p:nvPr/>
        </p:nvSpPr>
        <p:spPr>
          <a:xfrm>
            <a:off x="4516000" y="4101878"/>
            <a:ext cx="2768720" cy="2377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D46C03-6C00-48CB-8EF7-68C95A63E506}"/>
              </a:ext>
            </a:extLst>
          </p:cNvPr>
          <p:cNvSpPr/>
          <p:nvPr/>
        </p:nvSpPr>
        <p:spPr>
          <a:xfrm>
            <a:off x="7284720" y="40360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182046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Code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Jupyter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notebook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A256C2-5DEC-44BA-8BCF-1B576D27A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55" b="31632"/>
          <a:stretch/>
        </p:blipFill>
        <p:spPr>
          <a:xfrm>
            <a:off x="687501" y="2767444"/>
            <a:ext cx="7424738" cy="24941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05F183-D635-412A-B602-EAC388CBD16C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Open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notebook in project directory, and open </a:t>
            </a:r>
            <a:r>
              <a:rPr lang="en-US" altLang="ko-KR" sz="1400" i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ExampleCode.ipynb</a:t>
            </a:r>
            <a:endParaRPr lang="en-US" altLang="ko-KR" sz="1400" i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379B5E-480E-49CD-8F6F-8E56287B8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602" y="2985655"/>
            <a:ext cx="2400635" cy="20576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4D22D7-020E-4D6B-89A6-0CA3DA3B2608}"/>
              </a:ext>
            </a:extLst>
          </p:cNvPr>
          <p:cNvSpPr/>
          <p:nvPr/>
        </p:nvSpPr>
        <p:spPr>
          <a:xfrm>
            <a:off x="9448800" y="3685881"/>
            <a:ext cx="1628775" cy="2987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7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39915</TotalTime>
  <Words>498</Words>
  <Application>Microsoft Office PowerPoint</Application>
  <PresentationFormat>와이드스크린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나눔스퀘어</vt:lpstr>
      <vt:lpstr>나눔스퀘어 Bold</vt:lpstr>
      <vt:lpstr>나눔스퀘어 ExtraBold</vt:lpstr>
      <vt:lpstr>Arial</vt:lpstr>
      <vt:lpstr>Cambria Math</vt:lpstr>
      <vt:lpstr>맑은 고딕</vt:lpstr>
      <vt:lpstr>Wingdings</vt:lpstr>
      <vt:lpstr>Office 테마</vt:lpstr>
      <vt:lpstr>Pybullet Simulator Manual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YongSeok Lee</dc:creator>
  <cp:lastModifiedBy>YongSeok Lee</cp:lastModifiedBy>
  <cp:revision>1173</cp:revision>
  <dcterms:created xsi:type="dcterms:W3CDTF">2022-08-03T13:43:05Z</dcterms:created>
  <dcterms:modified xsi:type="dcterms:W3CDTF">2023-04-14T09:22:04Z</dcterms:modified>
</cp:coreProperties>
</file>