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6" r:id="rId3"/>
    <p:sldId id="262" r:id="rId4"/>
    <p:sldId id="261" r:id="rId5"/>
    <p:sldId id="267" r:id="rId6"/>
    <p:sldId id="260" r:id="rId7"/>
    <p:sldId id="259" r:id="rId8"/>
    <p:sldId id="264" r:id="rId9"/>
    <p:sldId id="277" r:id="rId10"/>
    <p:sldId id="268" r:id="rId11"/>
    <p:sldId id="269" r:id="rId12"/>
    <p:sldId id="271" r:id="rId13"/>
    <p:sldId id="270" r:id="rId14"/>
    <p:sldId id="265" r:id="rId15"/>
    <p:sldId id="272" r:id="rId16"/>
    <p:sldId id="275" r:id="rId17"/>
    <p:sldId id="279" r:id="rId18"/>
    <p:sldId id="274" r:id="rId19"/>
    <p:sldId id="273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67919D-6A4D-43BB-BA0E-29AFB044ECC0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DFB4EA-CA3F-4670-82C1-CD20E4D1DB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FB4EA-CA3F-4670-82C1-CD20E4D1DB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FB4EA-CA3F-4670-82C1-CD20E4D1DB3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Data-Intensive Text Processing</a:t>
            </a:r>
            <a:br>
              <a:rPr lang="en-US" dirty="0" smtClean="0"/>
            </a:br>
            <a:r>
              <a:rPr lang="en-US" dirty="0" smtClean="0"/>
              <a:t>with 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Jimmy Lin and Chris </a:t>
            </a:r>
            <a:r>
              <a:rPr lang="en-US" dirty="0" smtClean="0"/>
              <a:t>Dyer</a:t>
            </a:r>
          </a:p>
          <a:p>
            <a:r>
              <a:rPr lang="en-US" sz="2400" dirty="0" smtClean="0"/>
              <a:t>Morgan &amp; Claypool Publishers, 2010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257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figures from the book. Best viewed in Windows version of PowerPoint, as the Mac version may have slightly different formatting.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80084" y="23622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27884" y="19812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32484" y="37338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89884" y="32004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0684" y="29718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6"/>
            <a:endCxn id="3" idx="2"/>
          </p:cNvCxnSpPr>
          <p:nvPr/>
        </p:nvCxnSpPr>
        <p:spPr>
          <a:xfrm flipV="1">
            <a:off x="1032484" y="2057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  <a:endCxn id="2" idx="5"/>
          </p:cNvCxnSpPr>
          <p:nvPr/>
        </p:nvCxnSpPr>
        <p:spPr>
          <a:xfrm rot="16200000" flipV="1">
            <a:off x="1200666" y="2301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  <a:endCxn id="4" idx="0"/>
          </p:cNvCxnSpPr>
          <p:nvPr/>
        </p:nvCxnSpPr>
        <p:spPr>
          <a:xfrm rot="16200000" flipH="1">
            <a:off x="422884" y="3048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7"/>
            <a:endCxn id="6" idx="3"/>
          </p:cNvCxnSpPr>
          <p:nvPr/>
        </p:nvCxnSpPr>
        <p:spPr>
          <a:xfrm rot="5400000" flipH="1" flipV="1">
            <a:off x="1200666" y="3063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7"/>
            <a:endCxn id="3" idx="4"/>
          </p:cNvCxnSpPr>
          <p:nvPr/>
        </p:nvCxnSpPr>
        <p:spPr>
          <a:xfrm rot="5400000" flipH="1" flipV="1">
            <a:off x="1772166" y="2362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5"/>
            <a:endCxn id="5" idx="1"/>
          </p:cNvCxnSpPr>
          <p:nvPr/>
        </p:nvCxnSpPr>
        <p:spPr>
          <a:xfrm rot="16200000" flipH="1">
            <a:off x="2229366" y="2339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5" idx="2"/>
          </p:cNvCxnSpPr>
          <p:nvPr/>
        </p:nvCxnSpPr>
        <p:spPr>
          <a:xfrm>
            <a:off x="2023084" y="3048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4" idx="6"/>
          </p:cNvCxnSpPr>
          <p:nvPr/>
        </p:nvCxnSpPr>
        <p:spPr>
          <a:xfrm rot="5400000">
            <a:off x="1908784" y="2606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" y="21336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352" y="38100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6084" y="32004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72848" y="30480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0409" y="175260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Arrow Connector 48"/>
          <p:cNvCxnSpPr>
            <a:stCxn id="3" idx="3"/>
            <a:endCxn id="6" idx="0"/>
          </p:cNvCxnSpPr>
          <p:nvPr/>
        </p:nvCxnSpPr>
        <p:spPr>
          <a:xfrm rot="5400000">
            <a:off x="1718284" y="2339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3886200" y="1953399"/>
          <a:ext cx="20574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6553200" y="2232799"/>
          <a:ext cx="1447800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1066800"/>
              </a:tblGrid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endParaRPr lang="en-US" sz="1200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4242378" y="3782199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adjacency matrix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53200" y="3782199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adjacency lists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211669"/>
            <a:ext cx="858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5.1: A simple directed graph (left) represented as an adjacency matrix (middle) and</a:t>
            </a:r>
          </a:p>
          <a:p>
            <a:r>
              <a:rPr lang="en-US" dirty="0" smtClean="0"/>
              <a:t>with adjacency lists (right).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523797" y="256401"/>
            <a:ext cx="7944006" cy="5153799"/>
            <a:chOff x="523797" y="485001"/>
            <a:chExt cx="7944006" cy="5153799"/>
          </a:xfrm>
        </p:grpSpPr>
        <p:grpSp>
          <p:nvGrpSpPr>
            <p:cNvPr id="206" name="Group 205"/>
            <p:cNvGrpSpPr/>
            <p:nvPr/>
          </p:nvGrpSpPr>
          <p:grpSpPr>
            <a:xfrm>
              <a:off x="533400" y="485001"/>
              <a:ext cx="2448003" cy="2258199"/>
              <a:chOff x="533400" y="485001"/>
              <a:chExt cx="2448003" cy="2258199"/>
            </a:xfrm>
          </p:grpSpPr>
          <p:sp>
            <p:nvSpPr>
              <p:cNvPr id="2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 w="25400"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8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9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1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3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4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7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18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19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0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1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3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25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415648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514600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3266997" y="485001"/>
              <a:ext cx="2448003" cy="2258199"/>
              <a:chOff x="533400" y="485001"/>
              <a:chExt cx="2448003" cy="2258199"/>
            </a:xfrm>
          </p:grpSpPr>
          <p:sp>
            <p:nvSpPr>
              <p:cNvPr id="208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09" name="Oval 208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10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" pitchFamily="34" charset="0"/>
                    <a:cs typeface="Arial" pitchFamily="34" charset="0"/>
                    <a:sym typeface="Symbol"/>
                  </a:rPr>
                  <a:t>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13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4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5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6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7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8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19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20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21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22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23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224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25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6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27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28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29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230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231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32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1415648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2514600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6019800" y="485001"/>
              <a:ext cx="2448003" cy="2258199"/>
              <a:chOff x="533400" y="485001"/>
              <a:chExt cx="2448003" cy="2258199"/>
            </a:xfrm>
          </p:grpSpPr>
          <p:sp>
            <p:nvSpPr>
              <p:cNvPr id="239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240" name="Oval 239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14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44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5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6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7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8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49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0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1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2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53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54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255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256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57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58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259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260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261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262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263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415648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514600" y="4850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523797" y="3124200"/>
              <a:ext cx="2448003" cy="2247900"/>
              <a:chOff x="533400" y="495300"/>
              <a:chExt cx="2448003" cy="2247900"/>
            </a:xfrm>
          </p:grpSpPr>
          <p:sp>
            <p:nvSpPr>
              <p:cNvPr id="332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33" name="Oval 332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13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37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38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39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0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1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2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3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4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5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6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347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348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49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50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51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52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53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54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55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56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5648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514600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>
              <a:off x="3266997" y="3124200"/>
              <a:ext cx="2448003" cy="2247900"/>
              <a:chOff x="533400" y="495300"/>
              <a:chExt cx="2448003" cy="2247900"/>
            </a:xfrm>
          </p:grpSpPr>
          <p:sp>
            <p:nvSpPr>
              <p:cNvPr id="363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64" name="Oval 363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 w="254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9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68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0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1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2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3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4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5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6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77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378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379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80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81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82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83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84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85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86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87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1415648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2514600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6019800" y="3124200"/>
              <a:ext cx="2448003" cy="2247900"/>
              <a:chOff x="533400" y="495300"/>
              <a:chExt cx="2448003" cy="2247900"/>
            </a:xfrm>
          </p:grpSpPr>
          <p:sp>
            <p:nvSpPr>
              <p:cNvPr id="394" name="Oval 5"/>
              <p:cNvSpPr>
                <a:spLocks noChangeArrowheads="1"/>
              </p:cNvSpPr>
              <p:nvPr/>
            </p:nvSpPr>
            <p:spPr bwMode="auto">
              <a:xfrm>
                <a:off x="533400" y="1405812"/>
                <a:ext cx="393441" cy="39344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95" name="Oval 394"/>
              <p:cNvSpPr/>
              <p:nvPr/>
            </p:nvSpPr>
            <p:spPr bwMode="auto">
              <a:xfrm>
                <a:off x="1356049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8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6" name="Oval 395"/>
              <p:cNvSpPr/>
              <p:nvPr/>
            </p:nvSpPr>
            <p:spPr bwMode="auto">
              <a:xfrm>
                <a:off x="1356049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5</a:t>
                </a:r>
                <a:endPara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7" name="Oval 396"/>
              <p:cNvSpPr/>
              <p:nvPr/>
            </p:nvSpPr>
            <p:spPr bwMode="auto">
              <a:xfrm>
                <a:off x="2464837" y="762000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9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" name="Oval 397"/>
              <p:cNvSpPr/>
              <p:nvPr/>
            </p:nvSpPr>
            <p:spPr bwMode="auto">
              <a:xfrm>
                <a:off x="2464837" y="2121159"/>
                <a:ext cx="393441" cy="39344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  <a:sym typeface="Symbol"/>
                  </a:rPr>
                  <a:t>7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9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926841" y="176348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926841" y="1083906"/>
                <a:ext cx="429208" cy="3934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1785257" y="2335763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1785257" y="975859"/>
                <a:ext cx="643812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4304" y="1316394"/>
                <a:ext cx="1001486" cy="7511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962608" y="1620416"/>
                <a:ext cx="1502229" cy="5722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77585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998003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86373" y="1656556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0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2106791" y="1655811"/>
                <a:ext cx="929951" cy="74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09" name="TextBox 17"/>
              <p:cNvSpPr txBox="1">
                <a:spLocks noChangeArrowheads="1"/>
              </p:cNvSpPr>
              <p:nvPr/>
            </p:nvSpPr>
            <p:spPr bwMode="auto">
              <a:xfrm>
                <a:off x="838200" y="1109990"/>
                <a:ext cx="34176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410" name="TextBox 18"/>
              <p:cNvSpPr txBox="1">
                <a:spLocks noChangeArrowheads="1"/>
              </p:cNvSpPr>
              <p:nvPr/>
            </p:nvSpPr>
            <p:spPr bwMode="auto">
              <a:xfrm>
                <a:off x="914400" y="18719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411" name="TextBox 19"/>
              <p:cNvSpPr txBox="1">
                <a:spLocks noChangeArrowheads="1"/>
              </p:cNvSpPr>
              <p:nvPr/>
            </p:nvSpPr>
            <p:spPr bwMode="auto">
              <a:xfrm>
                <a:off x="1219200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12" name="TextBox 20"/>
              <p:cNvSpPr txBox="1">
                <a:spLocks noChangeArrowheads="1"/>
              </p:cNvSpPr>
              <p:nvPr/>
            </p:nvSpPr>
            <p:spPr bwMode="auto">
              <a:xfrm>
                <a:off x="1606421" y="14147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13" name="TextBox 23"/>
              <p:cNvSpPr txBox="1">
                <a:spLocks noChangeArrowheads="1"/>
              </p:cNvSpPr>
              <p:nvPr/>
            </p:nvSpPr>
            <p:spPr bwMode="auto">
              <a:xfrm>
                <a:off x="1946586" y="2329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14" name="TextBox 24"/>
              <p:cNvSpPr txBox="1">
                <a:spLocks noChangeArrowheads="1"/>
              </p:cNvSpPr>
              <p:nvPr/>
            </p:nvSpPr>
            <p:spPr bwMode="auto">
              <a:xfrm>
                <a:off x="1946586" y="762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415" name="TextBox 25"/>
              <p:cNvSpPr txBox="1">
                <a:spLocks noChangeArrowheads="1"/>
              </p:cNvSpPr>
              <p:nvPr/>
            </p:nvSpPr>
            <p:spPr bwMode="auto">
              <a:xfrm>
                <a:off x="2098986" y="12954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416" name="TextBox 26"/>
              <p:cNvSpPr txBox="1">
                <a:spLocks noChangeArrowheads="1"/>
              </p:cNvSpPr>
              <p:nvPr/>
            </p:nvSpPr>
            <p:spPr bwMode="auto">
              <a:xfrm>
                <a:off x="2175186" y="190500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417" name="TextBox 27"/>
              <p:cNvSpPr txBox="1">
                <a:spLocks noChangeArrowheads="1"/>
              </p:cNvSpPr>
              <p:nvPr/>
            </p:nvSpPr>
            <p:spPr bwMode="auto">
              <a:xfrm>
                <a:off x="2362200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418" name="TextBox 28"/>
              <p:cNvSpPr txBox="1">
                <a:spLocks noChangeArrowheads="1"/>
              </p:cNvSpPr>
              <p:nvPr/>
            </p:nvSpPr>
            <p:spPr bwMode="auto">
              <a:xfrm>
                <a:off x="2718189" y="1567190"/>
                <a:ext cx="263214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577448" y="17526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1415648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1415648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2514600" y="495300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4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2514600" y="246620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en-US" sz="1200" b="1" i="1" baseline="-2500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1905000" y="266700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(a)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669874" y="266700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(b)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413074" y="266700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(c)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1905000" y="533102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(d)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4669874" y="533102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(e)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7413074" y="533102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(f)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0" y="5657671"/>
            <a:ext cx="8933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5.3: Example of Dijkstra's algorithm applied to a simple graph with </a:t>
            </a:r>
            <a:r>
              <a:rPr lang="en-US" dirty="0" smtClean="0"/>
              <a:t>five </a:t>
            </a:r>
            <a:r>
              <a:rPr lang="en-US" dirty="0" smtClean="0"/>
              <a:t>nodes, with n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as the source and edge distances as indicated. Parts (a</a:t>
            </a:r>
            <a:r>
              <a:rPr lang="en-US" dirty="0" smtClean="0"/>
              <a:t>)-(</a:t>
            </a:r>
            <a:r>
              <a:rPr lang="en-US" dirty="0" smtClean="0"/>
              <a:t>e) show the running of the algorithm</a:t>
            </a:r>
          </a:p>
          <a:p>
            <a:r>
              <a:rPr lang="en-US" dirty="0" smtClean="0"/>
              <a:t>at each iteration, with the current distance inside the node. Nodes with thicker borders are</a:t>
            </a:r>
          </a:p>
          <a:p>
            <a:r>
              <a:rPr lang="en-US" dirty="0" smtClean="0"/>
              <a:t>those being expanded; nodes that have already been expanded are shown in black.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52600" y="2286000"/>
            <a:ext cx="4015679" cy="2971800"/>
            <a:chOff x="1242121" y="3147121"/>
            <a:chExt cx="4015679" cy="2971800"/>
          </a:xfrm>
        </p:grpSpPr>
        <p:sp>
          <p:nvSpPr>
            <p:cNvPr id="43" name="Arc 42"/>
            <p:cNvSpPr/>
            <p:nvPr/>
          </p:nvSpPr>
          <p:spPr>
            <a:xfrm rot="1144159">
              <a:off x="1242121" y="3147121"/>
              <a:ext cx="2971800" cy="2971800"/>
            </a:xfrm>
            <a:prstGeom prst="arc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77"/>
            <p:cNvCxnSpPr>
              <a:cxnSpLocks noChangeShapeType="1"/>
              <a:endCxn id="36" idx="2"/>
            </p:cNvCxnSpPr>
            <p:nvPr/>
          </p:nvCxnSpPr>
          <p:spPr bwMode="auto">
            <a:xfrm>
              <a:off x="2590800" y="4343400"/>
              <a:ext cx="990600" cy="1205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65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3886200" y="4419600"/>
              <a:ext cx="914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68" name="Straight Arrow Connector 77"/>
            <p:cNvCxnSpPr>
              <a:cxnSpLocks noChangeShapeType="1"/>
              <a:endCxn id="34" idx="5"/>
            </p:cNvCxnSpPr>
            <p:nvPr/>
          </p:nvCxnSpPr>
          <p:spPr bwMode="auto">
            <a:xfrm rot="10800000">
              <a:off x="4133382" y="3904782"/>
              <a:ext cx="743418" cy="3624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64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3695701" y="4076702"/>
              <a:ext cx="380998" cy="15239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Oval 4"/>
            <p:cNvSpPr/>
            <p:nvPr/>
          </p:nvSpPr>
          <p:spPr bwMode="auto">
            <a:xfrm>
              <a:off x="2362200" y="4114800"/>
              <a:ext cx="393441" cy="393441"/>
            </a:xfrm>
            <a:prstGeom prst="ellips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9800" y="43712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s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797559" y="35689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81400" y="4267200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800600" y="41785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92774" y="464820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p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78556" y="452360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q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66022" y="368540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r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05200" y="3152001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search frontier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5934670"/>
            <a:ext cx="8771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5.5: In the single source shortest path problem with arbitrary edge distances, the</a:t>
            </a:r>
          </a:p>
          <a:p>
            <a:r>
              <a:rPr lang="en-US" dirty="0" smtClean="0"/>
              <a:t>shortest path from source s to node r may go outside the current search frontier, in which</a:t>
            </a:r>
          </a:p>
          <a:p>
            <a:r>
              <a:rPr lang="en-US" dirty="0" smtClean="0"/>
              <a:t>case we will not </a:t>
            </a:r>
            <a:r>
              <a:rPr lang="en-US" dirty="0" smtClean="0"/>
              <a:t>node </a:t>
            </a:r>
            <a:r>
              <a:rPr lang="en-US" dirty="0" smtClean="0"/>
              <a:t>the shortest distance to </a:t>
            </a:r>
            <a:r>
              <a:rPr lang="en-US" i="1" dirty="0" smtClean="0"/>
              <a:t>r</a:t>
            </a:r>
            <a:r>
              <a:rPr lang="en-US" dirty="0" smtClean="0"/>
              <a:t> until the search frontier expands to cover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819400" y="2133600"/>
            <a:ext cx="3537352" cy="2423040"/>
            <a:chOff x="1796648" y="3187959"/>
            <a:chExt cx="3537352" cy="2423040"/>
          </a:xfrm>
        </p:grpSpPr>
        <p:cxnSp>
          <p:nvCxnSpPr>
            <p:cNvPr id="67" name="Straight Arrow Connector 77"/>
            <p:cNvCxnSpPr>
              <a:cxnSpLocks noChangeShapeType="1"/>
            </p:cNvCxnSpPr>
            <p:nvPr/>
          </p:nvCxnSpPr>
          <p:spPr bwMode="auto">
            <a:xfrm>
              <a:off x="3657600" y="3429000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9" name="Straight Arrow Connector 77"/>
            <p:cNvCxnSpPr>
              <a:cxnSpLocks noChangeShapeType="1"/>
            </p:cNvCxnSpPr>
            <p:nvPr/>
          </p:nvCxnSpPr>
          <p:spPr bwMode="auto">
            <a:xfrm>
              <a:off x="4495800" y="3581400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4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3048000" y="3505200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0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3136642" y="3994280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6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3720502" y="4558703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4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3505200" y="5105400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Oval 4"/>
            <p:cNvSpPr/>
            <p:nvPr/>
          </p:nvSpPr>
          <p:spPr bwMode="auto">
            <a:xfrm>
              <a:off x="2057400" y="4102359"/>
              <a:ext cx="393441" cy="393441"/>
            </a:xfrm>
            <a:prstGeom prst="ellips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2286000" y="45720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2362200" y="3886200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6648" y="42950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2438400" y="47881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7213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3124200" y="50929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949959" y="4800600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492759" y="41023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340359" y="3187959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178559" y="3352800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40559" y="3712464"/>
              <a:ext cx="393441" cy="39344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2438400" y="4038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1" name="Straight Arrow Connector 77"/>
            <p:cNvCxnSpPr>
              <a:cxnSpLocks noChangeShapeType="1"/>
            </p:cNvCxnSpPr>
            <p:nvPr/>
          </p:nvCxnSpPr>
          <p:spPr bwMode="auto">
            <a:xfrm>
              <a:off x="2819400" y="5092959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" name="TextBox 70"/>
            <p:cNvSpPr txBox="1"/>
            <p:nvPr/>
          </p:nvSpPr>
          <p:spPr>
            <a:xfrm>
              <a:off x="2438400" y="51332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96848" y="53340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11248" y="48768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54048" y="41426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0800" y="35052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49248" y="3505200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43400" y="36854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3000" y="406640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2209800" y="45389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784786" y="51054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3546786" y="49530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3733800" y="45720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124200" y="40817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013386" y="342900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10000" y="32435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648200" y="3472190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6211669"/>
            <a:ext cx="866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5.6: A sample graph that elicits worst-case behavior for parallel </a:t>
            </a:r>
            <a:r>
              <a:rPr lang="en-US" dirty="0" smtClean="0"/>
              <a:t>breadth-first </a:t>
            </a:r>
            <a:r>
              <a:rPr lang="en-US" dirty="0" smtClean="0"/>
              <a:t>search.</a:t>
            </a:r>
          </a:p>
          <a:p>
            <a:r>
              <a:rPr lang="en-US" dirty="0" smtClean="0"/>
              <a:t>Eight iterations are required to discover shortest distances to all nodes from n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838200" y="316468"/>
            <a:ext cx="7391400" cy="5169932"/>
            <a:chOff x="838200" y="849868"/>
            <a:chExt cx="7391400" cy="5169932"/>
          </a:xfrm>
        </p:grpSpPr>
        <p:sp>
          <p:nvSpPr>
            <p:cNvPr id="2" name="Oval 1"/>
            <p:cNvSpPr/>
            <p:nvPr/>
          </p:nvSpPr>
          <p:spPr>
            <a:xfrm>
              <a:off x="1457532" y="1524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905332" y="1143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609932" y="2895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67332" y="2362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8132" y="2133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 flipV="1">
              <a:off x="1609932" y="12192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  <a:endCxn id="2" idx="5"/>
            </p:cNvCxnSpPr>
            <p:nvPr/>
          </p:nvCxnSpPr>
          <p:spPr>
            <a:xfrm rot="16200000" flipV="1">
              <a:off x="1778114" y="14635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" idx="4"/>
              <a:endCxn id="4" idx="0"/>
            </p:cNvCxnSpPr>
            <p:nvPr/>
          </p:nvCxnSpPr>
          <p:spPr>
            <a:xfrm rot="16200000" flipH="1">
              <a:off x="1000332" y="22098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7"/>
              <a:endCxn id="6" idx="3"/>
            </p:cNvCxnSpPr>
            <p:nvPr/>
          </p:nvCxnSpPr>
          <p:spPr>
            <a:xfrm rot="5400000" flipH="1" flipV="1">
              <a:off x="1778114" y="22255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7"/>
              <a:endCxn id="3" idx="4"/>
            </p:cNvCxnSpPr>
            <p:nvPr/>
          </p:nvCxnSpPr>
          <p:spPr>
            <a:xfrm rot="5400000" flipH="1" flipV="1">
              <a:off x="2349614" y="15240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5"/>
              <a:endCxn id="5" idx="1"/>
            </p:cNvCxnSpPr>
            <p:nvPr/>
          </p:nvCxnSpPr>
          <p:spPr>
            <a:xfrm rot="16200000" flipH="1">
              <a:off x="2806814" y="15016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6"/>
              <a:endCxn id="5" idx="2"/>
            </p:cNvCxnSpPr>
            <p:nvPr/>
          </p:nvCxnSpPr>
          <p:spPr>
            <a:xfrm>
              <a:off x="2600532" y="22098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4" idx="6"/>
            </p:cNvCxnSpPr>
            <p:nvPr/>
          </p:nvCxnSpPr>
          <p:spPr>
            <a:xfrm rot="5400000">
              <a:off x="2486232" y="17683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76532" y="12954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64466" y="29996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3532" y="236220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71932" y="22376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67857" y="91440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9932" y="12954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28932" y="170420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86900" y="25146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39500" y="25146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0.2</a:t>
              </a:r>
              <a:endParaRPr lang="en-US" sz="1200" dirty="0"/>
            </a:p>
          </p:txBody>
        </p:sp>
        <p:cxnSp>
          <p:nvCxnSpPr>
            <p:cNvPr id="49" name="Straight Arrow Connector 48"/>
            <p:cNvCxnSpPr>
              <a:stCxn id="3" idx="3"/>
              <a:endCxn id="6" idx="0"/>
            </p:cNvCxnSpPr>
            <p:nvPr/>
          </p:nvCxnSpPr>
          <p:spPr>
            <a:xfrm rot="5400000">
              <a:off x="2295732" y="15016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524332" y="12954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58500" y="12192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14732" y="20090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0.066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49005" y="20574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0.066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96605" y="19050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0.066</a:t>
              </a:r>
              <a:endParaRPr lang="en-US" sz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077657" y="1524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525457" y="11430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30057" y="2895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87457" y="2362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68257" y="21336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1" idx="6"/>
              <a:endCxn id="32" idx="2"/>
            </p:cNvCxnSpPr>
            <p:nvPr/>
          </p:nvCxnSpPr>
          <p:spPr>
            <a:xfrm flipV="1">
              <a:off x="5230057" y="12192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1"/>
              <a:endCxn id="31" idx="5"/>
            </p:cNvCxnSpPr>
            <p:nvPr/>
          </p:nvCxnSpPr>
          <p:spPr>
            <a:xfrm rot="16200000" flipV="1">
              <a:off x="5398239" y="14635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4"/>
              <a:endCxn id="33" idx="0"/>
            </p:cNvCxnSpPr>
            <p:nvPr/>
          </p:nvCxnSpPr>
          <p:spPr>
            <a:xfrm rot="16200000" flipH="1">
              <a:off x="4620457" y="22098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3" idx="7"/>
              <a:endCxn id="35" idx="3"/>
            </p:cNvCxnSpPr>
            <p:nvPr/>
          </p:nvCxnSpPr>
          <p:spPr>
            <a:xfrm rot="5400000" flipH="1" flipV="1">
              <a:off x="5398239" y="22255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5" idx="7"/>
              <a:endCxn id="32" idx="4"/>
            </p:cNvCxnSpPr>
            <p:nvPr/>
          </p:nvCxnSpPr>
          <p:spPr>
            <a:xfrm rot="5400000" flipH="1" flipV="1">
              <a:off x="5969739" y="15240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5"/>
              <a:endCxn id="34" idx="1"/>
            </p:cNvCxnSpPr>
            <p:nvPr/>
          </p:nvCxnSpPr>
          <p:spPr>
            <a:xfrm rot="16200000" flipH="1">
              <a:off x="6426939" y="15016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5" idx="6"/>
              <a:endCxn id="34" idx="2"/>
            </p:cNvCxnSpPr>
            <p:nvPr/>
          </p:nvCxnSpPr>
          <p:spPr>
            <a:xfrm>
              <a:off x="6220657" y="22098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4" idx="3"/>
              <a:endCxn id="33" idx="6"/>
            </p:cNvCxnSpPr>
            <p:nvPr/>
          </p:nvCxnSpPr>
          <p:spPr>
            <a:xfrm rot="5400000">
              <a:off x="6106357" y="17683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96657" y="1295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84591" y="29996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63657" y="23622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92057" y="22376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87982" y="914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32" idx="3"/>
              <a:endCxn id="35" idx="0"/>
            </p:cNvCxnSpPr>
            <p:nvPr/>
          </p:nvCxnSpPr>
          <p:spPr>
            <a:xfrm rot="5400000">
              <a:off x="5915857" y="15016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895600" y="3886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00200" y="5638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57600" y="51054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438400" y="4876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4" idx="6"/>
              <a:endCxn id="65" idx="2"/>
            </p:cNvCxnSpPr>
            <p:nvPr/>
          </p:nvCxnSpPr>
          <p:spPr>
            <a:xfrm flipV="1">
              <a:off x="1600200" y="3962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1"/>
              <a:endCxn id="64" idx="5"/>
            </p:cNvCxnSpPr>
            <p:nvPr/>
          </p:nvCxnSpPr>
          <p:spPr>
            <a:xfrm rot="16200000" flipV="1">
              <a:off x="1768382" y="4206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4" idx="4"/>
              <a:endCxn id="66" idx="0"/>
            </p:cNvCxnSpPr>
            <p:nvPr/>
          </p:nvCxnSpPr>
          <p:spPr>
            <a:xfrm rot="16200000" flipH="1">
              <a:off x="990600" y="4953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7"/>
              <a:endCxn id="69" idx="3"/>
            </p:cNvCxnSpPr>
            <p:nvPr/>
          </p:nvCxnSpPr>
          <p:spPr>
            <a:xfrm rot="5400000" flipH="1" flipV="1">
              <a:off x="1768382" y="4968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9" idx="7"/>
              <a:endCxn id="65" idx="4"/>
            </p:cNvCxnSpPr>
            <p:nvPr/>
          </p:nvCxnSpPr>
          <p:spPr>
            <a:xfrm rot="5400000" flipH="1" flipV="1">
              <a:off x="2339882" y="4267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5" idx="5"/>
              <a:endCxn id="67" idx="1"/>
            </p:cNvCxnSpPr>
            <p:nvPr/>
          </p:nvCxnSpPr>
          <p:spPr>
            <a:xfrm rot="16200000" flipH="1">
              <a:off x="2797082" y="4244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9" idx="6"/>
              <a:endCxn id="67" idx="2"/>
            </p:cNvCxnSpPr>
            <p:nvPr/>
          </p:nvCxnSpPr>
          <p:spPr>
            <a:xfrm>
              <a:off x="2590800" y="4953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7" idx="3"/>
              <a:endCxn id="66" idx="6"/>
            </p:cNvCxnSpPr>
            <p:nvPr/>
          </p:nvCxnSpPr>
          <p:spPr>
            <a:xfrm rot="5400000">
              <a:off x="2476500" y="4511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066800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54734" y="57428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33800" y="5105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62200" y="49808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58125" y="3657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52600" y="39624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0.033</a:t>
              </a:r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62873" y="44196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0.033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7168" y="52578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0.3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76600" y="52856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0.166</a:t>
              </a:r>
              <a:endParaRPr lang="en-US" sz="1200" dirty="0"/>
            </a:p>
          </p:txBody>
        </p:sp>
        <p:cxnSp>
          <p:nvCxnSpPr>
            <p:cNvPr id="87" name="Straight Arrow Connector 86"/>
            <p:cNvCxnSpPr>
              <a:stCxn id="65" idx="3"/>
              <a:endCxn id="69" idx="0"/>
            </p:cNvCxnSpPr>
            <p:nvPr/>
          </p:nvCxnSpPr>
          <p:spPr>
            <a:xfrm rot="5400000">
              <a:off x="2286000" y="4244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358273" y="40386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0.083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48768" y="39624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0.083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81200" y="475220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39273" y="48006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86873" y="464820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0.1</a:t>
              </a:r>
              <a:endParaRPr lang="en-US" sz="12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067925" y="4267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15725" y="38862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20325" y="5638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277725" y="51054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58525" y="4876800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3" idx="6"/>
              <a:endCxn id="94" idx="2"/>
            </p:cNvCxnSpPr>
            <p:nvPr/>
          </p:nvCxnSpPr>
          <p:spPr>
            <a:xfrm flipV="1">
              <a:off x="5220325" y="3962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7" idx="1"/>
              <a:endCxn id="93" idx="5"/>
            </p:cNvCxnSpPr>
            <p:nvPr/>
          </p:nvCxnSpPr>
          <p:spPr>
            <a:xfrm rot="16200000" flipV="1">
              <a:off x="5388507" y="4206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3" idx="4"/>
              <a:endCxn id="95" idx="0"/>
            </p:cNvCxnSpPr>
            <p:nvPr/>
          </p:nvCxnSpPr>
          <p:spPr>
            <a:xfrm rot="16200000" flipH="1">
              <a:off x="4610725" y="4953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5" idx="7"/>
              <a:endCxn id="97" idx="3"/>
            </p:cNvCxnSpPr>
            <p:nvPr/>
          </p:nvCxnSpPr>
          <p:spPr>
            <a:xfrm rot="5400000" flipH="1" flipV="1">
              <a:off x="5388507" y="4968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7" idx="7"/>
              <a:endCxn id="94" idx="4"/>
            </p:cNvCxnSpPr>
            <p:nvPr/>
          </p:nvCxnSpPr>
          <p:spPr>
            <a:xfrm rot="5400000" flipH="1" flipV="1">
              <a:off x="5960007" y="4267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4" idx="5"/>
              <a:endCxn id="96" idx="1"/>
            </p:cNvCxnSpPr>
            <p:nvPr/>
          </p:nvCxnSpPr>
          <p:spPr>
            <a:xfrm rot="16200000" flipH="1">
              <a:off x="6417207" y="4244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7" idx="6"/>
              <a:endCxn id="96" idx="2"/>
            </p:cNvCxnSpPr>
            <p:nvPr/>
          </p:nvCxnSpPr>
          <p:spPr>
            <a:xfrm>
              <a:off x="6210925" y="4953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6" idx="3"/>
              <a:endCxn id="95" idx="6"/>
            </p:cNvCxnSpPr>
            <p:nvPr/>
          </p:nvCxnSpPr>
          <p:spPr>
            <a:xfrm rot="5400000">
              <a:off x="6096625" y="4511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686925" y="40386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74859" y="57428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53925" y="51054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(0.183)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82325" y="49808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(0.383)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8250" y="3657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latin typeface="Arial" pitchFamily="34" charset="0"/>
                  <a:cs typeface="Arial" pitchFamily="34" charset="0"/>
                </a:rPr>
                <a:t> (0.133)</a:t>
              </a:r>
              <a:endParaRPr lang="en-US" sz="12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Straight Arrow Connector 110"/>
            <p:cNvCxnSpPr>
              <a:stCxn id="94" idx="3"/>
              <a:endCxn id="97" idx="0"/>
            </p:cNvCxnSpPr>
            <p:nvPr/>
          </p:nvCxnSpPr>
          <p:spPr>
            <a:xfrm rot="5400000">
              <a:off x="5906125" y="4244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838200" y="84986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Iteration 1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38200" y="35814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Iteration 2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0" y="5934670"/>
            <a:ext cx="8812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5.7: PageRank toy example showing two iterations, top and bottom. Left graphs show</a:t>
            </a:r>
          </a:p>
          <a:p>
            <a:r>
              <a:rPr lang="en-US" dirty="0" smtClean="0"/>
              <a:t>PageRank values at the beginning of each iteration and how much PageRank mass is passed</a:t>
            </a:r>
          </a:p>
          <a:p>
            <a:r>
              <a:rPr lang="en-US" dirty="0" smtClean="0"/>
              <a:t>to each neighbor. Right graphs show updated PageRank values at the end of each iteration.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7818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19050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31242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43434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5562600" y="12954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33" name="Rectangle 132"/>
          <p:cNvSpPr/>
          <p:nvPr/>
        </p:nvSpPr>
        <p:spPr>
          <a:xfrm>
            <a:off x="19050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8288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384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7" name="Straight Arrow Connector 136"/>
          <p:cNvCxnSpPr>
            <a:endCxn id="135" idx="0"/>
          </p:cNvCxnSpPr>
          <p:nvPr/>
        </p:nvCxnSpPr>
        <p:spPr>
          <a:xfrm rot="16200000" flipH="1">
            <a:off x="24003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4" idx="0"/>
          </p:cNvCxnSpPr>
          <p:nvPr/>
        </p:nvCxnSpPr>
        <p:spPr>
          <a:xfrm rot="5400000">
            <a:off x="20193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31242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0480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57600" y="22733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Straight Arrow Connector 143"/>
          <p:cNvCxnSpPr>
            <a:endCxn id="143" idx="0"/>
          </p:cNvCxnSpPr>
          <p:nvPr/>
        </p:nvCxnSpPr>
        <p:spPr>
          <a:xfrm rot="16200000" flipH="1">
            <a:off x="36195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42" idx="0"/>
          </p:cNvCxnSpPr>
          <p:nvPr/>
        </p:nvCxnSpPr>
        <p:spPr>
          <a:xfrm rot="5400000">
            <a:off x="32385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7818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/>
          <p:nvPr/>
        </p:nvCxnSpPr>
        <p:spPr>
          <a:xfrm rot="16200000" flipH="1">
            <a:off x="74295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rot="5400000">
            <a:off x="6743700" y="20066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6629400" y="22733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086600" y="22733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43800" y="22733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Straight Arrow Connector 153"/>
          <p:cNvCxnSpPr>
            <a:stCxn id="146" idx="2"/>
            <a:endCxn id="152" idx="0"/>
          </p:cNvCxnSpPr>
          <p:nvPr/>
        </p:nvCxnSpPr>
        <p:spPr>
          <a:xfrm rot="5400000">
            <a:off x="7086600" y="2120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3434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343400" y="22733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9" name="Straight Arrow Connector 158"/>
          <p:cNvCxnSpPr>
            <a:stCxn id="157" idx="2"/>
            <a:endCxn id="158" idx="0"/>
          </p:cNvCxnSpPr>
          <p:nvPr/>
        </p:nvCxnSpPr>
        <p:spPr>
          <a:xfrm rot="5400000">
            <a:off x="4648200" y="2120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5562600" y="15875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562600" y="22733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" name="Straight Arrow Connector 163"/>
          <p:cNvCxnSpPr>
            <a:stCxn id="162" idx="2"/>
            <a:endCxn id="163" idx="0"/>
          </p:cNvCxnSpPr>
          <p:nvPr/>
        </p:nvCxnSpPr>
        <p:spPr>
          <a:xfrm rot="5400000">
            <a:off x="5867400" y="2120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2860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7244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5052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553200" y="3149600"/>
            <a:ext cx="457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600200" y="31496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895600" y="31496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114800" y="31496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334000" y="31496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162800" y="3149600"/>
            <a:ext cx="91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200" i="1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2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600200" y="3873500"/>
            <a:ext cx="3048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362200" y="38735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581400" y="3873500"/>
            <a:ext cx="762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800600" y="3873500"/>
            <a:ext cx="13716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629400" y="3873500"/>
            <a:ext cx="13716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>
            <a:stCxn id="217" idx="2"/>
            <a:endCxn id="222" idx="0"/>
          </p:cNvCxnSpPr>
          <p:nvPr/>
        </p:nvCxnSpPr>
        <p:spPr>
          <a:xfrm rot="5400000">
            <a:off x="1581150" y="3702050"/>
            <a:ext cx="342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13" idx="2"/>
          </p:cNvCxnSpPr>
          <p:nvPr/>
        </p:nvCxnSpPr>
        <p:spPr>
          <a:xfrm rot="16200000" flipH="1">
            <a:off x="23812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18" idx="2"/>
          </p:cNvCxnSpPr>
          <p:nvPr/>
        </p:nvCxnSpPr>
        <p:spPr>
          <a:xfrm rot="5400000">
            <a:off x="2800350" y="3625850"/>
            <a:ext cx="3429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15" idx="2"/>
          </p:cNvCxnSpPr>
          <p:nvPr/>
        </p:nvCxnSpPr>
        <p:spPr>
          <a:xfrm rot="16200000" flipH="1">
            <a:off x="36004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19" idx="2"/>
          </p:cNvCxnSpPr>
          <p:nvPr/>
        </p:nvCxnSpPr>
        <p:spPr>
          <a:xfrm rot="5400000">
            <a:off x="4019550" y="3625850"/>
            <a:ext cx="3429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14" idx="2"/>
          </p:cNvCxnSpPr>
          <p:nvPr/>
        </p:nvCxnSpPr>
        <p:spPr>
          <a:xfrm rot="16200000" flipH="1">
            <a:off x="4933950" y="3549650"/>
            <a:ext cx="3429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0" idx="2"/>
          </p:cNvCxnSpPr>
          <p:nvPr/>
        </p:nvCxnSpPr>
        <p:spPr>
          <a:xfrm rot="5400000">
            <a:off x="55816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16" idx="2"/>
          </p:cNvCxnSpPr>
          <p:nvPr/>
        </p:nvCxnSpPr>
        <p:spPr>
          <a:xfrm rot="16200000" flipH="1">
            <a:off x="6762750" y="3549650"/>
            <a:ext cx="3429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21" idx="2"/>
          </p:cNvCxnSpPr>
          <p:nvPr/>
        </p:nvCxnSpPr>
        <p:spPr>
          <a:xfrm rot="5400000">
            <a:off x="7410450" y="3663950"/>
            <a:ext cx="3429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4" name="Table 273"/>
          <p:cNvGraphicFramePr>
            <a:graphicFrameLocks noGrp="1"/>
          </p:cNvGraphicFramePr>
          <p:nvPr/>
        </p:nvGraphicFramePr>
        <p:xfrm>
          <a:off x="65532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5" name="Table 274"/>
          <p:cNvGraphicFramePr>
            <a:graphicFrameLocks noGrp="1"/>
          </p:cNvGraphicFramePr>
          <p:nvPr/>
        </p:nvGraphicFramePr>
        <p:xfrm>
          <a:off x="15240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6" name="Table 275"/>
          <p:cNvGraphicFramePr>
            <a:graphicFrameLocks noGrp="1"/>
          </p:cNvGraphicFramePr>
          <p:nvPr/>
        </p:nvGraphicFramePr>
        <p:xfrm>
          <a:off x="22860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7" name="Table 276"/>
          <p:cNvGraphicFramePr>
            <a:graphicFrameLocks noGrp="1"/>
          </p:cNvGraphicFramePr>
          <p:nvPr/>
        </p:nvGraphicFramePr>
        <p:xfrm>
          <a:off x="35052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8" name="Table 277"/>
          <p:cNvGraphicFramePr>
            <a:graphicFrameLocks noGrp="1"/>
          </p:cNvGraphicFramePr>
          <p:nvPr/>
        </p:nvGraphicFramePr>
        <p:xfrm>
          <a:off x="4724400" y="4279900"/>
          <a:ext cx="14478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</a:tblGrid>
              <a:tr h="2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79" name="TextBox 278"/>
          <p:cNvSpPr txBox="1"/>
          <p:nvPr/>
        </p:nvSpPr>
        <p:spPr>
          <a:xfrm>
            <a:off x="829096" y="19685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57200" y="35687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Reduce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0" y="5105400"/>
            <a:ext cx="8719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5.9: Illustration of the MapReduce PageRank algorithm corresponding to the </a:t>
            </a:r>
            <a:r>
              <a:rPr lang="en-US" dirty="0" smtClean="0"/>
              <a:t>first</a:t>
            </a:r>
            <a:endParaRPr lang="en-US" dirty="0" smtClean="0"/>
          </a:p>
          <a:p>
            <a:r>
              <a:rPr lang="en-US" dirty="0" smtClean="0"/>
              <a:t>iteration in Figure 5.7. The size of each box is proportion to its PageRank value. During</a:t>
            </a:r>
          </a:p>
          <a:p>
            <a:r>
              <a:rPr lang="en-US" dirty="0" smtClean="0"/>
              <a:t>the map phase, PageRank mass is distributed evenly to nodes on each node's adjacency list</a:t>
            </a:r>
          </a:p>
          <a:p>
            <a:r>
              <a:rPr lang="en-US" dirty="0" smtClean="0"/>
              <a:t>(shown at the very top). Intermediate values are keyed by node (shown inside the boxes).</a:t>
            </a:r>
          </a:p>
          <a:p>
            <a:r>
              <a:rPr lang="en-US" dirty="0" smtClean="0"/>
              <a:t>In the reduce phase, all partial PageRank contributions are summed together to arrive at</a:t>
            </a:r>
          </a:p>
          <a:p>
            <a:r>
              <a:rPr lang="en-US" dirty="0" smtClean="0"/>
              <a:t>updated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733800" y="1676400"/>
            <a:ext cx="1676400" cy="2286000"/>
            <a:chOff x="1447800" y="838200"/>
            <a:chExt cx="1676400" cy="2286000"/>
          </a:xfrm>
        </p:grpSpPr>
        <p:sp>
          <p:nvSpPr>
            <p:cNvPr id="2" name="Oval 1"/>
            <p:cNvSpPr/>
            <p:nvPr/>
          </p:nvSpPr>
          <p:spPr>
            <a:xfrm>
              <a:off x="2209800" y="8382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1905000" y="1219200"/>
              <a:ext cx="762000" cy="10668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1447800" y="25146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lowchart: Delay 5"/>
            <p:cNvSpPr/>
            <p:nvPr/>
          </p:nvSpPr>
          <p:spPr>
            <a:xfrm rot="5400000">
              <a:off x="2514600" y="25146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516381" y="1440180"/>
              <a:ext cx="990599" cy="39624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20948" y="2133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7748" y="2133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2065021" y="1440180"/>
              <a:ext cx="990599" cy="39624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0" y="5934670"/>
            <a:ext cx="91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6.1: A simple marble game where a released marble takes one of two possible paths.</a:t>
            </a:r>
          </a:p>
          <a:p>
            <a:r>
              <a:rPr lang="en-US" dirty="0" smtClean="0"/>
              <a:t>This game can be modeled using a Bernoulli random variable with parameter p, which indicates</a:t>
            </a:r>
          </a:p>
          <a:p>
            <a:r>
              <a:rPr lang="en-US" dirty="0" smtClean="0"/>
              <a:t>the probability that the marble will go to the right when it hits the peg.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429000" y="1371600"/>
            <a:ext cx="2286000" cy="2667000"/>
            <a:chOff x="4343400" y="1066800"/>
            <a:chExt cx="2286000" cy="2667000"/>
          </a:xfrm>
        </p:grpSpPr>
        <p:sp>
          <p:nvSpPr>
            <p:cNvPr id="14" name="Oval 13"/>
            <p:cNvSpPr/>
            <p:nvPr/>
          </p:nvSpPr>
          <p:spPr>
            <a:xfrm>
              <a:off x="5410200" y="10668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181600" y="1371600"/>
              <a:ext cx="609600" cy="7620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Delay 15"/>
            <p:cNvSpPr/>
            <p:nvPr/>
          </p:nvSpPr>
          <p:spPr>
            <a:xfrm rot="5400000">
              <a:off x="4343400" y="31242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lowchart: Delay 16"/>
            <p:cNvSpPr/>
            <p:nvPr/>
          </p:nvSpPr>
          <p:spPr>
            <a:xfrm rot="5400000">
              <a:off x="5181600" y="31242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4800601" y="1524003"/>
              <a:ext cx="838203" cy="380997"/>
            </a:xfrm>
            <a:prstGeom prst="straightConnector1">
              <a:avLst/>
            </a:prstGeom>
            <a:ln w="9525"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95800" y="2816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4800600" y="2438400"/>
              <a:ext cx="457200" cy="4572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5715000" y="2438400"/>
              <a:ext cx="457200" cy="457200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Delay 23"/>
            <p:cNvSpPr/>
            <p:nvPr/>
          </p:nvSpPr>
          <p:spPr>
            <a:xfrm rot="5400000">
              <a:off x="6019800" y="3124200"/>
              <a:ext cx="609600" cy="609600"/>
            </a:xfrm>
            <a:prstGeom prst="flowChartDela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2348" y="2813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13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92948" y="2813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>
              <a:off x="4533899" y="2324101"/>
              <a:ext cx="685802" cy="30480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4876801" y="2362202"/>
              <a:ext cx="609598" cy="304797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44"/>
            <p:cNvGrpSpPr/>
            <p:nvPr/>
          </p:nvGrpSpPr>
          <p:grpSpPr>
            <a:xfrm flipH="1">
              <a:off x="5562600" y="1295399"/>
              <a:ext cx="685800" cy="1524001"/>
              <a:chOff x="4876800" y="1447801"/>
              <a:chExt cx="685800" cy="1524001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4953000" y="1676403"/>
                <a:ext cx="838201" cy="380998"/>
              </a:xfrm>
              <a:prstGeom prst="straightConnector1">
                <a:avLst/>
              </a:prstGeom>
              <a:ln w="9525">
                <a:prstDash val="dash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>
                <a:off x="4686299" y="2476501"/>
                <a:ext cx="685802" cy="304800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16200000" flipH="1">
                <a:off x="5029201" y="2514602"/>
                <a:ext cx="609598" cy="304797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0" y="5934670"/>
            <a:ext cx="8662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6.2: A more complicated marble game where the released marble takes one of four</a:t>
            </a:r>
          </a:p>
          <a:p>
            <a:r>
              <a:rPr lang="en-US" dirty="0" smtClean="0"/>
              <a:t>possible paths. We assume that we can only observe which cup the marble ends up in, not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specific </a:t>
            </a:r>
            <a:r>
              <a:rPr lang="en-US" dirty="0" smtClean="0"/>
              <a:t>path taken.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66800" y="838200"/>
            <a:ext cx="6923161" cy="4100185"/>
            <a:chOff x="1066800" y="1600200"/>
            <a:chExt cx="6923161" cy="4100185"/>
          </a:xfrm>
        </p:grpSpPr>
        <p:sp>
          <p:nvSpPr>
            <p:cNvPr id="60" name="TextBox 2"/>
            <p:cNvSpPr txBox="1">
              <a:spLocks noChangeArrowheads="1"/>
            </p:cNvSpPr>
            <p:nvPr/>
          </p:nvSpPr>
          <p:spPr bwMode="auto">
            <a:xfrm>
              <a:off x="1447800" y="2209800"/>
              <a:ext cx="156645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200" b="0" dirty="0">
                  <a:latin typeface="Arial" pitchFamily="34" charset="0"/>
                  <a:cs typeface="Arial" pitchFamily="34" charset="0"/>
                </a:rPr>
                <a:t> saw the small table</a:t>
              </a:r>
            </a:p>
          </p:txBody>
        </p:sp>
        <p:sp>
          <p:nvSpPr>
            <p:cNvPr id="61" name="TextBox 3"/>
            <p:cNvSpPr txBox="1">
              <a:spLocks noChangeArrowheads="1"/>
            </p:cNvSpPr>
            <p:nvPr/>
          </p:nvSpPr>
          <p:spPr bwMode="auto">
            <a:xfrm>
              <a:off x="1447800" y="2435225"/>
              <a:ext cx="15135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vi la mesa pequeña</a:t>
              </a:r>
            </a:p>
          </p:txBody>
        </p:sp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5181600" y="2133600"/>
              <a:ext cx="25378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(vi, i saw)</a:t>
              </a:r>
            </a:p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(la mesa pequeña, the small table)</a:t>
              </a:r>
            </a:p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3" name="TextBox 10"/>
            <p:cNvSpPr txBox="1">
              <a:spLocks noChangeArrowheads="1"/>
            </p:cNvSpPr>
            <p:nvPr/>
          </p:nvSpPr>
          <p:spPr bwMode="auto">
            <a:xfrm>
              <a:off x="1219200" y="2667000"/>
              <a:ext cx="13628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itchFamily="34" charset="0"/>
                  <a:cs typeface="Arial" pitchFamily="34" charset="0"/>
                </a:rPr>
                <a:t>Parallel Sentences</a:t>
              </a: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>
              <a:off x="3603695" y="1600200"/>
              <a:ext cx="127310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Arial" pitchFamily="34" charset="0"/>
                  <a:cs typeface="Arial" pitchFamily="34" charset="0"/>
                </a:rPr>
                <a:t>Word Alignment</a:t>
              </a:r>
            </a:p>
          </p:txBody>
        </p:sp>
        <p:sp>
          <p:nvSpPr>
            <p:cNvPr id="65" name="TextBox 12"/>
            <p:cNvSpPr txBox="1">
              <a:spLocks noChangeArrowheads="1"/>
            </p:cNvSpPr>
            <p:nvPr/>
          </p:nvSpPr>
          <p:spPr bwMode="auto">
            <a:xfrm>
              <a:off x="5334000" y="1600200"/>
              <a:ext cx="138371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>
                  <a:latin typeface="Arial" pitchFamily="34" charset="0"/>
                  <a:cs typeface="Arial" pitchFamily="34" charset="0"/>
                </a:rPr>
                <a:t>Phrase Extraction</a:t>
              </a:r>
            </a:p>
          </p:txBody>
        </p:sp>
        <p:cxnSp>
          <p:nvCxnSpPr>
            <p:cNvPr id="66" name="Straight Arrow Connector 14"/>
            <p:cNvCxnSpPr>
              <a:cxnSpLocks noChangeShapeType="1"/>
            </p:cNvCxnSpPr>
            <p:nvPr/>
          </p:nvCxnSpPr>
          <p:spPr bwMode="auto">
            <a:xfrm>
              <a:off x="4800600" y="25146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16257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he sat at the table</a:t>
              </a:r>
            </a:p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the service was good</a:t>
              </a:r>
            </a:p>
          </p:txBody>
        </p:sp>
        <p:sp>
          <p:nvSpPr>
            <p:cNvPr id="68" name="TextBox 16"/>
            <p:cNvSpPr txBox="1">
              <a:spLocks noChangeArrowheads="1"/>
            </p:cNvSpPr>
            <p:nvPr/>
          </p:nvSpPr>
          <p:spPr bwMode="auto">
            <a:xfrm>
              <a:off x="1190625" y="3762375"/>
              <a:ext cx="15792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itchFamily="34" charset="0"/>
                  <a:cs typeface="Arial" pitchFamily="34" charset="0"/>
                </a:rPr>
                <a:t>Target-Language Text</a:t>
              </a:r>
            </a:p>
          </p:txBody>
        </p:sp>
        <p:cxnSp>
          <p:nvCxnSpPr>
            <p:cNvPr id="69" name="Straight Arrow Connector 17"/>
            <p:cNvCxnSpPr>
              <a:cxnSpLocks noChangeShapeType="1"/>
            </p:cNvCxnSpPr>
            <p:nvPr/>
          </p:nvCxnSpPr>
          <p:spPr bwMode="auto">
            <a:xfrm>
              <a:off x="3048000" y="35052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5868194" y="2971006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 bwMode="auto">
            <a:xfrm>
              <a:off x="53340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Translation Model</a:t>
              </a: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35814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b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Model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648200" y="4343400"/>
              <a:ext cx="990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Decoder</a:t>
              </a:r>
            </a:p>
          </p:txBody>
        </p:sp>
        <p:cxnSp>
          <p:nvCxnSpPr>
            <p:cNvPr id="74" name="Straight Arrow Connector 22"/>
            <p:cNvCxnSpPr>
              <a:cxnSpLocks noChangeShapeType="1"/>
            </p:cNvCxnSpPr>
            <p:nvPr/>
          </p:nvCxnSpPr>
          <p:spPr bwMode="auto">
            <a:xfrm rot="16200000" flipH="1">
              <a:off x="46101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54483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26"/>
            <p:cNvSpPr txBox="1">
              <a:spLocks noChangeArrowheads="1"/>
            </p:cNvSpPr>
            <p:nvPr/>
          </p:nvSpPr>
          <p:spPr bwMode="auto">
            <a:xfrm>
              <a:off x="1874838" y="5438775"/>
              <a:ext cx="164981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itchFamily="34" charset="0"/>
                  <a:cs typeface="Arial" pitchFamily="34" charset="0"/>
                </a:rPr>
                <a:t>Foreign Input Sentence</a:t>
              </a:r>
            </a:p>
          </p:txBody>
        </p:sp>
        <p:sp>
          <p:nvSpPr>
            <p:cNvPr id="77" name="TextBox 27"/>
            <p:cNvSpPr txBox="1">
              <a:spLocks noChangeArrowheads="1"/>
            </p:cNvSpPr>
            <p:nvPr/>
          </p:nvSpPr>
          <p:spPr bwMode="auto">
            <a:xfrm>
              <a:off x="5856288" y="5438775"/>
              <a:ext cx="17443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itchFamily="34" charset="0"/>
                  <a:cs typeface="Arial" pitchFamily="34" charset="0"/>
                </a:rPr>
                <a:t>English Output Sentence</a:t>
              </a:r>
            </a:p>
          </p:txBody>
        </p: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1189038" y="5178425"/>
              <a:ext cx="320151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maria no daba una bofetada a la bruja verde</a:t>
              </a:r>
            </a:p>
          </p:txBody>
        </p:sp>
        <p:sp>
          <p:nvSpPr>
            <p:cNvPr id="79" name="TextBox 29"/>
            <p:cNvSpPr txBox="1">
              <a:spLocks noChangeArrowheads="1"/>
            </p:cNvSpPr>
            <p:nvPr/>
          </p:nvSpPr>
          <p:spPr bwMode="auto">
            <a:xfrm>
              <a:off x="5553075" y="5181600"/>
              <a:ext cx="24368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  <a:cs typeface="Arial" pitchFamily="34" charset="0"/>
                </a:rPr>
                <a:t>mary did not slap the green witch</a:t>
              </a:r>
            </a:p>
          </p:txBody>
        </p:sp>
        <p:cxnSp>
          <p:nvCxnSpPr>
            <p:cNvPr id="80" name="Straight Arrow Connector 30"/>
            <p:cNvCxnSpPr>
              <a:cxnSpLocks noChangeShapeType="1"/>
            </p:cNvCxnSpPr>
            <p:nvPr/>
          </p:nvCxnSpPr>
          <p:spPr bwMode="auto">
            <a:xfrm>
              <a:off x="4267200" y="4572000"/>
              <a:ext cx="3810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32"/>
            <p:cNvSpPr>
              <a:spLocks noChangeArrowheads="1"/>
            </p:cNvSpPr>
            <p:nvPr/>
          </p:nvSpPr>
          <p:spPr bwMode="auto">
            <a:xfrm>
              <a:off x="1066800" y="1676400"/>
              <a:ext cx="2133600" cy="2590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33"/>
            <p:cNvSpPr txBox="1">
              <a:spLocks noChangeArrowheads="1"/>
            </p:cNvSpPr>
            <p:nvPr/>
          </p:nvSpPr>
          <p:spPr bwMode="auto">
            <a:xfrm>
              <a:off x="1066800" y="1704975"/>
              <a:ext cx="11604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Training Data</a:t>
              </a:r>
            </a:p>
          </p:txBody>
        </p: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3962401" y="4876800"/>
              <a:ext cx="609600" cy="3175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30"/>
            <p:cNvCxnSpPr>
              <a:cxnSpLocks noChangeShapeType="1"/>
            </p:cNvCxnSpPr>
            <p:nvPr/>
          </p:nvCxnSpPr>
          <p:spPr bwMode="auto">
            <a:xfrm>
              <a:off x="5638800" y="4572000"/>
              <a:ext cx="381000" cy="1588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5715794" y="4876006"/>
              <a:ext cx="6096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5"/>
            <p:cNvCxnSpPr>
              <a:cxnSpLocks noChangeShapeType="1"/>
            </p:cNvCxnSpPr>
            <p:nvPr/>
          </p:nvCxnSpPr>
          <p:spPr bwMode="auto">
            <a:xfrm>
              <a:off x="30480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88" name="Picture 87" descr="align-e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1905000"/>
              <a:ext cx="1644229" cy="117135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0" y="5657671"/>
            <a:ext cx="9082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6.10: The standard phrase-based machine translation architecture. The translation</a:t>
            </a:r>
          </a:p>
          <a:p>
            <a:r>
              <a:rPr lang="en-US" dirty="0" smtClean="0"/>
              <a:t>model is constructed with phrases extracted from a word-aligned parallel corpus. The language</a:t>
            </a:r>
          </a:p>
          <a:p>
            <a:r>
              <a:rPr lang="en-US" dirty="0" smtClean="0"/>
              <a:t>model is estimated from a monolingual corpus. Both serve as input to the decoder,</a:t>
            </a:r>
          </a:p>
          <a:p>
            <a:r>
              <a:rPr lang="en-US" dirty="0" smtClean="0"/>
              <a:t>which performs the actual translation.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81000" y="1066800"/>
            <a:ext cx="8534400" cy="2883188"/>
            <a:chOff x="381000" y="2130425"/>
            <a:chExt cx="8534400" cy="2883188"/>
          </a:xfrm>
        </p:grpSpPr>
        <p:grpSp>
          <p:nvGrpSpPr>
            <p:cNvPr id="119" name="Group 118"/>
            <p:cNvGrpSpPr/>
            <p:nvPr/>
          </p:nvGrpSpPr>
          <p:grpSpPr>
            <a:xfrm>
              <a:off x="381000" y="2971800"/>
              <a:ext cx="8534400" cy="1525059"/>
              <a:chOff x="381000" y="2971800"/>
              <a:chExt cx="8534400" cy="1525059"/>
            </a:xfrm>
          </p:grpSpPr>
          <p:cxnSp>
            <p:nvCxnSpPr>
              <p:cNvPr id="110" name="Straight Connector 109"/>
              <p:cNvCxnSpPr/>
              <p:nvPr/>
            </p:nvCxnSpPr>
            <p:spPr bwMode="auto">
              <a:xfrm>
                <a:off x="381000" y="2971800"/>
                <a:ext cx="1066800" cy="1588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 bwMode="auto">
              <a:xfrm rot="5400000">
                <a:off x="1257300" y="3162300"/>
                <a:ext cx="381000" cy="1588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1447800" y="3352800"/>
                <a:ext cx="914400" cy="1588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 bwMode="auto">
              <a:xfrm rot="5400000">
                <a:off x="2171700" y="3543300"/>
                <a:ext cx="381000" cy="1588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 bwMode="auto">
              <a:xfrm>
                <a:off x="2362200" y="3733800"/>
                <a:ext cx="2743200" cy="1588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rot="5400000">
                <a:off x="4724400" y="4113212"/>
                <a:ext cx="762000" cy="3176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5105400" y="4495800"/>
                <a:ext cx="1828800" cy="1059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auto">
              <a:xfrm rot="5400000">
                <a:off x="6362700" y="3924300"/>
                <a:ext cx="1143000" cy="1588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6934200" y="3352800"/>
                <a:ext cx="1981200" cy="0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3"/>
            <p:cNvSpPr txBox="1">
              <a:spLocks noChangeArrowheads="1"/>
            </p:cNvSpPr>
            <p:nvPr/>
          </p:nvSpPr>
          <p:spPr bwMode="auto">
            <a:xfrm>
              <a:off x="5334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 dirty="0">
                  <a:latin typeface="Arial" pitchFamily="34" charset="0"/>
                  <a:cs typeface="Arial" pitchFamily="34" charset="0"/>
                </a:rPr>
                <a:t>Maria</a:t>
              </a:r>
            </a:p>
          </p:txBody>
        </p:sp>
        <p:sp>
          <p:nvSpPr>
            <p:cNvPr id="81" name="TextBox 4"/>
            <p:cNvSpPr txBox="1">
              <a:spLocks noChangeArrowheads="1"/>
            </p:cNvSpPr>
            <p:nvPr/>
          </p:nvSpPr>
          <p:spPr bwMode="auto">
            <a:xfrm>
              <a:off x="14478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no</a:t>
              </a:r>
            </a:p>
          </p:txBody>
        </p:sp>
        <p:sp>
          <p:nvSpPr>
            <p:cNvPr id="82" name="TextBox 5"/>
            <p:cNvSpPr txBox="1">
              <a:spLocks noChangeArrowheads="1"/>
            </p:cNvSpPr>
            <p:nvPr/>
          </p:nvSpPr>
          <p:spPr bwMode="auto">
            <a:xfrm>
              <a:off x="23622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 dirty="0" err="1">
                  <a:latin typeface="Arial" pitchFamily="34" charset="0"/>
                  <a:cs typeface="Arial" pitchFamily="34" charset="0"/>
                </a:rPr>
                <a:t>dio</a:t>
              </a:r>
              <a:endParaRPr lang="en-US" sz="13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6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una</a:t>
              </a:r>
            </a:p>
          </p:txBody>
        </p:sp>
        <p:sp>
          <p:nvSpPr>
            <p:cNvPr id="84" name="TextBox 7"/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bofetada</a:t>
              </a:r>
            </a:p>
          </p:txBody>
        </p:sp>
        <p:sp>
          <p:nvSpPr>
            <p:cNvPr id="85" name="TextBox 8"/>
            <p:cNvSpPr txBox="1">
              <a:spLocks noChangeArrowheads="1"/>
            </p:cNvSpPr>
            <p:nvPr/>
          </p:nvSpPr>
          <p:spPr bwMode="auto">
            <a:xfrm>
              <a:off x="5105400" y="2130425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6" name="TextBox 9"/>
            <p:cNvSpPr txBox="1">
              <a:spLocks noChangeArrowheads="1"/>
            </p:cNvSpPr>
            <p:nvPr/>
          </p:nvSpPr>
          <p:spPr bwMode="auto">
            <a:xfrm>
              <a:off x="60198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la</a:t>
              </a:r>
            </a:p>
          </p:txBody>
        </p:sp>
        <p:sp>
          <p:nvSpPr>
            <p:cNvPr id="87" name="TextBox 10"/>
            <p:cNvSpPr txBox="1">
              <a:spLocks noChangeArrowheads="1"/>
            </p:cNvSpPr>
            <p:nvPr/>
          </p:nvSpPr>
          <p:spPr bwMode="auto">
            <a:xfrm>
              <a:off x="69342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bruja</a:t>
              </a:r>
            </a:p>
          </p:txBody>
        </p:sp>
        <p:sp>
          <p:nvSpPr>
            <p:cNvPr id="88" name="TextBox 11"/>
            <p:cNvSpPr txBox="1">
              <a:spLocks noChangeArrowheads="1"/>
            </p:cNvSpPr>
            <p:nvPr/>
          </p:nvSpPr>
          <p:spPr bwMode="auto">
            <a:xfrm>
              <a:off x="7848600" y="2133600"/>
              <a:ext cx="9144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verde</a:t>
              </a:r>
            </a:p>
          </p:txBody>
        </p:sp>
        <p:sp>
          <p:nvSpPr>
            <p:cNvPr id="89" name="TextBox 12"/>
            <p:cNvSpPr txBox="1">
              <a:spLocks noChangeArrowheads="1"/>
            </p:cNvSpPr>
            <p:nvPr/>
          </p:nvSpPr>
          <p:spPr bwMode="auto">
            <a:xfrm>
              <a:off x="609600" y="28162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1" dirty="0">
                  <a:latin typeface="Arial" pitchFamily="34" charset="0"/>
                  <a:cs typeface="Arial" pitchFamily="34" charset="0"/>
                </a:rPr>
                <a:t>Mary</a:t>
              </a:r>
            </a:p>
          </p:txBody>
        </p:sp>
        <p:sp>
          <p:nvSpPr>
            <p:cNvPr id="90" name="TextBox 13"/>
            <p:cNvSpPr txBox="1">
              <a:spLocks noChangeArrowheads="1"/>
            </p:cNvSpPr>
            <p:nvPr/>
          </p:nvSpPr>
          <p:spPr bwMode="auto">
            <a:xfrm>
              <a:off x="15240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not</a:t>
              </a:r>
            </a:p>
          </p:txBody>
        </p:sp>
        <p:sp>
          <p:nvSpPr>
            <p:cNvPr id="91" name="TextBox 14"/>
            <p:cNvSpPr txBox="1">
              <a:spLocks noChangeArrowheads="1"/>
            </p:cNvSpPr>
            <p:nvPr/>
          </p:nvSpPr>
          <p:spPr bwMode="auto">
            <a:xfrm>
              <a:off x="1524000" y="31972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1" dirty="0">
                  <a:latin typeface="Arial" pitchFamily="34" charset="0"/>
                  <a:cs typeface="Arial" pitchFamily="34" charset="0"/>
                </a:rPr>
                <a:t>did not</a:t>
              </a:r>
            </a:p>
          </p:txBody>
        </p:sp>
        <p:sp>
          <p:nvSpPr>
            <p:cNvPr id="92" name="TextBox 15"/>
            <p:cNvSpPr txBox="1">
              <a:spLocks noChangeArrowheads="1"/>
            </p:cNvSpPr>
            <p:nvPr/>
          </p:nvSpPr>
          <p:spPr bwMode="auto">
            <a:xfrm>
              <a:off x="1524000" y="3581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no</a:t>
              </a:r>
            </a:p>
          </p:txBody>
        </p:sp>
        <p:sp>
          <p:nvSpPr>
            <p:cNvPr id="93" name="TextBox 16"/>
            <p:cNvSpPr txBox="1">
              <a:spLocks noChangeArrowheads="1"/>
            </p:cNvSpPr>
            <p:nvPr/>
          </p:nvSpPr>
          <p:spPr bwMode="auto">
            <a:xfrm>
              <a:off x="1524000" y="39592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did not give</a:t>
              </a:r>
            </a:p>
          </p:txBody>
        </p:sp>
        <p:sp>
          <p:nvSpPr>
            <p:cNvPr id="94" name="TextBox 17"/>
            <p:cNvSpPr txBox="1">
              <a:spLocks noChangeArrowheads="1"/>
            </p:cNvSpPr>
            <p:nvPr/>
          </p:nvSpPr>
          <p:spPr bwMode="auto">
            <a:xfrm>
              <a:off x="24384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give</a:t>
              </a:r>
            </a:p>
          </p:txBody>
        </p:sp>
        <p:sp>
          <p:nvSpPr>
            <p:cNvPr id="95" name="TextBox 18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96" name="TextBox 19"/>
            <p:cNvSpPr txBox="1">
              <a:spLocks noChangeArrowheads="1"/>
            </p:cNvSpPr>
            <p:nvPr/>
          </p:nvSpPr>
          <p:spPr bwMode="auto">
            <a:xfrm>
              <a:off x="42672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slap</a:t>
              </a:r>
            </a:p>
          </p:txBody>
        </p:sp>
        <p:sp>
          <p:nvSpPr>
            <p:cNvPr id="97" name="TextBox 20"/>
            <p:cNvSpPr txBox="1">
              <a:spLocks noChangeArrowheads="1"/>
            </p:cNvSpPr>
            <p:nvPr/>
          </p:nvSpPr>
          <p:spPr bwMode="auto">
            <a:xfrm>
              <a:off x="51816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to</a:t>
              </a:r>
            </a:p>
          </p:txBody>
        </p:sp>
        <p:sp>
          <p:nvSpPr>
            <p:cNvPr id="98" name="TextBox 21"/>
            <p:cNvSpPr txBox="1">
              <a:spLocks noChangeArrowheads="1"/>
            </p:cNvSpPr>
            <p:nvPr/>
          </p:nvSpPr>
          <p:spPr bwMode="auto">
            <a:xfrm>
              <a:off x="60960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the</a:t>
              </a:r>
            </a:p>
          </p:txBody>
        </p:sp>
        <p:sp>
          <p:nvSpPr>
            <p:cNvPr id="99" name="TextBox 22"/>
            <p:cNvSpPr txBox="1">
              <a:spLocks noChangeArrowheads="1"/>
            </p:cNvSpPr>
            <p:nvPr/>
          </p:nvSpPr>
          <p:spPr bwMode="auto">
            <a:xfrm>
              <a:off x="70104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witch</a:t>
              </a:r>
            </a:p>
          </p:txBody>
        </p:sp>
        <p:sp>
          <p:nvSpPr>
            <p:cNvPr id="100" name="TextBox 23"/>
            <p:cNvSpPr txBox="1">
              <a:spLocks noChangeArrowheads="1"/>
            </p:cNvSpPr>
            <p:nvPr/>
          </p:nvSpPr>
          <p:spPr bwMode="auto">
            <a:xfrm>
              <a:off x="7924800" y="2819400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green</a:t>
              </a:r>
            </a:p>
          </p:txBody>
        </p:sp>
        <p:sp>
          <p:nvSpPr>
            <p:cNvPr id="101" name="TextBox 24"/>
            <p:cNvSpPr txBox="1">
              <a:spLocks noChangeArrowheads="1"/>
            </p:cNvSpPr>
            <p:nvPr/>
          </p:nvSpPr>
          <p:spPr bwMode="auto">
            <a:xfrm>
              <a:off x="2438400" y="3581400"/>
              <a:ext cx="25908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1" dirty="0" smtClean="0">
                  <a:latin typeface="Arial" pitchFamily="34" charset="0"/>
                  <a:cs typeface="Arial" pitchFamily="34" charset="0"/>
                </a:rPr>
                <a:t>slap</a:t>
              </a:r>
              <a:endParaRPr lang="en-US" sz="13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26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a slap</a:t>
              </a:r>
            </a:p>
          </p:txBody>
        </p:sp>
        <p:sp>
          <p:nvSpPr>
            <p:cNvPr id="103" name="TextBox 27"/>
            <p:cNvSpPr txBox="1">
              <a:spLocks noChangeArrowheads="1"/>
            </p:cNvSpPr>
            <p:nvPr/>
          </p:nvSpPr>
          <p:spPr bwMode="auto">
            <a:xfrm>
              <a:off x="5181600" y="35782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to the</a:t>
              </a:r>
            </a:p>
          </p:txBody>
        </p:sp>
        <p:sp>
          <p:nvSpPr>
            <p:cNvPr id="104" name="TextBox 28"/>
            <p:cNvSpPr txBox="1">
              <a:spLocks noChangeArrowheads="1"/>
            </p:cNvSpPr>
            <p:nvPr/>
          </p:nvSpPr>
          <p:spPr bwMode="auto">
            <a:xfrm>
              <a:off x="5181600" y="39592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to</a:t>
              </a:r>
            </a:p>
          </p:txBody>
        </p:sp>
        <p:sp>
          <p:nvSpPr>
            <p:cNvPr id="105" name="TextBox 29"/>
            <p:cNvSpPr txBox="1">
              <a:spLocks noChangeArrowheads="1"/>
            </p:cNvSpPr>
            <p:nvPr/>
          </p:nvSpPr>
          <p:spPr bwMode="auto">
            <a:xfrm>
              <a:off x="5181600" y="43402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1" dirty="0">
                  <a:latin typeface="Arial" pitchFamily="34" charset="0"/>
                  <a:cs typeface="Arial" pitchFamily="34" charset="0"/>
                </a:rPr>
                <a:t>the</a:t>
              </a:r>
            </a:p>
          </p:txBody>
        </p:sp>
        <p:sp>
          <p:nvSpPr>
            <p:cNvPr id="106" name="TextBox 30"/>
            <p:cNvSpPr txBox="1">
              <a:spLocks noChangeArrowheads="1"/>
            </p:cNvSpPr>
            <p:nvPr/>
          </p:nvSpPr>
          <p:spPr bwMode="auto">
            <a:xfrm>
              <a:off x="7010400" y="3200400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1" dirty="0">
                  <a:latin typeface="Arial" pitchFamily="34" charset="0"/>
                  <a:cs typeface="Arial" pitchFamily="34" charset="0"/>
                </a:rPr>
                <a:t>green witch</a:t>
              </a:r>
            </a:p>
          </p:txBody>
        </p:sp>
        <p:sp>
          <p:nvSpPr>
            <p:cNvPr id="107" name="TextBox 31"/>
            <p:cNvSpPr txBox="1">
              <a:spLocks noChangeArrowheads="1"/>
            </p:cNvSpPr>
            <p:nvPr/>
          </p:nvSpPr>
          <p:spPr bwMode="auto">
            <a:xfrm>
              <a:off x="6096000" y="47212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the witch</a:t>
              </a:r>
            </a:p>
          </p:txBody>
        </p:sp>
        <p:sp>
          <p:nvSpPr>
            <p:cNvPr id="108" name="TextBox 32"/>
            <p:cNvSpPr txBox="1">
              <a:spLocks noChangeArrowheads="1"/>
            </p:cNvSpPr>
            <p:nvPr/>
          </p:nvSpPr>
          <p:spPr bwMode="auto">
            <a:xfrm>
              <a:off x="5181600" y="31972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by</a:t>
              </a:r>
            </a:p>
          </p:txBody>
        </p:sp>
        <p:sp>
          <p:nvSpPr>
            <p:cNvPr id="109" name="TextBox 25"/>
            <p:cNvSpPr txBox="1">
              <a:spLocks noChangeArrowheads="1"/>
            </p:cNvSpPr>
            <p:nvPr/>
          </p:nvSpPr>
          <p:spPr bwMode="auto">
            <a:xfrm>
              <a:off x="2438400" y="4721225"/>
              <a:ext cx="35052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300" b="0">
                  <a:latin typeface="Arial" pitchFamily="34" charset="0"/>
                  <a:cs typeface="Arial" pitchFamily="34" charset="0"/>
                </a:rPr>
                <a:t>slap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0" y="6211669"/>
            <a:ext cx="884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6.11: Translation coverage of the sentence </a:t>
            </a:r>
            <a:r>
              <a:rPr lang="en-US" i="1" dirty="0" smtClean="0"/>
              <a:t>Maria no </a:t>
            </a:r>
            <a:r>
              <a:rPr lang="en-US" i="1" dirty="0" err="1" smtClean="0"/>
              <a:t>dio</a:t>
            </a:r>
            <a:r>
              <a:rPr lang="en-US" i="1" dirty="0" smtClean="0"/>
              <a:t>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bofetada</a:t>
            </a:r>
            <a:r>
              <a:rPr lang="en-US" i="1" dirty="0" smtClean="0"/>
              <a:t> a la </a:t>
            </a:r>
            <a:r>
              <a:rPr lang="en-US" i="1" dirty="0" err="1" smtClean="0"/>
              <a:t>bruja</a:t>
            </a:r>
            <a:r>
              <a:rPr lang="en-US" i="1" dirty="0" smtClean="0"/>
              <a:t> </a:t>
            </a:r>
            <a:r>
              <a:rPr lang="en-US" i="1" dirty="0" err="1" smtClean="0"/>
              <a:t>verde</a:t>
            </a:r>
            <a:endParaRPr lang="en-US" i="1" dirty="0" smtClean="0"/>
          </a:p>
          <a:p>
            <a:r>
              <a:rPr lang="en-US" dirty="0" smtClean="0"/>
              <a:t>by a phrase-based model. The best possible translation path is indicated with a dashed line.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383671" y="1447800"/>
            <a:ext cx="3864729" cy="3124200"/>
            <a:chOff x="2743200" y="2438400"/>
            <a:chExt cx="3864729" cy="3124200"/>
          </a:xfrm>
        </p:grpSpPr>
        <p:cxnSp>
          <p:nvCxnSpPr>
            <p:cNvPr id="12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2912152" y="4740952"/>
              <a:ext cx="524217" cy="509479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54"/>
            <p:cNvCxnSpPr>
              <a:cxnSpLocks noChangeShapeType="1"/>
            </p:cNvCxnSpPr>
            <p:nvPr/>
          </p:nvCxnSpPr>
          <p:spPr bwMode="auto">
            <a:xfrm rot="5400000" flipH="1" flipV="1">
              <a:off x="35872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42730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49588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5644616" y="4730216"/>
              <a:ext cx="524217" cy="530950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3313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40171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Oval 17"/>
            <p:cNvSpPr>
              <a:spLocks noChangeArrowheads="1"/>
            </p:cNvSpPr>
            <p:nvPr/>
          </p:nvSpPr>
          <p:spPr bwMode="auto">
            <a:xfrm>
              <a:off x="47029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53887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25"/>
            <p:cNvSpPr>
              <a:spLocks noChangeArrowheads="1"/>
            </p:cNvSpPr>
            <p:nvPr/>
          </p:nvSpPr>
          <p:spPr bwMode="auto">
            <a:xfrm>
              <a:off x="6074529" y="24384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200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75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4431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50"/>
            <p:cNvCxnSpPr>
              <a:cxnSpLocks noChangeShapeType="1"/>
              <a:stCxn id="35" idx="4"/>
              <a:endCxn id="11" idx="0"/>
            </p:cNvCxnSpPr>
            <p:nvPr/>
          </p:nvCxnSpPr>
          <p:spPr bwMode="auto">
            <a:xfrm rot="16200000" flipH="1">
              <a:off x="34845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51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 rot="5400000">
              <a:off x="34175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0933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41289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55"/>
            <p:cNvCxnSpPr>
              <a:cxnSpLocks noChangeShapeType="1"/>
              <a:stCxn id="36" idx="4"/>
              <a:endCxn id="16" idx="0"/>
            </p:cNvCxnSpPr>
            <p:nvPr/>
          </p:nvCxnSpPr>
          <p:spPr bwMode="auto">
            <a:xfrm rot="16200000" flipH="1">
              <a:off x="41703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56"/>
            <p:cNvCxnSpPr>
              <a:cxnSpLocks noChangeShapeType="1"/>
              <a:stCxn id="16" idx="2"/>
              <a:endCxn id="15" idx="0"/>
            </p:cNvCxnSpPr>
            <p:nvPr/>
          </p:nvCxnSpPr>
          <p:spPr bwMode="auto">
            <a:xfrm rot="5400000">
              <a:off x="41033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7791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57"/>
            <p:cNvSpPr txBox="1">
              <a:spLocks noChangeArrowheads="1"/>
            </p:cNvSpPr>
            <p:nvPr/>
          </p:nvSpPr>
          <p:spPr bwMode="auto">
            <a:xfrm>
              <a:off x="48147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Straight Arrow Connector 59"/>
            <p:cNvCxnSpPr>
              <a:cxnSpLocks noChangeShapeType="1"/>
              <a:stCxn id="37" idx="4"/>
              <a:endCxn id="21" idx="0"/>
            </p:cNvCxnSpPr>
            <p:nvPr/>
          </p:nvCxnSpPr>
          <p:spPr bwMode="auto">
            <a:xfrm rot="16200000" flipH="1">
              <a:off x="48561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60"/>
            <p:cNvCxnSpPr>
              <a:cxnSpLocks noChangeShapeType="1"/>
              <a:stCxn id="21" idx="2"/>
              <a:endCxn id="20" idx="0"/>
            </p:cNvCxnSpPr>
            <p:nvPr/>
          </p:nvCxnSpPr>
          <p:spPr bwMode="auto">
            <a:xfrm rot="5400000">
              <a:off x="47891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4649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61"/>
            <p:cNvSpPr txBox="1">
              <a:spLocks noChangeArrowheads="1"/>
            </p:cNvSpPr>
            <p:nvPr/>
          </p:nvSpPr>
          <p:spPr bwMode="auto">
            <a:xfrm>
              <a:off x="55005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63"/>
            <p:cNvCxnSpPr>
              <a:cxnSpLocks noChangeShapeType="1"/>
              <a:stCxn id="38" idx="4"/>
              <a:endCxn id="26" idx="0"/>
            </p:cNvCxnSpPr>
            <p:nvPr/>
          </p:nvCxnSpPr>
          <p:spPr bwMode="auto">
            <a:xfrm rot="16200000" flipH="1">
              <a:off x="55419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64"/>
            <p:cNvCxnSpPr>
              <a:cxnSpLocks noChangeShapeType="1"/>
              <a:stCxn id="26" idx="2"/>
              <a:endCxn id="25" idx="0"/>
            </p:cNvCxnSpPr>
            <p:nvPr/>
          </p:nvCxnSpPr>
          <p:spPr bwMode="auto">
            <a:xfrm rot="5400000">
              <a:off x="54749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150729" y="5181600"/>
              <a:ext cx="3810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TextBox 65"/>
            <p:cNvSpPr txBox="1">
              <a:spLocks noChangeArrowheads="1"/>
            </p:cNvSpPr>
            <p:nvPr/>
          </p:nvSpPr>
          <p:spPr bwMode="auto">
            <a:xfrm>
              <a:off x="6186379" y="4495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67"/>
            <p:cNvCxnSpPr>
              <a:cxnSpLocks noChangeShapeType="1"/>
              <a:stCxn id="39" idx="4"/>
              <a:endCxn id="31" idx="0"/>
            </p:cNvCxnSpPr>
            <p:nvPr/>
          </p:nvCxnSpPr>
          <p:spPr bwMode="auto">
            <a:xfrm rot="16200000" flipH="1">
              <a:off x="6227730" y="4380698"/>
              <a:ext cx="228600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68"/>
            <p:cNvCxnSpPr>
              <a:cxnSpLocks noChangeShapeType="1"/>
              <a:stCxn id="31" idx="2"/>
              <a:endCxn id="30" idx="0"/>
            </p:cNvCxnSpPr>
            <p:nvPr/>
          </p:nvCxnSpPr>
          <p:spPr bwMode="auto">
            <a:xfrm rot="5400000">
              <a:off x="6160714" y="4999481"/>
              <a:ext cx="362635" cy="1603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3313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40171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7029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53887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6074529" y="3733800"/>
              <a:ext cx="53340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TextBox 12"/>
            <p:cNvSpPr txBox="1">
              <a:spLocks noChangeArrowheads="1"/>
            </p:cNvSpPr>
            <p:nvPr/>
          </p:nvSpPr>
          <p:spPr bwMode="auto">
            <a:xfrm>
              <a:off x="34712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Straight Arrow Connector 50"/>
            <p:cNvCxnSpPr>
              <a:cxnSpLocks noChangeShapeType="1"/>
              <a:stCxn id="4" idx="4"/>
              <a:endCxn id="40" idx="0"/>
            </p:cNvCxnSpPr>
            <p:nvPr/>
          </p:nvCxnSpPr>
          <p:spPr bwMode="auto">
            <a:xfrm rot="5400000">
              <a:off x="34686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51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rot="16200000" flipH="1">
              <a:off x="34825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53"/>
            <p:cNvSpPr txBox="1">
              <a:spLocks noChangeArrowheads="1"/>
            </p:cNvSpPr>
            <p:nvPr/>
          </p:nvSpPr>
          <p:spPr bwMode="auto">
            <a:xfrm>
              <a:off x="41570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Straight Arrow Connector 55"/>
            <p:cNvCxnSpPr>
              <a:cxnSpLocks noChangeShapeType="1"/>
              <a:stCxn id="5" idx="4"/>
              <a:endCxn id="43" idx="0"/>
            </p:cNvCxnSpPr>
            <p:nvPr/>
          </p:nvCxnSpPr>
          <p:spPr bwMode="auto">
            <a:xfrm rot="5400000">
              <a:off x="41544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56"/>
            <p:cNvCxnSpPr>
              <a:cxnSpLocks noChangeShapeType="1"/>
              <a:stCxn id="43" idx="2"/>
              <a:endCxn id="36" idx="0"/>
            </p:cNvCxnSpPr>
            <p:nvPr/>
          </p:nvCxnSpPr>
          <p:spPr bwMode="auto">
            <a:xfrm rot="16200000" flipH="1">
              <a:off x="41683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48428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Straight Arrow Connector 59"/>
            <p:cNvCxnSpPr>
              <a:cxnSpLocks noChangeShapeType="1"/>
              <a:stCxn id="6" idx="4"/>
              <a:endCxn id="46" idx="0"/>
            </p:cNvCxnSpPr>
            <p:nvPr/>
          </p:nvCxnSpPr>
          <p:spPr bwMode="auto">
            <a:xfrm rot="5400000">
              <a:off x="48402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60"/>
            <p:cNvCxnSpPr>
              <a:cxnSpLocks noChangeShapeType="1"/>
              <a:stCxn id="46" idx="2"/>
              <a:endCxn id="37" idx="0"/>
            </p:cNvCxnSpPr>
            <p:nvPr/>
          </p:nvCxnSpPr>
          <p:spPr bwMode="auto">
            <a:xfrm rot="16200000" flipH="1">
              <a:off x="48541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61"/>
            <p:cNvSpPr txBox="1">
              <a:spLocks noChangeArrowheads="1"/>
            </p:cNvSpPr>
            <p:nvPr/>
          </p:nvSpPr>
          <p:spPr bwMode="auto">
            <a:xfrm>
              <a:off x="55286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Arrow Connector 63"/>
            <p:cNvCxnSpPr>
              <a:cxnSpLocks noChangeShapeType="1"/>
              <a:stCxn id="7" idx="4"/>
              <a:endCxn id="49" idx="0"/>
            </p:cNvCxnSpPr>
            <p:nvPr/>
          </p:nvCxnSpPr>
          <p:spPr bwMode="auto">
            <a:xfrm rot="5400000">
              <a:off x="55260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64"/>
            <p:cNvCxnSpPr>
              <a:cxnSpLocks noChangeShapeType="1"/>
              <a:stCxn id="49" idx="2"/>
              <a:endCxn id="38" idx="0"/>
            </p:cNvCxnSpPr>
            <p:nvPr/>
          </p:nvCxnSpPr>
          <p:spPr bwMode="auto">
            <a:xfrm rot="16200000" flipH="1">
              <a:off x="55399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65"/>
            <p:cNvSpPr txBox="1">
              <a:spLocks noChangeArrowheads="1"/>
            </p:cNvSpPr>
            <p:nvPr/>
          </p:nvSpPr>
          <p:spPr bwMode="auto">
            <a:xfrm>
              <a:off x="6214431" y="3228201"/>
              <a:ext cx="2487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>
              <a:spAutoFit/>
            </a:bodyPr>
            <a:lstStyle/>
            <a:p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67"/>
            <p:cNvCxnSpPr>
              <a:cxnSpLocks noChangeShapeType="1"/>
              <a:stCxn id="8" idx="4"/>
              <a:endCxn id="52" idx="0"/>
            </p:cNvCxnSpPr>
            <p:nvPr/>
          </p:nvCxnSpPr>
          <p:spPr bwMode="auto">
            <a:xfrm rot="5400000">
              <a:off x="6211827" y="3098798"/>
              <a:ext cx="256401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68"/>
            <p:cNvCxnSpPr>
              <a:cxnSpLocks noChangeShapeType="1"/>
              <a:stCxn id="52" idx="2"/>
              <a:endCxn id="39" idx="0"/>
            </p:cNvCxnSpPr>
            <p:nvPr/>
          </p:nvCxnSpPr>
          <p:spPr bwMode="auto">
            <a:xfrm rot="16200000" flipH="1">
              <a:off x="6225726" y="3618297"/>
              <a:ext cx="228600" cy="2405"/>
            </a:xfrm>
            <a:prstGeom prst="straightConnector1">
              <a:avLst/>
            </a:prstGeom>
            <a:ln w="9525"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0" y="5934670"/>
            <a:ext cx="8819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2.1: Illustration of map and fold, two higher-order functions commonly used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in functional programming: map takes a function f and applies it to every element in a list,</a:t>
            </a:r>
          </a:p>
          <a:p>
            <a:r>
              <a:rPr lang="en-US" dirty="0" smtClean="0"/>
              <a:t>while </a:t>
            </a:r>
            <a:r>
              <a:rPr lang="en-US" dirty="0" smtClean="0"/>
              <a:t>fold iteratively applies a function g to aggregate results.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476375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476375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743075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743075"/>
            <a:ext cx="6096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5400000">
            <a:off x="2644776" y="2679700"/>
            <a:ext cx="2730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3938588" y="2679700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5233988" y="2679700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>
            <a:off x="6605588" y="2679700"/>
            <a:ext cx="274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81200" y="3200400"/>
            <a:ext cx="54864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Shuffle and Sort:</a:t>
            </a:r>
            <a:r>
              <a:rPr lang="en-US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aggregate values by keys</a:t>
            </a: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5400000">
            <a:off x="3178175" y="4708525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549775" y="4708525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5845175" y="4708525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3033713" y="1095375"/>
            <a:ext cx="3181836" cy="276999"/>
            <a:chOff x="3033482" y="1219199"/>
            <a:chExt cx="3182065" cy="277775"/>
          </a:xfrm>
        </p:grpSpPr>
        <p:sp>
          <p:nvSpPr>
            <p:cNvPr id="25" name="Rectangle 56"/>
            <p:cNvSpPr>
              <a:spLocks noChangeArrowheads="1"/>
            </p:cNvSpPr>
            <p:nvPr/>
          </p:nvSpPr>
          <p:spPr bwMode="auto">
            <a:xfrm>
              <a:off x="3078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02"/>
            <p:cNvSpPr>
              <a:spLocks noChangeArrowheads="1"/>
            </p:cNvSpPr>
            <p:nvPr/>
          </p:nvSpPr>
          <p:spPr bwMode="auto">
            <a:xfrm>
              <a:off x="36122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auto">
            <a:xfrm>
              <a:off x="41456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16"/>
            <p:cNvSpPr>
              <a:spLocks noChangeArrowheads="1"/>
            </p:cNvSpPr>
            <p:nvPr/>
          </p:nvSpPr>
          <p:spPr bwMode="auto">
            <a:xfrm>
              <a:off x="46790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23"/>
            <p:cNvSpPr>
              <a:spLocks noChangeArrowheads="1"/>
            </p:cNvSpPr>
            <p:nvPr/>
          </p:nvSpPr>
          <p:spPr bwMode="auto">
            <a:xfrm>
              <a:off x="52124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130"/>
            <p:cNvSpPr>
              <a:spLocks noChangeArrowheads="1"/>
            </p:cNvSpPr>
            <p:nvPr/>
          </p:nvSpPr>
          <p:spPr bwMode="auto">
            <a:xfrm>
              <a:off x="5745841" y="12433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57"/>
            <p:cNvSpPr txBox="1">
              <a:spLocks noChangeArrowheads="1"/>
            </p:cNvSpPr>
            <p:nvPr/>
          </p:nvSpPr>
          <p:spPr bwMode="auto">
            <a:xfrm>
              <a:off x="30334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103"/>
            <p:cNvSpPr txBox="1">
              <a:spLocks noChangeArrowheads="1"/>
            </p:cNvSpPr>
            <p:nvPr/>
          </p:nvSpPr>
          <p:spPr bwMode="auto">
            <a:xfrm>
              <a:off x="35668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110"/>
            <p:cNvSpPr txBox="1">
              <a:spLocks noChangeArrowheads="1"/>
            </p:cNvSpPr>
            <p:nvPr/>
          </p:nvSpPr>
          <p:spPr bwMode="auto">
            <a:xfrm>
              <a:off x="41002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117"/>
            <p:cNvSpPr txBox="1">
              <a:spLocks noChangeArrowheads="1"/>
            </p:cNvSpPr>
            <p:nvPr/>
          </p:nvSpPr>
          <p:spPr bwMode="auto">
            <a:xfrm>
              <a:off x="46336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124"/>
            <p:cNvSpPr txBox="1">
              <a:spLocks noChangeArrowheads="1"/>
            </p:cNvSpPr>
            <p:nvPr/>
          </p:nvSpPr>
          <p:spPr bwMode="auto">
            <a:xfrm>
              <a:off x="5167083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131"/>
            <p:cNvSpPr txBox="1">
              <a:spLocks noChangeArrowheads="1"/>
            </p:cNvSpPr>
            <p:nvPr/>
          </p:nvSpPr>
          <p:spPr bwMode="auto">
            <a:xfrm>
              <a:off x="5700482" y="1219199"/>
              <a:ext cx="32006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3307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59"/>
            <p:cNvSpPr txBox="1">
              <a:spLocks noChangeArrowheads="1"/>
            </p:cNvSpPr>
            <p:nvPr/>
          </p:nvSpPr>
          <p:spPr bwMode="auto">
            <a:xfrm>
              <a:off x="3284512" y="1219199"/>
              <a:ext cx="274454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b="0" dirty="0" smtClean="0">
                  <a:latin typeface="Arial" pitchFamily="34" charset="0"/>
                  <a:cs typeface="Arial" pitchFamily="34" charset="0"/>
                </a:rPr>
                <a:t>α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00"/>
            <p:cNvSpPr>
              <a:spLocks noChangeArrowheads="1"/>
            </p:cNvSpPr>
            <p:nvPr/>
          </p:nvSpPr>
          <p:spPr bwMode="auto">
            <a:xfrm>
              <a:off x="38408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101"/>
            <p:cNvSpPr txBox="1">
              <a:spLocks noChangeArrowheads="1"/>
            </p:cNvSpPr>
            <p:nvPr/>
          </p:nvSpPr>
          <p:spPr bwMode="auto">
            <a:xfrm>
              <a:off x="3818716" y="1219199"/>
              <a:ext cx="272851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b="0" dirty="0" smtClean="0">
                  <a:latin typeface="Arial" pitchFamily="34" charset="0"/>
                  <a:cs typeface="Arial" pitchFamily="34" charset="0"/>
                </a:rPr>
                <a:t>β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/>
          </p:nvSpPr>
          <p:spPr bwMode="auto">
            <a:xfrm>
              <a:off x="43742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108"/>
            <p:cNvSpPr txBox="1">
              <a:spLocks noChangeArrowheads="1"/>
            </p:cNvSpPr>
            <p:nvPr/>
          </p:nvSpPr>
          <p:spPr bwMode="auto">
            <a:xfrm>
              <a:off x="4357726" y="1219199"/>
              <a:ext cx="261629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b="0" dirty="0" smtClean="0">
                  <a:latin typeface="Arial" pitchFamily="34" charset="0"/>
                  <a:cs typeface="Arial" pitchFamily="34" charset="0"/>
                </a:rPr>
                <a:t>γ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114"/>
            <p:cNvSpPr>
              <a:spLocks noChangeArrowheads="1"/>
            </p:cNvSpPr>
            <p:nvPr/>
          </p:nvSpPr>
          <p:spPr bwMode="auto">
            <a:xfrm>
              <a:off x="49076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115"/>
            <p:cNvSpPr txBox="1">
              <a:spLocks noChangeArrowheads="1"/>
            </p:cNvSpPr>
            <p:nvPr/>
          </p:nvSpPr>
          <p:spPr bwMode="auto">
            <a:xfrm>
              <a:off x="4887118" y="1219199"/>
              <a:ext cx="269645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dirty="0" smtClean="0">
                  <a:latin typeface="Arial" pitchFamily="34" charset="0"/>
                  <a:cs typeface="Arial" pitchFamily="34" charset="0"/>
                </a:rPr>
                <a:t>δ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121"/>
            <p:cNvSpPr>
              <a:spLocks noChangeArrowheads="1"/>
            </p:cNvSpPr>
            <p:nvPr/>
          </p:nvSpPr>
          <p:spPr bwMode="auto">
            <a:xfrm>
              <a:off x="54410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122"/>
            <p:cNvSpPr txBox="1">
              <a:spLocks noChangeArrowheads="1"/>
            </p:cNvSpPr>
            <p:nvPr/>
          </p:nvSpPr>
          <p:spPr bwMode="auto">
            <a:xfrm>
              <a:off x="5428533" y="1219199"/>
              <a:ext cx="25361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dirty="0" smtClean="0">
                  <a:latin typeface="Arial" pitchFamily="34" charset="0"/>
                  <a:cs typeface="Arial" pitchFamily="34" charset="0"/>
                </a:rPr>
                <a:t>ε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128"/>
            <p:cNvSpPr>
              <a:spLocks noChangeArrowheads="1"/>
            </p:cNvSpPr>
            <p:nvPr/>
          </p:nvSpPr>
          <p:spPr bwMode="auto">
            <a:xfrm>
              <a:off x="5974441" y="12433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129"/>
            <p:cNvSpPr txBox="1">
              <a:spLocks noChangeArrowheads="1"/>
            </p:cNvSpPr>
            <p:nvPr/>
          </p:nvSpPr>
          <p:spPr bwMode="auto">
            <a:xfrm>
              <a:off x="5961934" y="1219199"/>
              <a:ext cx="25361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sz="1200" dirty="0" smtClean="0">
                  <a:latin typeface="Arial" pitchFamily="34" charset="0"/>
                  <a:cs typeface="Arial" pitchFamily="34" charset="0"/>
                </a:rPr>
                <a:t>ζ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213"/>
          <p:cNvGrpSpPr>
            <a:grpSpLocks/>
          </p:cNvGrpSpPr>
          <p:nvPr/>
        </p:nvGrpSpPr>
        <p:grpSpPr bwMode="auto">
          <a:xfrm>
            <a:off x="2286000" y="2847975"/>
            <a:ext cx="996950" cy="276225"/>
            <a:chOff x="2286000" y="3200400"/>
            <a:chExt cx="996452" cy="276999"/>
          </a:xfrm>
        </p:grpSpPr>
        <p:sp>
          <p:nvSpPr>
            <p:cNvPr id="50" name="Rectangle 144"/>
            <p:cNvSpPr>
              <a:spLocks noChangeArrowheads="1"/>
            </p:cNvSpPr>
            <p:nvPr/>
          </p:nvSpPr>
          <p:spPr bwMode="auto">
            <a:xfrm>
              <a:off x="27944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145"/>
            <p:cNvSpPr txBox="1">
              <a:spLocks noChangeArrowheads="1"/>
            </p:cNvSpPr>
            <p:nvPr/>
          </p:nvSpPr>
          <p:spPr bwMode="auto">
            <a:xfrm>
              <a:off x="2784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37"/>
            <p:cNvSpPr>
              <a:spLocks noChangeArrowheads="1"/>
            </p:cNvSpPr>
            <p:nvPr/>
          </p:nvSpPr>
          <p:spPr bwMode="auto">
            <a:xfrm>
              <a:off x="22961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138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135"/>
            <p:cNvSpPr>
              <a:spLocks noChangeArrowheads="1"/>
            </p:cNvSpPr>
            <p:nvPr/>
          </p:nvSpPr>
          <p:spPr bwMode="auto">
            <a:xfrm>
              <a:off x="25247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136"/>
            <p:cNvSpPr txBox="1">
              <a:spLocks noChangeArrowheads="1"/>
            </p:cNvSpPr>
            <p:nvPr/>
          </p:nvSpPr>
          <p:spPr bwMode="auto">
            <a:xfrm>
              <a:off x="25146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1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142"/>
            <p:cNvSpPr>
              <a:spLocks noChangeArrowheads="1"/>
            </p:cNvSpPr>
            <p:nvPr/>
          </p:nvSpPr>
          <p:spPr bwMode="auto">
            <a:xfrm>
              <a:off x="30230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143"/>
            <p:cNvSpPr txBox="1">
              <a:spLocks noChangeArrowheads="1"/>
            </p:cNvSpPr>
            <p:nvPr/>
          </p:nvSpPr>
          <p:spPr bwMode="auto">
            <a:xfrm>
              <a:off x="30128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216"/>
          <p:cNvGrpSpPr>
            <a:grpSpLocks/>
          </p:cNvGrpSpPr>
          <p:nvPr/>
        </p:nvGrpSpPr>
        <p:grpSpPr bwMode="auto">
          <a:xfrm>
            <a:off x="3581400" y="2847975"/>
            <a:ext cx="996950" cy="276225"/>
            <a:chOff x="3581400" y="3200400"/>
            <a:chExt cx="996452" cy="276999"/>
          </a:xfrm>
        </p:grpSpPr>
        <p:sp>
          <p:nvSpPr>
            <p:cNvPr id="59" name="Rectangle 151"/>
            <p:cNvSpPr>
              <a:spLocks noChangeArrowheads="1"/>
            </p:cNvSpPr>
            <p:nvPr/>
          </p:nvSpPr>
          <p:spPr bwMode="auto">
            <a:xfrm>
              <a:off x="3591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/>
          </p:nvSpPr>
          <p:spPr bwMode="auto">
            <a:xfrm>
              <a:off x="4089811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152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159"/>
            <p:cNvSpPr txBox="1">
              <a:spLocks noChangeArrowheads="1"/>
            </p:cNvSpPr>
            <p:nvPr/>
          </p:nvSpPr>
          <p:spPr bwMode="auto">
            <a:xfrm>
              <a:off x="40796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149"/>
            <p:cNvSpPr>
              <a:spLocks noChangeArrowheads="1"/>
            </p:cNvSpPr>
            <p:nvPr/>
          </p:nvSpPr>
          <p:spPr bwMode="auto">
            <a:xfrm>
              <a:off x="3820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150"/>
            <p:cNvSpPr txBox="1">
              <a:spLocks noChangeArrowheads="1"/>
            </p:cNvSpPr>
            <p:nvPr/>
          </p:nvSpPr>
          <p:spPr bwMode="auto">
            <a:xfrm>
              <a:off x="3810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3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56"/>
            <p:cNvSpPr>
              <a:spLocks noChangeArrowheads="1"/>
            </p:cNvSpPr>
            <p:nvPr/>
          </p:nvSpPr>
          <p:spPr bwMode="auto">
            <a:xfrm>
              <a:off x="4318411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157"/>
            <p:cNvSpPr txBox="1">
              <a:spLocks noChangeArrowheads="1"/>
            </p:cNvSpPr>
            <p:nvPr/>
          </p:nvSpPr>
          <p:spPr bwMode="auto">
            <a:xfrm>
              <a:off x="4308226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6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219"/>
          <p:cNvGrpSpPr>
            <a:grpSpLocks/>
          </p:cNvGrpSpPr>
          <p:nvPr/>
        </p:nvGrpSpPr>
        <p:grpSpPr bwMode="auto">
          <a:xfrm>
            <a:off x="4876800" y="2847975"/>
            <a:ext cx="990600" cy="276225"/>
            <a:chOff x="4876800" y="3200400"/>
            <a:chExt cx="990600" cy="276999"/>
          </a:xfrm>
        </p:grpSpPr>
        <p:sp>
          <p:nvSpPr>
            <p:cNvPr id="68" name="Rectangle 165"/>
            <p:cNvSpPr>
              <a:spLocks noChangeArrowheads="1"/>
            </p:cNvSpPr>
            <p:nvPr/>
          </p:nvSpPr>
          <p:spPr bwMode="auto">
            <a:xfrm>
              <a:off x="48869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172"/>
            <p:cNvSpPr>
              <a:spLocks noChangeArrowheads="1"/>
            </p:cNvSpPr>
            <p:nvPr/>
          </p:nvSpPr>
          <p:spPr bwMode="auto">
            <a:xfrm>
              <a:off x="53793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166"/>
            <p:cNvSpPr txBox="1">
              <a:spLocks noChangeArrowheads="1"/>
            </p:cNvSpPr>
            <p:nvPr/>
          </p:nvSpPr>
          <p:spPr bwMode="auto">
            <a:xfrm>
              <a:off x="48768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173"/>
            <p:cNvSpPr txBox="1">
              <a:spLocks noChangeArrowheads="1"/>
            </p:cNvSpPr>
            <p:nvPr/>
          </p:nvSpPr>
          <p:spPr bwMode="auto">
            <a:xfrm>
              <a:off x="53691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163"/>
            <p:cNvSpPr>
              <a:spLocks noChangeArrowheads="1"/>
            </p:cNvSpPr>
            <p:nvPr/>
          </p:nvSpPr>
          <p:spPr bwMode="auto">
            <a:xfrm>
              <a:off x="51155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5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170"/>
            <p:cNvSpPr>
              <a:spLocks noChangeArrowheads="1"/>
            </p:cNvSpPr>
            <p:nvPr/>
          </p:nvSpPr>
          <p:spPr bwMode="auto">
            <a:xfrm>
              <a:off x="56079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22"/>
          <p:cNvGrpSpPr>
            <a:grpSpLocks/>
          </p:cNvGrpSpPr>
          <p:nvPr/>
        </p:nvGrpSpPr>
        <p:grpSpPr bwMode="auto">
          <a:xfrm>
            <a:off x="6248400" y="2847975"/>
            <a:ext cx="990600" cy="276225"/>
            <a:chOff x="6248400" y="3200400"/>
            <a:chExt cx="990600" cy="276999"/>
          </a:xfrm>
        </p:grpSpPr>
        <p:sp>
          <p:nvSpPr>
            <p:cNvPr id="77" name="Rectangle 179"/>
            <p:cNvSpPr>
              <a:spLocks noChangeArrowheads="1"/>
            </p:cNvSpPr>
            <p:nvPr/>
          </p:nvSpPr>
          <p:spPr bwMode="auto">
            <a:xfrm>
              <a:off x="6258585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186"/>
            <p:cNvSpPr>
              <a:spLocks noChangeArrowheads="1"/>
            </p:cNvSpPr>
            <p:nvPr/>
          </p:nvSpPr>
          <p:spPr bwMode="auto">
            <a:xfrm>
              <a:off x="6750959" y="3224599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187"/>
            <p:cNvSpPr txBox="1">
              <a:spLocks noChangeArrowheads="1"/>
            </p:cNvSpPr>
            <p:nvPr/>
          </p:nvSpPr>
          <p:spPr bwMode="auto">
            <a:xfrm>
              <a:off x="6740774" y="3200400"/>
              <a:ext cx="26161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177"/>
            <p:cNvSpPr>
              <a:spLocks noChangeArrowheads="1"/>
            </p:cNvSpPr>
            <p:nvPr/>
          </p:nvSpPr>
          <p:spPr bwMode="auto">
            <a:xfrm>
              <a:off x="6487185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7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184"/>
            <p:cNvSpPr>
              <a:spLocks noChangeArrowheads="1"/>
            </p:cNvSpPr>
            <p:nvPr/>
          </p:nvSpPr>
          <p:spPr bwMode="auto">
            <a:xfrm>
              <a:off x="6979559" y="3224599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23"/>
          <p:cNvGrpSpPr>
            <a:grpSpLocks/>
          </p:cNvGrpSpPr>
          <p:nvPr/>
        </p:nvGrpSpPr>
        <p:grpSpPr bwMode="auto">
          <a:xfrm>
            <a:off x="3200400" y="3609975"/>
            <a:ext cx="803275" cy="276225"/>
            <a:chOff x="3200400" y="3837801"/>
            <a:chExt cx="803026" cy="276999"/>
          </a:xfrm>
        </p:grpSpPr>
        <p:sp>
          <p:nvSpPr>
            <p:cNvPr id="86" name="Rectangle 193"/>
            <p:cNvSpPr>
              <a:spLocks noChangeArrowheads="1"/>
            </p:cNvSpPr>
            <p:nvPr/>
          </p:nvSpPr>
          <p:spPr bwMode="auto">
            <a:xfrm>
              <a:off x="3210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194"/>
            <p:cNvSpPr txBox="1">
              <a:spLocks noChangeArrowheads="1"/>
            </p:cNvSpPr>
            <p:nvPr/>
          </p:nvSpPr>
          <p:spPr bwMode="auto">
            <a:xfrm>
              <a:off x="3200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91"/>
            <p:cNvSpPr>
              <a:spLocks noChangeArrowheads="1"/>
            </p:cNvSpPr>
            <p:nvPr/>
          </p:nvSpPr>
          <p:spPr bwMode="auto">
            <a:xfrm>
              <a:off x="3515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192"/>
            <p:cNvSpPr txBox="1">
              <a:spLocks noChangeArrowheads="1"/>
            </p:cNvSpPr>
            <p:nvPr/>
          </p:nvSpPr>
          <p:spPr bwMode="auto">
            <a:xfrm>
              <a:off x="3505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1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6"/>
            <p:cNvSpPr>
              <a:spLocks noChangeArrowheads="1"/>
            </p:cNvSpPr>
            <p:nvPr/>
          </p:nvSpPr>
          <p:spPr bwMode="auto">
            <a:xfrm>
              <a:off x="3743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197"/>
            <p:cNvSpPr txBox="1">
              <a:spLocks noChangeArrowheads="1"/>
            </p:cNvSpPr>
            <p:nvPr/>
          </p:nvSpPr>
          <p:spPr bwMode="auto">
            <a:xfrm>
              <a:off x="3733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5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224"/>
          <p:cNvGrpSpPr>
            <a:grpSpLocks/>
          </p:cNvGrpSpPr>
          <p:nvPr/>
        </p:nvGrpSpPr>
        <p:grpSpPr bwMode="auto">
          <a:xfrm>
            <a:off x="4572000" y="3609975"/>
            <a:ext cx="803275" cy="276225"/>
            <a:chOff x="4572000" y="3837801"/>
            <a:chExt cx="803026" cy="276999"/>
          </a:xfrm>
        </p:grpSpPr>
        <p:sp>
          <p:nvSpPr>
            <p:cNvPr id="93" name="Rectangle 199"/>
            <p:cNvSpPr>
              <a:spLocks noChangeArrowheads="1"/>
            </p:cNvSpPr>
            <p:nvPr/>
          </p:nvSpPr>
          <p:spPr bwMode="auto">
            <a:xfrm>
              <a:off x="45821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200"/>
            <p:cNvSpPr txBox="1">
              <a:spLocks noChangeArrowheads="1"/>
            </p:cNvSpPr>
            <p:nvPr/>
          </p:nvSpPr>
          <p:spPr bwMode="auto">
            <a:xfrm>
              <a:off x="45720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202"/>
            <p:cNvSpPr>
              <a:spLocks noChangeArrowheads="1"/>
            </p:cNvSpPr>
            <p:nvPr/>
          </p:nvSpPr>
          <p:spPr bwMode="auto">
            <a:xfrm>
              <a:off x="4886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203"/>
            <p:cNvSpPr txBox="1">
              <a:spLocks noChangeArrowheads="1"/>
            </p:cNvSpPr>
            <p:nvPr/>
          </p:nvSpPr>
          <p:spPr bwMode="auto">
            <a:xfrm>
              <a:off x="4876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205"/>
            <p:cNvSpPr>
              <a:spLocks noChangeArrowheads="1"/>
            </p:cNvSpPr>
            <p:nvPr/>
          </p:nvSpPr>
          <p:spPr bwMode="auto">
            <a:xfrm>
              <a:off x="5115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206"/>
            <p:cNvSpPr txBox="1">
              <a:spLocks noChangeArrowheads="1"/>
            </p:cNvSpPr>
            <p:nvPr/>
          </p:nvSpPr>
          <p:spPr bwMode="auto">
            <a:xfrm>
              <a:off x="5105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7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229"/>
          <p:cNvGrpSpPr>
            <a:grpSpLocks/>
          </p:cNvGrpSpPr>
          <p:nvPr/>
        </p:nvGrpSpPr>
        <p:grpSpPr bwMode="auto">
          <a:xfrm>
            <a:off x="5867401" y="3609977"/>
            <a:ext cx="1031777" cy="276999"/>
            <a:chOff x="5867400" y="3837801"/>
            <a:chExt cx="1031573" cy="277775"/>
          </a:xfrm>
        </p:grpSpPr>
        <p:sp>
          <p:nvSpPr>
            <p:cNvPr id="100" name="Rectangle 208"/>
            <p:cNvSpPr>
              <a:spLocks noChangeArrowheads="1"/>
            </p:cNvSpPr>
            <p:nvPr/>
          </p:nvSpPr>
          <p:spPr bwMode="auto">
            <a:xfrm>
              <a:off x="5877585" y="38620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Box 209"/>
            <p:cNvSpPr txBox="1">
              <a:spLocks noChangeArrowheads="1"/>
            </p:cNvSpPr>
            <p:nvPr/>
          </p:nvSpPr>
          <p:spPr bwMode="auto">
            <a:xfrm>
              <a:off x="58674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b="0" baseline="-2500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11"/>
            <p:cNvSpPr>
              <a:spLocks noChangeArrowheads="1"/>
            </p:cNvSpPr>
            <p:nvPr/>
          </p:nvSpPr>
          <p:spPr bwMode="auto">
            <a:xfrm>
              <a:off x="61823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Box 212"/>
            <p:cNvSpPr txBox="1">
              <a:spLocks noChangeArrowheads="1"/>
            </p:cNvSpPr>
            <p:nvPr/>
          </p:nvSpPr>
          <p:spPr bwMode="auto">
            <a:xfrm>
              <a:off x="61722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2</a:t>
              </a:r>
              <a:endParaRPr lang="en-US" b="0" baseline="-25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214"/>
            <p:cNvSpPr>
              <a:spLocks noChangeArrowheads="1"/>
            </p:cNvSpPr>
            <p:nvPr/>
          </p:nvSpPr>
          <p:spPr bwMode="auto">
            <a:xfrm>
              <a:off x="64109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Box 215"/>
            <p:cNvSpPr txBox="1">
              <a:spLocks noChangeArrowheads="1"/>
            </p:cNvSpPr>
            <p:nvPr/>
          </p:nvSpPr>
          <p:spPr bwMode="auto">
            <a:xfrm>
              <a:off x="6400800" y="3837801"/>
              <a:ext cx="2696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217"/>
            <p:cNvSpPr>
              <a:spLocks noChangeArrowheads="1"/>
            </p:cNvSpPr>
            <p:nvPr/>
          </p:nvSpPr>
          <p:spPr bwMode="auto">
            <a:xfrm>
              <a:off x="6639585" y="38620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Box 218"/>
            <p:cNvSpPr txBox="1">
              <a:spLocks noChangeArrowheads="1"/>
            </p:cNvSpPr>
            <p:nvPr/>
          </p:nvSpPr>
          <p:spPr bwMode="auto">
            <a:xfrm>
              <a:off x="6629400" y="3837801"/>
              <a:ext cx="269573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latin typeface="Arial" pitchFamily="34" charset="0"/>
                  <a:cs typeface="Arial" pitchFamily="34" charset="0"/>
                </a:rPr>
                <a:t>8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30"/>
          <p:cNvGrpSpPr>
            <a:grpSpLocks/>
          </p:cNvGrpSpPr>
          <p:nvPr/>
        </p:nvGrpSpPr>
        <p:grpSpPr bwMode="auto">
          <a:xfrm>
            <a:off x="3047999" y="4875212"/>
            <a:ext cx="533401" cy="276999"/>
            <a:chOff x="3047999" y="5666598"/>
            <a:chExt cx="533625" cy="277775"/>
          </a:xfrm>
        </p:grpSpPr>
        <p:sp>
          <p:nvSpPr>
            <p:cNvPr id="109" name="Rectangle 148"/>
            <p:cNvSpPr>
              <a:spLocks noChangeArrowheads="1"/>
            </p:cNvSpPr>
            <p:nvPr/>
          </p:nvSpPr>
          <p:spPr bwMode="auto">
            <a:xfrm>
              <a:off x="3093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55"/>
            <p:cNvSpPr txBox="1">
              <a:spLocks noChangeArrowheads="1"/>
            </p:cNvSpPr>
            <p:nvPr/>
          </p:nvSpPr>
          <p:spPr bwMode="auto">
            <a:xfrm>
              <a:off x="3047999" y="5666598"/>
              <a:ext cx="3201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62"/>
            <p:cNvSpPr>
              <a:spLocks noChangeArrowheads="1"/>
            </p:cNvSpPr>
            <p:nvPr/>
          </p:nvSpPr>
          <p:spPr bwMode="auto">
            <a:xfrm>
              <a:off x="3321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67"/>
            <p:cNvSpPr txBox="1">
              <a:spLocks noChangeArrowheads="1"/>
            </p:cNvSpPr>
            <p:nvPr/>
          </p:nvSpPr>
          <p:spPr bwMode="auto">
            <a:xfrm>
              <a:off x="3276600" y="5666598"/>
              <a:ext cx="305024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31"/>
          <p:cNvGrpSpPr>
            <a:grpSpLocks/>
          </p:cNvGrpSpPr>
          <p:nvPr/>
        </p:nvGrpSpPr>
        <p:grpSpPr bwMode="auto">
          <a:xfrm>
            <a:off x="4421705" y="4875212"/>
            <a:ext cx="531296" cy="276999"/>
            <a:chOff x="4421480" y="5666598"/>
            <a:chExt cx="531520" cy="277775"/>
          </a:xfrm>
        </p:grpSpPr>
        <p:sp>
          <p:nvSpPr>
            <p:cNvPr id="114" name="Rectangle 183"/>
            <p:cNvSpPr>
              <a:spLocks noChangeArrowheads="1"/>
            </p:cNvSpPr>
            <p:nvPr/>
          </p:nvSpPr>
          <p:spPr bwMode="auto">
            <a:xfrm>
              <a:off x="4450441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Box 188"/>
            <p:cNvSpPr txBox="1">
              <a:spLocks noChangeArrowheads="1"/>
            </p:cNvSpPr>
            <p:nvPr/>
          </p:nvSpPr>
          <p:spPr bwMode="auto">
            <a:xfrm>
              <a:off x="4421480" y="5666598"/>
              <a:ext cx="287379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89"/>
            <p:cNvSpPr>
              <a:spLocks noChangeArrowheads="1"/>
            </p:cNvSpPr>
            <p:nvPr/>
          </p:nvSpPr>
          <p:spPr bwMode="auto">
            <a:xfrm>
              <a:off x="4679041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90"/>
            <p:cNvSpPr txBox="1">
              <a:spLocks noChangeArrowheads="1"/>
            </p:cNvSpPr>
            <p:nvPr/>
          </p:nvSpPr>
          <p:spPr bwMode="auto">
            <a:xfrm>
              <a:off x="4633682" y="5666598"/>
              <a:ext cx="319318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6"/>
          <p:cNvGrpSpPr>
            <a:grpSpLocks/>
          </p:cNvGrpSpPr>
          <p:nvPr/>
        </p:nvGrpSpPr>
        <p:grpSpPr bwMode="auto">
          <a:xfrm>
            <a:off x="5735403" y="4875212"/>
            <a:ext cx="513002" cy="276999"/>
            <a:chOff x="5735407" y="5666598"/>
            <a:chExt cx="513217" cy="277775"/>
          </a:xfrm>
        </p:grpSpPr>
        <p:sp>
          <p:nvSpPr>
            <p:cNvPr id="119" name="Rectangle 195"/>
            <p:cNvSpPr>
              <a:spLocks noChangeArrowheads="1"/>
            </p:cNvSpPr>
            <p:nvPr/>
          </p:nvSpPr>
          <p:spPr bwMode="auto">
            <a:xfrm>
              <a:off x="5760359" y="5690800"/>
              <a:ext cx="2286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98"/>
            <p:cNvSpPr txBox="1">
              <a:spLocks noChangeArrowheads="1"/>
            </p:cNvSpPr>
            <p:nvPr/>
          </p:nvSpPr>
          <p:spPr bwMode="auto">
            <a:xfrm>
              <a:off x="5735407" y="5666598"/>
              <a:ext cx="279360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en-US" b="0" baseline="-25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201"/>
            <p:cNvSpPr>
              <a:spLocks noChangeArrowheads="1"/>
            </p:cNvSpPr>
            <p:nvPr/>
          </p:nvSpPr>
          <p:spPr bwMode="auto">
            <a:xfrm>
              <a:off x="5988959" y="5690800"/>
              <a:ext cx="228600" cy="228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204"/>
            <p:cNvSpPr txBox="1">
              <a:spLocks noChangeArrowheads="1"/>
            </p:cNvSpPr>
            <p:nvPr/>
          </p:nvSpPr>
          <p:spPr bwMode="auto">
            <a:xfrm>
              <a:off x="5943600" y="5666598"/>
              <a:ext cx="305024" cy="27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70" name="Straight Arrow Connector 169"/>
          <p:cNvCxnSpPr>
            <a:cxnSpLocks noChangeShapeType="1"/>
          </p:cNvCxnSpPr>
          <p:nvPr/>
        </p:nvCxnSpPr>
        <p:spPr bwMode="auto">
          <a:xfrm rot="5400000">
            <a:off x="3172968" y="4052887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1" name="Straight Arrow Connector 170"/>
          <p:cNvCxnSpPr>
            <a:cxnSpLocks noChangeShapeType="1"/>
          </p:cNvCxnSpPr>
          <p:nvPr/>
        </p:nvCxnSpPr>
        <p:spPr bwMode="auto">
          <a:xfrm rot="5400000">
            <a:off x="4544568" y="4052887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2" name="Straight Arrow Connector 171"/>
          <p:cNvCxnSpPr>
            <a:cxnSpLocks noChangeShapeType="1"/>
          </p:cNvCxnSpPr>
          <p:nvPr/>
        </p:nvCxnSpPr>
        <p:spPr bwMode="auto">
          <a:xfrm rot="5400000">
            <a:off x="5843016" y="4052887"/>
            <a:ext cx="2746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3" name="Rounded Rectangle 182"/>
          <p:cNvSpPr/>
          <p:nvPr/>
        </p:nvSpPr>
        <p:spPr>
          <a:xfrm>
            <a:off x="22860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35814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48768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6248400" y="2162175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mapper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819400" y="4191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reducer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191000" y="4191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reducer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486400" y="4191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reducer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0" y="5657671"/>
            <a:ext cx="8977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2.2: </a:t>
            </a:r>
            <a:r>
              <a:rPr lang="en-US" dirty="0" smtClean="0"/>
              <a:t>Simplified </a:t>
            </a:r>
            <a:r>
              <a:rPr lang="en-US" dirty="0" smtClean="0"/>
              <a:t>view of MapReduce. Mappers are applied to all input key-value pairs,</a:t>
            </a:r>
          </a:p>
          <a:p>
            <a:r>
              <a:rPr lang="en-US" dirty="0" smtClean="0"/>
              <a:t>which generate an arbitrary number of intermediate key-value pairs. Reducers are applied to</a:t>
            </a:r>
          </a:p>
          <a:p>
            <a:r>
              <a:rPr lang="en-US" dirty="0" smtClean="0"/>
              <a:t>all values associated with the same key. Between the map and reduce phases lies a barrier</a:t>
            </a:r>
          </a:p>
          <a:p>
            <a:r>
              <a:rPr lang="en-US" dirty="0" smtClean="0"/>
              <a:t>that involves a large distributed sort and group by.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1981200" y="332601"/>
            <a:ext cx="5486400" cy="5458599"/>
            <a:chOff x="1981200" y="609600"/>
            <a:chExt cx="5486400" cy="5458599"/>
          </a:xfrm>
        </p:grpSpPr>
        <p:grpSp>
          <p:nvGrpSpPr>
            <p:cNvPr id="250" name="Group 230"/>
            <p:cNvGrpSpPr>
              <a:grpSpLocks/>
            </p:cNvGrpSpPr>
            <p:nvPr/>
          </p:nvGrpSpPr>
          <p:grpSpPr bwMode="auto">
            <a:xfrm>
              <a:off x="3047999" y="5791200"/>
              <a:ext cx="533401" cy="276999"/>
              <a:chOff x="3047999" y="5666598"/>
              <a:chExt cx="533625" cy="277775"/>
            </a:xfrm>
          </p:grpSpPr>
          <p:sp>
            <p:nvSpPr>
              <p:cNvPr id="251" name="Rectangle 148"/>
              <p:cNvSpPr>
                <a:spLocks noChangeArrowheads="1"/>
              </p:cNvSpPr>
              <p:nvPr/>
            </p:nvSpPr>
            <p:spPr bwMode="auto">
              <a:xfrm>
                <a:off x="3093359" y="56908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TextBox 155"/>
              <p:cNvSpPr txBox="1">
                <a:spLocks noChangeArrowheads="1"/>
              </p:cNvSpPr>
              <p:nvPr/>
            </p:nvSpPr>
            <p:spPr bwMode="auto">
              <a:xfrm>
                <a:off x="3047999" y="5666598"/>
                <a:ext cx="320174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162"/>
              <p:cNvSpPr>
                <a:spLocks noChangeArrowheads="1"/>
              </p:cNvSpPr>
              <p:nvPr/>
            </p:nvSpPr>
            <p:spPr bwMode="auto">
              <a:xfrm>
                <a:off x="3321959" y="56908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TextBox 167"/>
              <p:cNvSpPr txBox="1">
                <a:spLocks noChangeArrowheads="1"/>
              </p:cNvSpPr>
              <p:nvPr/>
            </p:nvSpPr>
            <p:spPr bwMode="auto">
              <a:xfrm>
                <a:off x="3276600" y="5666598"/>
                <a:ext cx="305024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5" name="Group 231"/>
            <p:cNvGrpSpPr>
              <a:grpSpLocks/>
            </p:cNvGrpSpPr>
            <p:nvPr/>
          </p:nvGrpSpPr>
          <p:grpSpPr bwMode="auto">
            <a:xfrm>
              <a:off x="4421705" y="5791200"/>
              <a:ext cx="531296" cy="276999"/>
              <a:chOff x="4421480" y="5666598"/>
              <a:chExt cx="531520" cy="277775"/>
            </a:xfrm>
          </p:grpSpPr>
          <p:sp>
            <p:nvSpPr>
              <p:cNvPr id="256" name="Rectangle 183"/>
              <p:cNvSpPr>
                <a:spLocks noChangeArrowheads="1"/>
              </p:cNvSpPr>
              <p:nvPr/>
            </p:nvSpPr>
            <p:spPr bwMode="auto">
              <a:xfrm>
                <a:off x="4450441" y="56908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TextBox 188"/>
              <p:cNvSpPr txBox="1">
                <a:spLocks noChangeArrowheads="1"/>
              </p:cNvSpPr>
              <p:nvPr/>
            </p:nvSpPr>
            <p:spPr bwMode="auto">
              <a:xfrm>
                <a:off x="4421480" y="5666598"/>
                <a:ext cx="287379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Rectangle 189"/>
              <p:cNvSpPr>
                <a:spLocks noChangeArrowheads="1"/>
              </p:cNvSpPr>
              <p:nvPr/>
            </p:nvSpPr>
            <p:spPr bwMode="auto">
              <a:xfrm>
                <a:off x="4679041" y="56908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9" name="TextBox 190"/>
              <p:cNvSpPr txBox="1">
                <a:spLocks noChangeArrowheads="1"/>
              </p:cNvSpPr>
              <p:nvPr/>
            </p:nvSpPr>
            <p:spPr bwMode="auto">
              <a:xfrm>
                <a:off x="4633682" y="5666598"/>
                <a:ext cx="319318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0" name="Group 236"/>
            <p:cNvGrpSpPr>
              <a:grpSpLocks/>
            </p:cNvGrpSpPr>
            <p:nvPr/>
          </p:nvGrpSpPr>
          <p:grpSpPr bwMode="auto">
            <a:xfrm>
              <a:off x="5735403" y="5791200"/>
              <a:ext cx="513002" cy="276999"/>
              <a:chOff x="5735407" y="5666598"/>
              <a:chExt cx="513217" cy="277775"/>
            </a:xfrm>
          </p:grpSpPr>
          <p:sp>
            <p:nvSpPr>
              <p:cNvPr id="261" name="Rectangle 195"/>
              <p:cNvSpPr>
                <a:spLocks noChangeArrowheads="1"/>
              </p:cNvSpPr>
              <p:nvPr/>
            </p:nvSpPr>
            <p:spPr bwMode="auto">
              <a:xfrm>
                <a:off x="5760359" y="56908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TextBox 198"/>
              <p:cNvSpPr txBox="1">
                <a:spLocks noChangeArrowheads="1"/>
              </p:cNvSpPr>
              <p:nvPr/>
            </p:nvSpPr>
            <p:spPr bwMode="auto">
              <a:xfrm>
                <a:off x="5735407" y="5666598"/>
                <a:ext cx="279360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3" name="Rectangle 201"/>
              <p:cNvSpPr>
                <a:spLocks noChangeArrowheads="1"/>
              </p:cNvSpPr>
              <p:nvPr/>
            </p:nvSpPr>
            <p:spPr bwMode="auto">
              <a:xfrm>
                <a:off x="5988959" y="56908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4" name="TextBox 204"/>
              <p:cNvSpPr txBox="1">
                <a:spLocks noChangeArrowheads="1"/>
              </p:cNvSpPr>
              <p:nvPr/>
            </p:nvSpPr>
            <p:spPr bwMode="auto">
              <a:xfrm>
                <a:off x="5943600" y="5666598"/>
                <a:ext cx="305024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5" name="Group 207"/>
            <p:cNvGrpSpPr>
              <a:grpSpLocks/>
            </p:cNvGrpSpPr>
            <p:nvPr/>
          </p:nvGrpSpPr>
          <p:grpSpPr bwMode="auto">
            <a:xfrm>
              <a:off x="3033713" y="609600"/>
              <a:ext cx="3181836" cy="276999"/>
              <a:chOff x="3033482" y="1219199"/>
              <a:chExt cx="3182065" cy="277775"/>
            </a:xfrm>
          </p:grpSpPr>
          <p:sp>
            <p:nvSpPr>
              <p:cNvPr id="226" name="Rectangle 56"/>
              <p:cNvSpPr>
                <a:spLocks noChangeArrowheads="1"/>
              </p:cNvSpPr>
              <p:nvPr/>
            </p:nvSpPr>
            <p:spPr bwMode="auto">
              <a:xfrm>
                <a:off x="30788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102"/>
              <p:cNvSpPr>
                <a:spLocks noChangeArrowheads="1"/>
              </p:cNvSpPr>
              <p:nvPr/>
            </p:nvSpPr>
            <p:spPr bwMode="auto">
              <a:xfrm>
                <a:off x="36122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41456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116"/>
              <p:cNvSpPr>
                <a:spLocks noChangeArrowheads="1"/>
              </p:cNvSpPr>
              <p:nvPr/>
            </p:nvSpPr>
            <p:spPr bwMode="auto">
              <a:xfrm>
                <a:off x="46790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123"/>
              <p:cNvSpPr>
                <a:spLocks noChangeArrowheads="1"/>
              </p:cNvSpPr>
              <p:nvPr/>
            </p:nvSpPr>
            <p:spPr bwMode="auto">
              <a:xfrm>
                <a:off x="52124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130"/>
              <p:cNvSpPr>
                <a:spLocks noChangeArrowheads="1"/>
              </p:cNvSpPr>
              <p:nvPr/>
            </p:nvSpPr>
            <p:spPr bwMode="auto">
              <a:xfrm>
                <a:off x="5745841" y="12433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TextBox 57"/>
              <p:cNvSpPr txBox="1">
                <a:spLocks noChangeArrowheads="1"/>
              </p:cNvSpPr>
              <p:nvPr/>
            </p:nvSpPr>
            <p:spPr bwMode="auto">
              <a:xfrm>
                <a:off x="30334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TextBox 103"/>
              <p:cNvSpPr txBox="1">
                <a:spLocks noChangeArrowheads="1"/>
              </p:cNvSpPr>
              <p:nvPr/>
            </p:nvSpPr>
            <p:spPr bwMode="auto">
              <a:xfrm>
                <a:off x="35668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TextBox 110"/>
              <p:cNvSpPr txBox="1">
                <a:spLocks noChangeArrowheads="1"/>
              </p:cNvSpPr>
              <p:nvPr/>
            </p:nvSpPr>
            <p:spPr bwMode="auto">
              <a:xfrm>
                <a:off x="41002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TextBox 117"/>
              <p:cNvSpPr txBox="1">
                <a:spLocks noChangeArrowheads="1"/>
              </p:cNvSpPr>
              <p:nvPr/>
            </p:nvSpPr>
            <p:spPr bwMode="auto">
              <a:xfrm>
                <a:off x="46336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124"/>
              <p:cNvSpPr txBox="1">
                <a:spLocks noChangeArrowheads="1"/>
              </p:cNvSpPr>
              <p:nvPr/>
            </p:nvSpPr>
            <p:spPr bwMode="auto">
              <a:xfrm>
                <a:off x="5167083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TextBox 131"/>
              <p:cNvSpPr txBox="1">
                <a:spLocks noChangeArrowheads="1"/>
              </p:cNvSpPr>
              <p:nvPr/>
            </p:nvSpPr>
            <p:spPr bwMode="auto">
              <a:xfrm>
                <a:off x="5700482" y="1219199"/>
                <a:ext cx="32006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 dirty="0" smtClean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en-US" b="0" baseline="-250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58"/>
              <p:cNvSpPr>
                <a:spLocks noChangeArrowheads="1"/>
              </p:cNvSpPr>
              <p:nvPr/>
            </p:nvSpPr>
            <p:spPr bwMode="auto">
              <a:xfrm>
                <a:off x="33074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TextBox 59"/>
              <p:cNvSpPr txBox="1">
                <a:spLocks noChangeArrowheads="1"/>
              </p:cNvSpPr>
              <p:nvPr/>
            </p:nvSpPr>
            <p:spPr bwMode="auto">
              <a:xfrm>
                <a:off x="3284512" y="1219199"/>
                <a:ext cx="274454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b="0" dirty="0" smtClean="0">
                    <a:latin typeface="Arial" pitchFamily="34" charset="0"/>
                    <a:cs typeface="Arial" pitchFamily="34" charset="0"/>
                  </a:rPr>
                  <a:t>α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100"/>
              <p:cNvSpPr>
                <a:spLocks noChangeArrowheads="1"/>
              </p:cNvSpPr>
              <p:nvPr/>
            </p:nvSpPr>
            <p:spPr bwMode="auto">
              <a:xfrm>
                <a:off x="38408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TextBox 101"/>
              <p:cNvSpPr txBox="1">
                <a:spLocks noChangeArrowheads="1"/>
              </p:cNvSpPr>
              <p:nvPr/>
            </p:nvSpPr>
            <p:spPr bwMode="auto">
              <a:xfrm>
                <a:off x="3818716" y="1219199"/>
                <a:ext cx="272851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b="0" dirty="0" smtClean="0">
                    <a:latin typeface="Arial" pitchFamily="34" charset="0"/>
                    <a:cs typeface="Arial" pitchFamily="34" charset="0"/>
                  </a:rPr>
                  <a:t>β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43742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TextBox 108"/>
              <p:cNvSpPr txBox="1">
                <a:spLocks noChangeArrowheads="1"/>
              </p:cNvSpPr>
              <p:nvPr/>
            </p:nvSpPr>
            <p:spPr bwMode="auto">
              <a:xfrm>
                <a:off x="4357726" y="1219199"/>
                <a:ext cx="261629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b="0" dirty="0" smtClean="0">
                    <a:latin typeface="Arial" pitchFamily="34" charset="0"/>
                    <a:cs typeface="Arial" pitchFamily="34" charset="0"/>
                  </a:rPr>
                  <a:t>γ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114"/>
              <p:cNvSpPr>
                <a:spLocks noChangeArrowheads="1"/>
              </p:cNvSpPr>
              <p:nvPr/>
            </p:nvSpPr>
            <p:spPr bwMode="auto">
              <a:xfrm>
                <a:off x="49076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TextBox 115"/>
              <p:cNvSpPr txBox="1">
                <a:spLocks noChangeArrowheads="1"/>
              </p:cNvSpPr>
              <p:nvPr/>
            </p:nvSpPr>
            <p:spPr bwMode="auto">
              <a:xfrm>
                <a:off x="4887118" y="1219199"/>
                <a:ext cx="269645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dirty="0" smtClean="0">
                    <a:latin typeface="Arial" pitchFamily="34" charset="0"/>
                    <a:cs typeface="Arial" pitchFamily="34" charset="0"/>
                  </a:rPr>
                  <a:t>δ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121"/>
              <p:cNvSpPr>
                <a:spLocks noChangeArrowheads="1"/>
              </p:cNvSpPr>
              <p:nvPr/>
            </p:nvSpPr>
            <p:spPr bwMode="auto">
              <a:xfrm>
                <a:off x="54410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TextBox 122"/>
              <p:cNvSpPr txBox="1">
                <a:spLocks noChangeArrowheads="1"/>
              </p:cNvSpPr>
              <p:nvPr/>
            </p:nvSpPr>
            <p:spPr bwMode="auto">
              <a:xfrm>
                <a:off x="5428533" y="1219199"/>
                <a:ext cx="25361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dirty="0" smtClean="0">
                    <a:latin typeface="Arial" pitchFamily="34" charset="0"/>
                    <a:cs typeface="Arial" pitchFamily="34" charset="0"/>
                  </a:rPr>
                  <a:t>ε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128"/>
              <p:cNvSpPr>
                <a:spLocks noChangeArrowheads="1"/>
              </p:cNvSpPr>
              <p:nvPr/>
            </p:nvSpPr>
            <p:spPr bwMode="auto">
              <a:xfrm>
                <a:off x="5974441" y="12433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TextBox 129"/>
              <p:cNvSpPr txBox="1">
                <a:spLocks noChangeArrowheads="1"/>
              </p:cNvSpPr>
              <p:nvPr/>
            </p:nvSpPr>
            <p:spPr bwMode="auto">
              <a:xfrm>
                <a:off x="5961934" y="1219199"/>
                <a:ext cx="25361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200" dirty="0" smtClean="0">
                    <a:latin typeface="Arial" pitchFamily="34" charset="0"/>
                    <a:cs typeface="Arial" pitchFamily="34" charset="0"/>
                  </a:rPr>
                  <a:t>ζ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" name="Straight Arrow Connector 27"/>
            <p:cNvCxnSpPr>
              <a:cxnSpLocks noChangeShapeType="1"/>
            </p:cNvCxnSpPr>
            <p:nvPr/>
          </p:nvCxnSpPr>
          <p:spPr bwMode="auto">
            <a:xfrm rot="16200000" flipH="1">
              <a:off x="6019800" y="990600"/>
              <a:ext cx="6096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2819400" y="990600"/>
              <a:ext cx="6096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771900" y="1257300"/>
              <a:ext cx="6096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4991100" y="1257300"/>
              <a:ext cx="6096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 rot="5400000">
              <a:off x="2644776" y="2193925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3938588" y="2193925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5233988" y="2193925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6605588" y="2193925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81200" y="4114800"/>
              <a:ext cx="5486400" cy="3048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Shuffle and Sort:</a:t>
              </a:r>
              <a:r>
                <a:rPr lang="en-US" sz="14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aggregate values by keys</a:t>
              </a:r>
            </a:p>
          </p:txBody>
        </p: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5400000">
              <a:off x="3178175" y="5622925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 rot="5400000">
              <a:off x="4549775" y="5622925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5845175" y="5622925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9" name="Group 213"/>
            <p:cNvGrpSpPr>
              <a:grpSpLocks/>
            </p:cNvGrpSpPr>
            <p:nvPr/>
          </p:nvGrpSpPr>
          <p:grpSpPr bwMode="auto">
            <a:xfrm>
              <a:off x="2286000" y="2362200"/>
              <a:ext cx="996950" cy="276225"/>
              <a:chOff x="2286000" y="3200400"/>
              <a:chExt cx="996452" cy="276999"/>
            </a:xfrm>
          </p:grpSpPr>
          <p:sp>
            <p:nvSpPr>
              <p:cNvPr id="50" name="Rectangle 144"/>
              <p:cNvSpPr>
                <a:spLocks noChangeArrowheads="1"/>
              </p:cNvSpPr>
              <p:nvPr/>
            </p:nvSpPr>
            <p:spPr bwMode="auto">
              <a:xfrm>
                <a:off x="2794411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Box 145"/>
              <p:cNvSpPr txBox="1">
                <a:spLocks noChangeArrowheads="1"/>
              </p:cNvSpPr>
              <p:nvPr/>
            </p:nvSpPr>
            <p:spPr bwMode="auto">
              <a:xfrm>
                <a:off x="27842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137"/>
              <p:cNvSpPr>
                <a:spLocks noChangeArrowheads="1"/>
              </p:cNvSpPr>
              <p:nvPr/>
            </p:nvSpPr>
            <p:spPr bwMode="auto">
              <a:xfrm>
                <a:off x="22961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Box 138"/>
              <p:cNvSpPr txBox="1">
                <a:spLocks noChangeArrowheads="1"/>
              </p:cNvSpPr>
              <p:nvPr/>
            </p:nvSpPr>
            <p:spPr bwMode="auto">
              <a:xfrm>
                <a:off x="2286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135"/>
              <p:cNvSpPr>
                <a:spLocks noChangeArrowheads="1"/>
              </p:cNvSpPr>
              <p:nvPr/>
            </p:nvSpPr>
            <p:spPr bwMode="auto">
              <a:xfrm>
                <a:off x="25247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136"/>
              <p:cNvSpPr txBox="1">
                <a:spLocks noChangeArrowheads="1"/>
              </p:cNvSpPr>
              <p:nvPr/>
            </p:nvSpPr>
            <p:spPr bwMode="auto">
              <a:xfrm>
                <a:off x="25146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142"/>
              <p:cNvSpPr>
                <a:spLocks noChangeArrowheads="1"/>
              </p:cNvSpPr>
              <p:nvPr/>
            </p:nvSpPr>
            <p:spPr bwMode="auto">
              <a:xfrm>
                <a:off x="3023011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Box 143"/>
              <p:cNvSpPr txBox="1">
                <a:spLocks noChangeArrowheads="1"/>
              </p:cNvSpPr>
              <p:nvPr/>
            </p:nvSpPr>
            <p:spPr bwMode="auto">
              <a:xfrm>
                <a:off x="30128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8" name="Group 216"/>
            <p:cNvGrpSpPr>
              <a:grpSpLocks/>
            </p:cNvGrpSpPr>
            <p:nvPr/>
          </p:nvGrpSpPr>
          <p:grpSpPr bwMode="auto">
            <a:xfrm>
              <a:off x="3581400" y="2362200"/>
              <a:ext cx="996950" cy="276225"/>
              <a:chOff x="3581400" y="3200400"/>
              <a:chExt cx="996452" cy="276999"/>
            </a:xfrm>
          </p:grpSpPr>
          <p:sp>
            <p:nvSpPr>
              <p:cNvPr id="59" name="Rectangle 151"/>
              <p:cNvSpPr>
                <a:spLocks noChangeArrowheads="1"/>
              </p:cNvSpPr>
              <p:nvPr/>
            </p:nvSpPr>
            <p:spPr bwMode="auto">
              <a:xfrm>
                <a:off x="3591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158"/>
              <p:cNvSpPr>
                <a:spLocks noChangeArrowheads="1"/>
              </p:cNvSpPr>
              <p:nvPr/>
            </p:nvSpPr>
            <p:spPr bwMode="auto">
              <a:xfrm>
                <a:off x="4089811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Box 152"/>
              <p:cNvSpPr txBox="1">
                <a:spLocks noChangeArrowheads="1"/>
              </p:cNvSpPr>
              <p:nvPr/>
            </p:nvSpPr>
            <p:spPr bwMode="auto">
              <a:xfrm>
                <a:off x="3581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TextBox 159"/>
              <p:cNvSpPr txBox="1">
                <a:spLocks noChangeArrowheads="1"/>
              </p:cNvSpPr>
              <p:nvPr/>
            </p:nvSpPr>
            <p:spPr bwMode="auto">
              <a:xfrm>
                <a:off x="40796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149"/>
              <p:cNvSpPr>
                <a:spLocks noChangeArrowheads="1"/>
              </p:cNvSpPr>
              <p:nvPr/>
            </p:nvSpPr>
            <p:spPr bwMode="auto">
              <a:xfrm>
                <a:off x="3820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TextBox 150"/>
              <p:cNvSpPr txBox="1">
                <a:spLocks noChangeArrowheads="1"/>
              </p:cNvSpPr>
              <p:nvPr/>
            </p:nvSpPr>
            <p:spPr bwMode="auto">
              <a:xfrm>
                <a:off x="3810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3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156"/>
              <p:cNvSpPr>
                <a:spLocks noChangeArrowheads="1"/>
              </p:cNvSpPr>
              <p:nvPr/>
            </p:nvSpPr>
            <p:spPr bwMode="auto">
              <a:xfrm>
                <a:off x="4318411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TextBox 157"/>
              <p:cNvSpPr txBox="1">
                <a:spLocks noChangeArrowheads="1"/>
              </p:cNvSpPr>
              <p:nvPr/>
            </p:nvSpPr>
            <p:spPr bwMode="auto">
              <a:xfrm>
                <a:off x="43082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6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7" name="Group 219"/>
            <p:cNvGrpSpPr>
              <a:grpSpLocks/>
            </p:cNvGrpSpPr>
            <p:nvPr/>
          </p:nvGrpSpPr>
          <p:grpSpPr bwMode="auto">
            <a:xfrm>
              <a:off x="4876800" y="2362200"/>
              <a:ext cx="990600" cy="276225"/>
              <a:chOff x="4876800" y="3200400"/>
              <a:chExt cx="990600" cy="276999"/>
            </a:xfrm>
          </p:grpSpPr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48869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172"/>
              <p:cNvSpPr>
                <a:spLocks noChangeArrowheads="1"/>
              </p:cNvSpPr>
              <p:nvPr/>
            </p:nvSpPr>
            <p:spPr bwMode="auto">
              <a:xfrm>
                <a:off x="53793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Box 166"/>
              <p:cNvSpPr txBox="1">
                <a:spLocks noChangeArrowheads="1"/>
              </p:cNvSpPr>
              <p:nvPr/>
            </p:nvSpPr>
            <p:spPr bwMode="auto">
              <a:xfrm>
                <a:off x="48768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TextBox 173"/>
              <p:cNvSpPr txBox="1">
                <a:spLocks noChangeArrowheads="1"/>
              </p:cNvSpPr>
              <p:nvPr/>
            </p:nvSpPr>
            <p:spPr bwMode="auto">
              <a:xfrm>
                <a:off x="53691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163"/>
              <p:cNvSpPr>
                <a:spLocks noChangeArrowheads="1"/>
              </p:cNvSpPr>
              <p:nvPr/>
            </p:nvSpPr>
            <p:spPr bwMode="auto">
              <a:xfrm>
                <a:off x="51155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TextBox 164"/>
              <p:cNvSpPr txBox="1">
                <a:spLocks noChangeArrowheads="1"/>
              </p:cNvSpPr>
              <p:nvPr/>
            </p:nvSpPr>
            <p:spPr bwMode="auto">
              <a:xfrm>
                <a:off x="5105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170"/>
              <p:cNvSpPr>
                <a:spLocks noChangeArrowheads="1"/>
              </p:cNvSpPr>
              <p:nvPr/>
            </p:nvSpPr>
            <p:spPr bwMode="auto">
              <a:xfrm>
                <a:off x="56079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171"/>
              <p:cNvSpPr txBox="1">
                <a:spLocks noChangeArrowheads="1"/>
              </p:cNvSpPr>
              <p:nvPr/>
            </p:nvSpPr>
            <p:spPr bwMode="auto">
              <a:xfrm>
                <a:off x="55977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6" name="Group 222"/>
            <p:cNvGrpSpPr>
              <a:grpSpLocks/>
            </p:cNvGrpSpPr>
            <p:nvPr/>
          </p:nvGrpSpPr>
          <p:grpSpPr bwMode="auto">
            <a:xfrm>
              <a:off x="6248400" y="2362200"/>
              <a:ext cx="990600" cy="276225"/>
              <a:chOff x="6248400" y="3200400"/>
              <a:chExt cx="990600" cy="276999"/>
            </a:xfrm>
          </p:grpSpPr>
          <p:sp>
            <p:nvSpPr>
              <p:cNvPr id="77" name="Rectangle 179"/>
              <p:cNvSpPr>
                <a:spLocks noChangeArrowheads="1"/>
              </p:cNvSpPr>
              <p:nvPr/>
            </p:nvSpPr>
            <p:spPr bwMode="auto">
              <a:xfrm>
                <a:off x="6258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186"/>
              <p:cNvSpPr>
                <a:spLocks noChangeArrowheads="1"/>
              </p:cNvSpPr>
              <p:nvPr/>
            </p:nvSpPr>
            <p:spPr bwMode="auto">
              <a:xfrm>
                <a:off x="67509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TextBox 180"/>
              <p:cNvSpPr txBox="1">
                <a:spLocks noChangeArrowheads="1"/>
              </p:cNvSpPr>
              <p:nvPr/>
            </p:nvSpPr>
            <p:spPr bwMode="auto">
              <a:xfrm>
                <a:off x="6248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TextBox 187"/>
              <p:cNvSpPr txBox="1">
                <a:spLocks noChangeArrowheads="1"/>
              </p:cNvSpPr>
              <p:nvPr/>
            </p:nvSpPr>
            <p:spPr bwMode="auto">
              <a:xfrm>
                <a:off x="67407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177"/>
              <p:cNvSpPr>
                <a:spLocks noChangeArrowheads="1"/>
              </p:cNvSpPr>
              <p:nvPr/>
            </p:nvSpPr>
            <p:spPr bwMode="auto">
              <a:xfrm>
                <a:off x="6487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Box 178"/>
              <p:cNvSpPr txBox="1">
                <a:spLocks noChangeArrowheads="1"/>
              </p:cNvSpPr>
              <p:nvPr/>
            </p:nvSpPr>
            <p:spPr bwMode="auto">
              <a:xfrm>
                <a:off x="6477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184"/>
              <p:cNvSpPr>
                <a:spLocks noChangeArrowheads="1"/>
              </p:cNvSpPr>
              <p:nvPr/>
            </p:nvSpPr>
            <p:spPr bwMode="auto">
              <a:xfrm>
                <a:off x="69795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185"/>
              <p:cNvSpPr txBox="1">
                <a:spLocks noChangeArrowheads="1"/>
              </p:cNvSpPr>
              <p:nvPr/>
            </p:nvSpPr>
            <p:spPr bwMode="auto">
              <a:xfrm>
                <a:off x="69693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5" name="Group 223"/>
            <p:cNvGrpSpPr>
              <a:grpSpLocks/>
            </p:cNvGrpSpPr>
            <p:nvPr/>
          </p:nvGrpSpPr>
          <p:grpSpPr bwMode="auto">
            <a:xfrm>
              <a:off x="3200400" y="4524375"/>
              <a:ext cx="803275" cy="276225"/>
              <a:chOff x="3200400" y="3837801"/>
              <a:chExt cx="803026" cy="276999"/>
            </a:xfrm>
          </p:grpSpPr>
          <p:sp>
            <p:nvSpPr>
              <p:cNvPr id="86" name="Rectangle 193"/>
              <p:cNvSpPr>
                <a:spLocks noChangeArrowheads="1"/>
              </p:cNvSpPr>
              <p:nvPr/>
            </p:nvSpPr>
            <p:spPr bwMode="auto">
              <a:xfrm>
                <a:off x="3210585" y="38620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TextBox 194"/>
              <p:cNvSpPr txBox="1">
                <a:spLocks noChangeArrowheads="1"/>
              </p:cNvSpPr>
              <p:nvPr/>
            </p:nvSpPr>
            <p:spPr bwMode="auto">
              <a:xfrm>
                <a:off x="32004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191"/>
              <p:cNvSpPr>
                <a:spLocks noChangeArrowheads="1"/>
              </p:cNvSpPr>
              <p:nvPr/>
            </p:nvSpPr>
            <p:spPr bwMode="auto">
              <a:xfrm>
                <a:off x="35153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Box 192"/>
              <p:cNvSpPr txBox="1">
                <a:spLocks noChangeArrowheads="1"/>
              </p:cNvSpPr>
              <p:nvPr/>
            </p:nvSpPr>
            <p:spPr bwMode="auto">
              <a:xfrm>
                <a:off x="35052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196"/>
              <p:cNvSpPr>
                <a:spLocks noChangeArrowheads="1"/>
              </p:cNvSpPr>
              <p:nvPr/>
            </p:nvSpPr>
            <p:spPr bwMode="auto">
              <a:xfrm>
                <a:off x="37439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197"/>
              <p:cNvSpPr txBox="1">
                <a:spLocks noChangeArrowheads="1"/>
              </p:cNvSpPr>
              <p:nvPr/>
            </p:nvSpPr>
            <p:spPr bwMode="auto">
              <a:xfrm>
                <a:off x="37338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2" name="Group 224"/>
            <p:cNvGrpSpPr>
              <a:grpSpLocks/>
            </p:cNvGrpSpPr>
            <p:nvPr/>
          </p:nvGrpSpPr>
          <p:grpSpPr bwMode="auto">
            <a:xfrm>
              <a:off x="4572000" y="4524375"/>
              <a:ext cx="803275" cy="276225"/>
              <a:chOff x="4572000" y="3837801"/>
              <a:chExt cx="803026" cy="276999"/>
            </a:xfrm>
          </p:grpSpPr>
          <p:sp>
            <p:nvSpPr>
              <p:cNvPr id="93" name="Rectangle 199"/>
              <p:cNvSpPr>
                <a:spLocks noChangeArrowheads="1"/>
              </p:cNvSpPr>
              <p:nvPr/>
            </p:nvSpPr>
            <p:spPr bwMode="auto">
              <a:xfrm>
                <a:off x="4582185" y="38620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TextBox 200"/>
              <p:cNvSpPr txBox="1">
                <a:spLocks noChangeArrowheads="1"/>
              </p:cNvSpPr>
              <p:nvPr/>
            </p:nvSpPr>
            <p:spPr bwMode="auto">
              <a:xfrm>
                <a:off x="45720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202"/>
              <p:cNvSpPr>
                <a:spLocks noChangeArrowheads="1"/>
              </p:cNvSpPr>
              <p:nvPr/>
            </p:nvSpPr>
            <p:spPr bwMode="auto">
              <a:xfrm>
                <a:off x="48869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203"/>
              <p:cNvSpPr txBox="1">
                <a:spLocks noChangeArrowheads="1"/>
              </p:cNvSpPr>
              <p:nvPr/>
            </p:nvSpPr>
            <p:spPr bwMode="auto">
              <a:xfrm>
                <a:off x="48768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205"/>
              <p:cNvSpPr>
                <a:spLocks noChangeArrowheads="1"/>
              </p:cNvSpPr>
              <p:nvPr/>
            </p:nvSpPr>
            <p:spPr bwMode="auto">
              <a:xfrm>
                <a:off x="51155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206"/>
              <p:cNvSpPr txBox="1">
                <a:spLocks noChangeArrowheads="1"/>
              </p:cNvSpPr>
              <p:nvPr/>
            </p:nvSpPr>
            <p:spPr bwMode="auto">
              <a:xfrm>
                <a:off x="51054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9" name="Group 229"/>
            <p:cNvGrpSpPr>
              <a:grpSpLocks/>
            </p:cNvGrpSpPr>
            <p:nvPr/>
          </p:nvGrpSpPr>
          <p:grpSpPr bwMode="auto">
            <a:xfrm>
              <a:off x="5867401" y="4524377"/>
              <a:ext cx="1031777" cy="276999"/>
              <a:chOff x="5867400" y="3837801"/>
              <a:chExt cx="1031573" cy="277775"/>
            </a:xfrm>
          </p:grpSpPr>
          <p:sp>
            <p:nvSpPr>
              <p:cNvPr id="100" name="Rectangle 208"/>
              <p:cNvSpPr>
                <a:spLocks noChangeArrowheads="1"/>
              </p:cNvSpPr>
              <p:nvPr/>
            </p:nvSpPr>
            <p:spPr bwMode="auto">
              <a:xfrm>
                <a:off x="5877585" y="3862000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209"/>
              <p:cNvSpPr txBox="1">
                <a:spLocks noChangeArrowheads="1"/>
              </p:cNvSpPr>
              <p:nvPr/>
            </p:nvSpPr>
            <p:spPr bwMode="auto">
              <a:xfrm>
                <a:off x="58674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211"/>
              <p:cNvSpPr>
                <a:spLocks noChangeArrowheads="1"/>
              </p:cNvSpPr>
              <p:nvPr/>
            </p:nvSpPr>
            <p:spPr bwMode="auto">
              <a:xfrm>
                <a:off x="61823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TextBox 212"/>
              <p:cNvSpPr txBox="1">
                <a:spLocks noChangeArrowheads="1"/>
              </p:cNvSpPr>
              <p:nvPr/>
            </p:nvSpPr>
            <p:spPr bwMode="auto">
              <a:xfrm>
                <a:off x="61722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214"/>
              <p:cNvSpPr>
                <a:spLocks noChangeArrowheads="1"/>
              </p:cNvSpPr>
              <p:nvPr/>
            </p:nvSpPr>
            <p:spPr bwMode="auto">
              <a:xfrm>
                <a:off x="64109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TextBox 215"/>
              <p:cNvSpPr txBox="1">
                <a:spLocks noChangeArrowheads="1"/>
              </p:cNvSpPr>
              <p:nvPr/>
            </p:nvSpPr>
            <p:spPr bwMode="auto">
              <a:xfrm>
                <a:off x="6400800" y="3837801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217"/>
              <p:cNvSpPr>
                <a:spLocks noChangeArrowheads="1"/>
              </p:cNvSpPr>
              <p:nvPr/>
            </p:nvSpPr>
            <p:spPr bwMode="auto">
              <a:xfrm>
                <a:off x="6639585" y="3862000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TextBox 218"/>
              <p:cNvSpPr txBox="1">
                <a:spLocks noChangeArrowheads="1"/>
              </p:cNvSpPr>
              <p:nvPr/>
            </p:nvSpPr>
            <p:spPr bwMode="auto">
              <a:xfrm>
                <a:off x="6629400" y="3837801"/>
                <a:ext cx="269573" cy="27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7" name="Straight Arrow Connector 126"/>
            <p:cNvCxnSpPr>
              <a:cxnSpLocks noChangeShapeType="1"/>
            </p:cNvCxnSpPr>
            <p:nvPr/>
          </p:nvCxnSpPr>
          <p:spPr bwMode="auto">
            <a:xfrm rot="5400000">
              <a:off x="2644776" y="3184526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8" name="Straight Arrow Connector 127"/>
            <p:cNvCxnSpPr>
              <a:cxnSpLocks noChangeShapeType="1"/>
            </p:cNvCxnSpPr>
            <p:nvPr/>
          </p:nvCxnSpPr>
          <p:spPr bwMode="auto">
            <a:xfrm rot="5400000">
              <a:off x="3938588" y="3184526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Straight Arrow Connector 128"/>
            <p:cNvCxnSpPr>
              <a:cxnSpLocks noChangeShapeType="1"/>
            </p:cNvCxnSpPr>
            <p:nvPr/>
          </p:nvCxnSpPr>
          <p:spPr bwMode="auto">
            <a:xfrm rot="5400000">
              <a:off x="5233988" y="3184526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129"/>
            <p:cNvCxnSpPr>
              <a:cxnSpLocks noChangeShapeType="1"/>
            </p:cNvCxnSpPr>
            <p:nvPr/>
          </p:nvCxnSpPr>
          <p:spPr bwMode="auto">
            <a:xfrm rot="5400000">
              <a:off x="6605588" y="3184526"/>
              <a:ext cx="274638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1" name="Group 213"/>
            <p:cNvGrpSpPr>
              <a:grpSpLocks/>
            </p:cNvGrpSpPr>
            <p:nvPr/>
          </p:nvGrpSpPr>
          <p:grpSpPr bwMode="auto">
            <a:xfrm>
              <a:off x="2286000" y="3352801"/>
              <a:ext cx="996950" cy="276225"/>
              <a:chOff x="2286000" y="3200400"/>
              <a:chExt cx="996452" cy="276999"/>
            </a:xfrm>
          </p:grpSpPr>
          <p:sp>
            <p:nvSpPr>
              <p:cNvPr id="132" name="Rectangle 144"/>
              <p:cNvSpPr>
                <a:spLocks noChangeArrowheads="1"/>
              </p:cNvSpPr>
              <p:nvPr/>
            </p:nvSpPr>
            <p:spPr bwMode="auto">
              <a:xfrm>
                <a:off x="2794411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45"/>
              <p:cNvSpPr txBox="1">
                <a:spLocks noChangeArrowheads="1"/>
              </p:cNvSpPr>
              <p:nvPr/>
            </p:nvSpPr>
            <p:spPr bwMode="auto">
              <a:xfrm>
                <a:off x="27842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37"/>
              <p:cNvSpPr>
                <a:spLocks noChangeArrowheads="1"/>
              </p:cNvSpPr>
              <p:nvPr/>
            </p:nvSpPr>
            <p:spPr bwMode="auto">
              <a:xfrm>
                <a:off x="22961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TextBox 138"/>
              <p:cNvSpPr txBox="1">
                <a:spLocks noChangeArrowheads="1"/>
              </p:cNvSpPr>
              <p:nvPr/>
            </p:nvSpPr>
            <p:spPr bwMode="auto">
              <a:xfrm>
                <a:off x="2286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25247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25146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1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42"/>
              <p:cNvSpPr>
                <a:spLocks noChangeArrowheads="1"/>
              </p:cNvSpPr>
              <p:nvPr/>
            </p:nvSpPr>
            <p:spPr bwMode="auto">
              <a:xfrm>
                <a:off x="3023011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TextBox 143"/>
              <p:cNvSpPr txBox="1">
                <a:spLocks noChangeArrowheads="1"/>
              </p:cNvSpPr>
              <p:nvPr/>
            </p:nvSpPr>
            <p:spPr bwMode="auto">
              <a:xfrm>
                <a:off x="3012826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0" name="Group 216"/>
            <p:cNvGrpSpPr>
              <a:grpSpLocks/>
            </p:cNvGrpSpPr>
            <p:nvPr/>
          </p:nvGrpSpPr>
          <p:grpSpPr bwMode="auto">
            <a:xfrm>
              <a:off x="3844925" y="3352801"/>
              <a:ext cx="498475" cy="276225"/>
              <a:chOff x="3581400" y="3200400"/>
              <a:chExt cx="498226" cy="276999"/>
            </a:xfrm>
          </p:grpSpPr>
          <p:sp>
            <p:nvSpPr>
              <p:cNvPr id="141" name="Rectangle 151"/>
              <p:cNvSpPr>
                <a:spLocks noChangeArrowheads="1"/>
              </p:cNvSpPr>
              <p:nvPr/>
            </p:nvSpPr>
            <p:spPr bwMode="auto">
              <a:xfrm>
                <a:off x="3591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TextBox 152"/>
              <p:cNvSpPr txBox="1">
                <a:spLocks noChangeArrowheads="1"/>
              </p:cNvSpPr>
              <p:nvPr/>
            </p:nvSpPr>
            <p:spPr bwMode="auto">
              <a:xfrm>
                <a:off x="3581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149"/>
              <p:cNvSpPr>
                <a:spLocks noChangeArrowheads="1"/>
              </p:cNvSpPr>
              <p:nvPr/>
            </p:nvSpPr>
            <p:spPr bwMode="auto">
              <a:xfrm>
                <a:off x="3820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TextBox 150"/>
              <p:cNvSpPr txBox="1">
                <a:spLocks noChangeArrowheads="1"/>
              </p:cNvSpPr>
              <p:nvPr/>
            </p:nvSpPr>
            <p:spPr bwMode="auto">
              <a:xfrm>
                <a:off x="3810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9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5" name="Group 219"/>
            <p:cNvGrpSpPr>
              <a:grpSpLocks/>
            </p:cNvGrpSpPr>
            <p:nvPr/>
          </p:nvGrpSpPr>
          <p:grpSpPr bwMode="auto">
            <a:xfrm>
              <a:off x="4876800" y="3352801"/>
              <a:ext cx="990600" cy="276225"/>
              <a:chOff x="4876800" y="3200400"/>
              <a:chExt cx="990600" cy="276999"/>
            </a:xfrm>
          </p:grpSpPr>
          <p:sp>
            <p:nvSpPr>
              <p:cNvPr id="146" name="Rectangle 165"/>
              <p:cNvSpPr>
                <a:spLocks noChangeArrowheads="1"/>
              </p:cNvSpPr>
              <p:nvPr/>
            </p:nvSpPr>
            <p:spPr bwMode="auto">
              <a:xfrm>
                <a:off x="48869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172"/>
              <p:cNvSpPr>
                <a:spLocks noChangeArrowheads="1"/>
              </p:cNvSpPr>
              <p:nvPr/>
            </p:nvSpPr>
            <p:spPr bwMode="auto">
              <a:xfrm>
                <a:off x="53793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TextBox 166"/>
              <p:cNvSpPr txBox="1">
                <a:spLocks noChangeArrowheads="1"/>
              </p:cNvSpPr>
              <p:nvPr/>
            </p:nvSpPr>
            <p:spPr bwMode="auto">
              <a:xfrm>
                <a:off x="48768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TextBox 173"/>
              <p:cNvSpPr txBox="1">
                <a:spLocks noChangeArrowheads="1"/>
              </p:cNvSpPr>
              <p:nvPr/>
            </p:nvSpPr>
            <p:spPr bwMode="auto">
              <a:xfrm>
                <a:off x="53691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163"/>
              <p:cNvSpPr>
                <a:spLocks noChangeArrowheads="1"/>
              </p:cNvSpPr>
              <p:nvPr/>
            </p:nvSpPr>
            <p:spPr bwMode="auto">
              <a:xfrm>
                <a:off x="51155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TextBox 164"/>
              <p:cNvSpPr txBox="1">
                <a:spLocks noChangeArrowheads="1"/>
              </p:cNvSpPr>
              <p:nvPr/>
            </p:nvSpPr>
            <p:spPr bwMode="auto">
              <a:xfrm>
                <a:off x="5105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5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170"/>
              <p:cNvSpPr>
                <a:spLocks noChangeArrowheads="1"/>
              </p:cNvSpPr>
              <p:nvPr/>
            </p:nvSpPr>
            <p:spPr bwMode="auto">
              <a:xfrm>
                <a:off x="56079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TextBox 171"/>
              <p:cNvSpPr txBox="1">
                <a:spLocks noChangeArrowheads="1"/>
              </p:cNvSpPr>
              <p:nvPr/>
            </p:nvSpPr>
            <p:spPr bwMode="auto">
              <a:xfrm>
                <a:off x="55977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2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4" name="Group 222"/>
            <p:cNvGrpSpPr>
              <a:grpSpLocks/>
            </p:cNvGrpSpPr>
            <p:nvPr/>
          </p:nvGrpSpPr>
          <p:grpSpPr bwMode="auto">
            <a:xfrm>
              <a:off x="6248400" y="3352801"/>
              <a:ext cx="990600" cy="276225"/>
              <a:chOff x="6248400" y="3200400"/>
              <a:chExt cx="990600" cy="276999"/>
            </a:xfrm>
          </p:grpSpPr>
          <p:sp>
            <p:nvSpPr>
              <p:cNvPr id="155" name="Rectangle 179"/>
              <p:cNvSpPr>
                <a:spLocks noChangeArrowheads="1"/>
              </p:cNvSpPr>
              <p:nvPr/>
            </p:nvSpPr>
            <p:spPr bwMode="auto">
              <a:xfrm>
                <a:off x="6258585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186"/>
              <p:cNvSpPr>
                <a:spLocks noChangeArrowheads="1"/>
              </p:cNvSpPr>
              <p:nvPr/>
            </p:nvSpPr>
            <p:spPr bwMode="auto">
              <a:xfrm>
                <a:off x="6750959" y="3224599"/>
                <a:ext cx="2286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TextBox 180"/>
              <p:cNvSpPr txBox="1">
                <a:spLocks noChangeArrowheads="1"/>
              </p:cNvSpPr>
              <p:nvPr/>
            </p:nvSpPr>
            <p:spPr bwMode="auto">
              <a:xfrm>
                <a:off x="62484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TextBox 187"/>
              <p:cNvSpPr txBox="1">
                <a:spLocks noChangeArrowheads="1"/>
              </p:cNvSpPr>
              <p:nvPr/>
            </p:nvSpPr>
            <p:spPr bwMode="auto">
              <a:xfrm>
                <a:off x="6740774" y="3200400"/>
                <a:ext cx="2616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0"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endParaRPr lang="en-US" b="0" baseline="-2500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177"/>
              <p:cNvSpPr>
                <a:spLocks noChangeArrowheads="1"/>
              </p:cNvSpPr>
              <p:nvPr/>
            </p:nvSpPr>
            <p:spPr bwMode="auto">
              <a:xfrm>
                <a:off x="6487185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TextBox 178"/>
              <p:cNvSpPr txBox="1">
                <a:spLocks noChangeArrowheads="1"/>
              </p:cNvSpPr>
              <p:nvPr/>
            </p:nvSpPr>
            <p:spPr bwMode="auto">
              <a:xfrm>
                <a:off x="6477000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Arial" pitchFamily="34" charset="0"/>
                    <a:cs typeface="Arial" pitchFamily="34" charset="0"/>
                  </a:rPr>
                  <a:t>7</a:t>
                </a:r>
                <a:endParaRPr lang="en-US" b="0" baseline="-25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184"/>
              <p:cNvSpPr>
                <a:spLocks noChangeArrowheads="1"/>
              </p:cNvSpPr>
              <p:nvPr/>
            </p:nvSpPr>
            <p:spPr bwMode="auto">
              <a:xfrm>
                <a:off x="6979559" y="3224599"/>
                <a:ext cx="228600" cy="2286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TextBox 185"/>
              <p:cNvSpPr txBox="1">
                <a:spLocks noChangeArrowheads="1"/>
              </p:cNvSpPr>
              <p:nvPr/>
            </p:nvSpPr>
            <p:spPr bwMode="auto">
              <a:xfrm>
                <a:off x="6969374" y="3200400"/>
                <a:ext cx="26962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0" dirty="0" smtClean="0">
                    <a:latin typeface="Arial" pitchFamily="34" charset="0"/>
                    <a:cs typeface="Arial" pitchFamily="34" charset="0"/>
                  </a:rPr>
                  <a:t>8</a:t>
                </a:r>
                <a:endParaRPr lang="en-US" b="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70" name="Straight Arrow Connector 169"/>
            <p:cNvCxnSpPr>
              <a:cxnSpLocks noChangeShapeType="1"/>
            </p:cNvCxnSpPr>
            <p:nvPr/>
          </p:nvCxnSpPr>
          <p:spPr bwMode="auto">
            <a:xfrm rot="5400000">
              <a:off x="3172968" y="4967287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1" name="Straight Arrow Connector 170"/>
            <p:cNvCxnSpPr>
              <a:cxnSpLocks noChangeShapeType="1"/>
            </p:cNvCxnSpPr>
            <p:nvPr/>
          </p:nvCxnSpPr>
          <p:spPr bwMode="auto">
            <a:xfrm rot="5400000">
              <a:off x="4544568" y="4967287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2" name="Straight Arrow Connector 171"/>
            <p:cNvCxnSpPr>
              <a:cxnSpLocks noChangeShapeType="1"/>
            </p:cNvCxnSpPr>
            <p:nvPr/>
          </p:nvCxnSpPr>
          <p:spPr bwMode="auto">
            <a:xfrm rot="5400000">
              <a:off x="5843016" y="4967287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7" name="Rounded Rectangle 166"/>
            <p:cNvSpPr/>
            <p:nvPr/>
          </p:nvSpPr>
          <p:spPr>
            <a:xfrm>
              <a:off x="22860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5814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48768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6248400" y="26670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combiner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2860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35814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48768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248400" y="365341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partitioner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2860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35814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8768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6248400" y="1676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819400" y="5105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191000" y="5105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5486400" y="51054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0" y="5934670"/>
            <a:ext cx="8796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2.4: Complete view of MapReduce, illustrating combiners and </a:t>
            </a:r>
            <a:r>
              <a:rPr lang="en-US" dirty="0" err="1" smtClean="0"/>
              <a:t>partitioners</a:t>
            </a:r>
            <a:r>
              <a:rPr lang="en-US" dirty="0" smtClean="0"/>
              <a:t> in addition</a:t>
            </a:r>
          </a:p>
          <a:p>
            <a:r>
              <a:rPr lang="en-US" dirty="0" smtClean="0"/>
              <a:t>to mappers and reducers. Combiners can be viewed as </a:t>
            </a:r>
            <a:r>
              <a:rPr lang="en-US" dirty="0" smtClean="0"/>
              <a:t>“mini-reducers” </a:t>
            </a:r>
            <a:r>
              <a:rPr lang="en-US" dirty="0" smtClean="0"/>
              <a:t>in the map phase.</a:t>
            </a:r>
          </a:p>
          <a:p>
            <a:r>
              <a:rPr lang="en-US" dirty="0" err="1" smtClean="0"/>
              <a:t>Partitioners</a:t>
            </a:r>
            <a:r>
              <a:rPr lang="en-US" dirty="0" smtClean="0"/>
              <a:t> determine which reducer is responsible for a particular key.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88720" y="1295400"/>
            <a:ext cx="6964680" cy="3460196"/>
            <a:chOff x="1188720" y="1828800"/>
            <a:chExt cx="6964680" cy="3460196"/>
          </a:xfrm>
        </p:grpSpPr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188720" y="2133600"/>
              <a:ext cx="109728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53"/>
            <p:cNvCxnSpPr>
              <a:cxnSpLocks noChangeShapeType="1"/>
            </p:cNvCxnSpPr>
            <p:nvPr/>
          </p:nvCxnSpPr>
          <p:spPr bwMode="auto">
            <a:xfrm>
              <a:off x="2286000" y="2514600"/>
              <a:ext cx="2057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55"/>
            <p:cNvCxnSpPr>
              <a:cxnSpLocks noChangeShapeType="1"/>
            </p:cNvCxnSpPr>
            <p:nvPr/>
          </p:nvCxnSpPr>
          <p:spPr bwMode="auto">
            <a:xfrm rot="10800000">
              <a:off x="2286000" y="2667000"/>
              <a:ext cx="2057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" name="TextBox 58"/>
            <p:cNvSpPr txBox="1">
              <a:spLocks noChangeArrowheads="1"/>
            </p:cNvSpPr>
            <p:nvPr/>
          </p:nvSpPr>
          <p:spPr bwMode="auto">
            <a:xfrm>
              <a:off x="2653514" y="2286000"/>
              <a:ext cx="140615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latin typeface="Arial" pitchFamily="34" charset="0"/>
                  <a:cs typeface="Arial" pitchFamily="34" charset="0"/>
                </a:rPr>
                <a:t>(file name, </a:t>
              </a:r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block id)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59"/>
            <p:cNvSpPr txBox="1">
              <a:spLocks noChangeArrowheads="1"/>
            </p:cNvSpPr>
            <p:nvPr/>
          </p:nvSpPr>
          <p:spPr bwMode="auto">
            <a:xfrm>
              <a:off x="2501114" y="2667000"/>
              <a:ext cx="168988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(block id, block location)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69"/>
            <p:cNvSpPr txBox="1">
              <a:spLocks noChangeArrowheads="1"/>
            </p:cNvSpPr>
            <p:nvPr/>
          </p:nvSpPr>
          <p:spPr bwMode="auto">
            <a:xfrm>
              <a:off x="4686300" y="3581400"/>
              <a:ext cx="168026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instructions </a:t>
              </a:r>
              <a:r>
                <a:rPr lang="en-US" sz="1100" b="0" dirty="0"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datanode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70"/>
            <p:cNvSpPr txBox="1">
              <a:spLocks noChangeArrowheads="1"/>
            </p:cNvSpPr>
            <p:nvPr/>
          </p:nvSpPr>
          <p:spPr bwMode="auto">
            <a:xfrm>
              <a:off x="5589589" y="3962400"/>
              <a:ext cx="111601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datanode state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71"/>
            <p:cNvCxnSpPr>
              <a:cxnSpLocks noChangeShapeType="1"/>
            </p:cNvCxnSpPr>
            <p:nvPr/>
          </p:nvCxnSpPr>
          <p:spPr bwMode="auto">
            <a:xfrm>
              <a:off x="1981200" y="4343400"/>
              <a:ext cx="2362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TextBox 72"/>
            <p:cNvSpPr txBox="1">
              <a:spLocks noChangeArrowheads="1"/>
            </p:cNvSpPr>
            <p:nvPr/>
          </p:nvSpPr>
          <p:spPr bwMode="auto">
            <a:xfrm>
              <a:off x="2362200" y="4081463"/>
              <a:ext cx="14991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(block id, </a:t>
              </a:r>
              <a:r>
                <a:rPr lang="en-US" sz="1100" b="0" dirty="0">
                  <a:latin typeface="Arial" pitchFamily="34" charset="0"/>
                  <a:cs typeface="Arial" pitchFamily="34" charset="0"/>
                </a:rPr>
                <a:t>byte range)</a:t>
              </a:r>
            </a:p>
          </p:txBody>
        </p:sp>
        <p:cxnSp>
          <p:nvCxnSpPr>
            <p:cNvPr id="51" name="Straight Arrow Connector 73"/>
            <p:cNvCxnSpPr>
              <a:cxnSpLocks noChangeShapeType="1"/>
            </p:cNvCxnSpPr>
            <p:nvPr/>
          </p:nvCxnSpPr>
          <p:spPr bwMode="auto">
            <a:xfrm rot="5400000" flipH="1" flipV="1">
              <a:off x="1181894" y="3542506"/>
              <a:ext cx="1600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Shape 79"/>
            <p:cNvCxnSpPr>
              <a:cxnSpLocks noChangeShapeType="1"/>
            </p:cNvCxnSpPr>
            <p:nvPr/>
          </p:nvCxnSpPr>
          <p:spPr bwMode="auto">
            <a:xfrm rot="10800000">
              <a:off x="1524000" y="2743200"/>
              <a:ext cx="2819400" cy="1752600"/>
            </a:xfrm>
            <a:prstGeom prst="bent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84"/>
            <p:cNvSpPr txBox="1">
              <a:spLocks noChangeArrowheads="1"/>
            </p:cNvSpPr>
            <p:nvPr/>
          </p:nvSpPr>
          <p:spPr bwMode="auto">
            <a:xfrm>
              <a:off x="2362200" y="4495800"/>
              <a:ext cx="82747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 smtClean="0">
                  <a:latin typeface="Arial" pitchFamily="34" charset="0"/>
                  <a:cs typeface="Arial" pitchFamily="34" charset="0"/>
                </a:rPr>
                <a:t>block data</a:t>
              </a:r>
              <a:endParaRPr lang="en-US" sz="1100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4343400" y="1828800"/>
              <a:ext cx="3124200" cy="1752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4343400" y="1828800"/>
              <a:ext cx="3124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HDFS namenode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" name="Group 68"/>
            <p:cNvGrpSpPr/>
            <p:nvPr/>
          </p:nvGrpSpPr>
          <p:grpSpPr>
            <a:xfrm>
              <a:off x="4343400" y="3581400"/>
              <a:ext cx="1676400" cy="1707596"/>
              <a:chOff x="1828800" y="4572000"/>
              <a:chExt cx="1676400" cy="1707596"/>
            </a:xfrm>
          </p:grpSpPr>
          <p:grpSp>
            <p:nvGrpSpPr>
              <p:cNvPr id="3" name="Group 80"/>
              <p:cNvGrpSpPr/>
              <p:nvPr/>
            </p:nvGrpSpPr>
            <p:grpSpPr>
              <a:xfrm>
                <a:off x="1828800" y="5257800"/>
                <a:ext cx="1676400" cy="1021796"/>
                <a:chOff x="1828800" y="5257800"/>
                <a:chExt cx="1676400" cy="1021796"/>
              </a:xfrm>
            </p:grpSpPr>
            <p:sp>
              <p:nvSpPr>
                <p:cNvPr id="71" name="Rectangle 6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6096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" name="Rectangle 4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3048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HDFS datanode</a:t>
                  </a:r>
                  <a:endPara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8800" y="5562600"/>
                  <a:ext cx="1676400" cy="30480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0" dirty="0">
                      <a:latin typeface="Arial" pitchFamily="34" charset="0"/>
                      <a:cs typeface="Arial" pitchFamily="34" charset="0"/>
                    </a:rPr>
                    <a:t>Linux file system</a:t>
                  </a:r>
                </a:p>
              </p:txBody>
            </p:sp>
            <p:sp>
              <p:nvSpPr>
                <p:cNvPr id="74" name="Flowchart: Magnetic Disk 36"/>
                <p:cNvSpPr>
                  <a:spLocks noChangeArrowheads="1"/>
                </p:cNvSpPr>
                <p:nvPr/>
              </p:nvSpPr>
              <p:spPr bwMode="auto">
                <a:xfrm>
                  <a:off x="20991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Flowchart: Magnetic Disk 37"/>
                <p:cNvSpPr>
                  <a:spLocks noChangeArrowheads="1"/>
                </p:cNvSpPr>
                <p:nvPr/>
              </p:nvSpPr>
              <p:spPr bwMode="auto">
                <a:xfrm>
                  <a:off x="26325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6" name="Straight Connector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2403" y="5981701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7" name="Straight Connector 39"/>
                <p:cNvCxnSpPr>
                  <a:cxnSpLocks noChangeShapeType="1"/>
                  <a:endCxn id="74" idx="2"/>
                </p:cNvCxnSpPr>
                <p:nvPr/>
              </p:nvCxnSpPr>
              <p:spPr bwMode="auto">
                <a:xfrm>
                  <a:off x="1946702" y="6096001"/>
                  <a:ext cx="1524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8" name="Straight Connector 4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65803" y="5980113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9" name="Straight Connector 41"/>
                <p:cNvCxnSpPr>
                  <a:cxnSpLocks noChangeShapeType="1"/>
                </p:cNvCxnSpPr>
                <p:nvPr/>
              </p:nvCxnSpPr>
              <p:spPr bwMode="auto">
                <a:xfrm>
                  <a:off x="2480102" y="6094414"/>
                  <a:ext cx="1524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80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089702" y="5910264"/>
                  <a:ext cx="41549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Arial" pitchFamily="34" charset="0"/>
                      <a:cs typeface="Arial" pitchFamily="34" charset="0"/>
                    </a:rPr>
                    <a:t>…</a:t>
                  </a:r>
                </a:p>
              </p:txBody>
            </p:sp>
          </p:grpSp>
          <p:cxnSp>
            <p:nvCxnSpPr>
              <p:cNvPr id="67" name="Straight Arrow Connector 60"/>
              <p:cNvCxnSpPr>
                <a:cxnSpLocks noChangeShapeType="1"/>
              </p:cNvCxnSpPr>
              <p:nvPr/>
            </p:nvCxnSpPr>
            <p:spPr bwMode="auto">
              <a:xfrm rot="5400000">
                <a:off x="18661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Straight Arrow Connector 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137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" name="Group 69"/>
            <p:cNvGrpSpPr/>
            <p:nvPr/>
          </p:nvGrpSpPr>
          <p:grpSpPr>
            <a:xfrm>
              <a:off x="6477000" y="3581400"/>
              <a:ext cx="1676400" cy="1707596"/>
              <a:chOff x="1828800" y="4572000"/>
              <a:chExt cx="1676400" cy="1707596"/>
            </a:xfrm>
          </p:grpSpPr>
          <p:grpSp>
            <p:nvGrpSpPr>
              <p:cNvPr id="5" name="Group 80"/>
              <p:cNvGrpSpPr/>
              <p:nvPr/>
            </p:nvGrpSpPr>
            <p:grpSpPr>
              <a:xfrm>
                <a:off x="1828800" y="5257800"/>
                <a:ext cx="1676400" cy="1021796"/>
                <a:chOff x="1828800" y="5257800"/>
                <a:chExt cx="1676400" cy="1021796"/>
              </a:xfrm>
            </p:grpSpPr>
            <p:sp>
              <p:nvSpPr>
                <p:cNvPr id="85" name="Rectangle 6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60960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6" name="Rectangle 4"/>
                <p:cNvSpPr>
                  <a:spLocks noChangeArrowheads="1"/>
                </p:cNvSpPr>
                <p:nvPr/>
              </p:nvSpPr>
              <p:spPr bwMode="auto">
                <a:xfrm>
                  <a:off x="1828800" y="5257800"/>
                  <a:ext cx="1676400" cy="304800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HDFS datanode</a:t>
                  </a:r>
                  <a:endParaRPr lang="en-US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8800" y="5562600"/>
                  <a:ext cx="1676400" cy="30480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200" b="0" dirty="0">
                      <a:latin typeface="Arial" pitchFamily="34" charset="0"/>
                      <a:cs typeface="Arial" pitchFamily="34" charset="0"/>
                    </a:rPr>
                    <a:t>Linux file system</a:t>
                  </a:r>
                </a:p>
              </p:txBody>
            </p:sp>
            <p:sp>
              <p:nvSpPr>
                <p:cNvPr id="88" name="Flowchart: Magnetic Disk 36"/>
                <p:cNvSpPr>
                  <a:spLocks noChangeArrowheads="1"/>
                </p:cNvSpPr>
                <p:nvPr/>
              </p:nvSpPr>
              <p:spPr bwMode="auto">
                <a:xfrm>
                  <a:off x="20991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9" name="Flowchart: Magnetic Disk 37"/>
                <p:cNvSpPr>
                  <a:spLocks noChangeArrowheads="1"/>
                </p:cNvSpPr>
                <p:nvPr/>
              </p:nvSpPr>
              <p:spPr bwMode="auto">
                <a:xfrm>
                  <a:off x="2632502" y="5943601"/>
                  <a:ext cx="304800" cy="30480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0" name="Straight Connector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2403" y="5981701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1" name="Straight Connector 39"/>
                <p:cNvCxnSpPr>
                  <a:cxnSpLocks noChangeShapeType="1"/>
                  <a:endCxn id="88" idx="2"/>
                </p:cNvCxnSpPr>
                <p:nvPr/>
              </p:nvCxnSpPr>
              <p:spPr bwMode="auto">
                <a:xfrm>
                  <a:off x="1946702" y="6096001"/>
                  <a:ext cx="1524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" name="Straight Connector 4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65803" y="5980113"/>
                  <a:ext cx="2286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" name="Straight Connector 41"/>
                <p:cNvCxnSpPr>
                  <a:cxnSpLocks noChangeShapeType="1"/>
                </p:cNvCxnSpPr>
                <p:nvPr/>
              </p:nvCxnSpPr>
              <p:spPr bwMode="auto">
                <a:xfrm>
                  <a:off x="2480102" y="6094414"/>
                  <a:ext cx="15240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94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3089702" y="5910264"/>
                  <a:ext cx="41549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Arial" pitchFamily="34" charset="0"/>
                      <a:cs typeface="Arial" pitchFamily="34" charset="0"/>
                    </a:rPr>
                    <a:t>…</a:t>
                  </a:r>
                </a:p>
              </p:txBody>
            </p:sp>
          </p:grpSp>
          <p:cxnSp>
            <p:nvCxnSpPr>
              <p:cNvPr id="83" name="Straight Arrow Connector 60"/>
              <p:cNvCxnSpPr>
                <a:cxnSpLocks noChangeShapeType="1"/>
              </p:cNvCxnSpPr>
              <p:nvPr/>
            </p:nvCxnSpPr>
            <p:spPr bwMode="auto">
              <a:xfrm rot="5400000">
                <a:off x="18661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4" name="Straight Arrow Connector 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13706" y="4914106"/>
                <a:ext cx="6858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95" name="TextBox 9"/>
            <p:cNvSpPr txBox="1">
              <a:spLocks noChangeArrowheads="1"/>
            </p:cNvSpPr>
            <p:nvPr/>
          </p:nvSpPr>
          <p:spPr bwMode="auto">
            <a:xfrm>
              <a:off x="4648200" y="2359025"/>
              <a:ext cx="12668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pitchFamily="34" charset="0"/>
                  <a:cs typeface="Arial" pitchFamily="34" charset="0"/>
                </a:rPr>
                <a:t>File namespace</a:t>
              </a:r>
              <a:endParaRPr lang="en-US" sz="1400" b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10"/>
            <p:cNvSpPr txBox="1">
              <a:spLocks noChangeArrowheads="1"/>
            </p:cNvSpPr>
            <p:nvPr/>
          </p:nvSpPr>
          <p:spPr bwMode="auto">
            <a:xfrm>
              <a:off x="6276975" y="2162175"/>
              <a:ext cx="7048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sz="1200" b="0" dirty="0" err="1">
                  <a:latin typeface="Arial" pitchFamily="34" charset="0"/>
                  <a:cs typeface="Arial" pitchFamily="34" charset="0"/>
                </a:rPr>
                <a:t>foo</a:t>
              </a:r>
              <a:r>
                <a:rPr lang="en-US" sz="1200" b="0" dirty="0">
                  <a:latin typeface="Arial" pitchFamily="34" charset="0"/>
                  <a:cs typeface="Arial" pitchFamily="34" charset="0"/>
                </a:rPr>
                <a:t>/bar</a:t>
              </a:r>
              <a:endParaRPr lang="en-US" sz="14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Straight Connector 11"/>
            <p:cNvCxnSpPr>
              <a:cxnSpLocks noChangeShapeType="1"/>
            </p:cNvCxnSpPr>
            <p:nvPr/>
          </p:nvCxnSpPr>
          <p:spPr bwMode="auto">
            <a:xfrm rot="5400000">
              <a:off x="4949826" y="2640012"/>
              <a:ext cx="411162" cy="40481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12"/>
            <p:cNvCxnSpPr>
              <a:cxnSpLocks noChangeShapeType="1"/>
            </p:cNvCxnSpPr>
            <p:nvPr/>
          </p:nvCxnSpPr>
          <p:spPr bwMode="auto">
            <a:xfrm rot="16200000" flipH="1">
              <a:off x="5362576" y="2625725"/>
              <a:ext cx="258762" cy="28098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5295900" y="3238500"/>
              <a:ext cx="2286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14"/>
            <p:cNvCxnSpPr>
              <a:cxnSpLocks noChangeShapeType="1"/>
            </p:cNvCxnSpPr>
            <p:nvPr/>
          </p:nvCxnSpPr>
          <p:spPr bwMode="auto">
            <a:xfrm rot="10800000" flipV="1">
              <a:off x="5181600" y="3124200"/>
              <a:ext cx="228600" cy="2286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5241925" y="2755900"/>
              <a:ext cx="2286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6"/>
            <p:cNvCxnSpPr>
              <a:cxnSpLocks noChangeShapeType="1"/>
            </p:cNvCxnSpPr>
            <p:nvPr/>
          </p:nvCxnSpPr>
          <p:spPr bwMode="auto">
            <a:xfrm rot="16200000" flipH="1">
              <a:off x="5032375" y="2979738"/>
              <a:ext cx="2286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21"/>
            <p:cNvSpPr>
              <a:spLocks noChangeArrowheads="1"/>
            </p:cNvSpPr>
            <p:nvPr/>
          </p:nvSpPr>
          <p:spPr bwMode="auto">
            <a:xfrm>
              <a:off x="6400800" y="24384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block 3df2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Straight Connector 26"/>
            <p:cNvCxnSpPr>
              <a:cxnSpLocks noChangeShapeType="1"/>
            </p:cNvCxnSpPr>
            <p:nvPr/>
          </p:nvCxnSpPr>
          <p:spPr bwMode="auto">
            <a:xfrm>
              <a:off x="5141913" y="2865438"/>
              <a:ext cx="533400" cy="48736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hape 29"/>
            <p:cNvCxnSpPr>
              <a:cxnSpLocks noChangeShapeType="1"/>
              <a:endCxn id="96" idx="1"/>
            </p:cNvCxnSpPr>
            <p:nvPr/>
          </p:nvCxnSpPr>
          <p:spPr bwMode="auto">
            <a:xfrm flipV="1">
              <a:off x="5686425" y="2300288"/>
              <a:ext cx="590550" cy="1014412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1188720" y="2133600"/>
              <a:ext cx="109728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Application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35"/>
            <p:cNvSpPr>
              <a:spLocks noChangeArrowheads="1"/>
            </p:cNvSpPr>
            <p:nvPr/>
          </p:nvSpPr>
          <p:spPr bwMode="auto">
            <a:xfrm>
              <a:off x="1188720" y="2438400"/>
              <a:ext cx="109728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HDFS Client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6400800" y="26670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21"/>
            <p:cNvSpPr>
              <a:spLocks noChangeArrowheads="1"/>
            </p:cNvSpPr>
            <p:nvPr/>
          </p:nvSpPr>
          <p:spPr bwMode="auto">
            <a:xfrm>
              <a:off x="6400800" y="28956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21"/>
            <p:cNvSpPr>
              <a:spLocks noChangeArrowheads="1"/>
            </p:cNvSpPr>
            <p:nvPr/>
          </p:nvSpPr>
          <p:spPr bwMode="auto">
            <a:xfrm>
              <a:off x="6400800" y="3124200"/>
              <a:ext cx="8382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0" y="5934670"/>
            <a:ext cx="8746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2.5: The architecture of HDFS. The namenode (master) is responsible for maintaining</a:t>
            </a:r>
          </a:p>
          <a:p>
            <a:r>
              <a:rPr lang="en-US" dirty="0" smtClean="0"/>
              <a:t>the le namespace and directing clients to datanodes (slaves) that actually hold data blocks</a:t>
            </a:r>
          </a:p>
          <a:p>
            <a:r>
              <a:rPr lang="en-US" dirty="0" smtClean="0"/>
              <a:t>containing user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0" y="1600200"/>
            <a:ext cx="6096000" cy="3276600"/>
            <a:chOff x="1752600" y="2286000"/>
            <a:chExt cx="6096000" cy="3276600"/>
          </a:xfrm>
        </p:grpSpPr>
        <p:sp>
          <p:nvSpPr>
            <p:cNvPr id="482" name="Rectangle 6"/>
            <p:cNvSpPr>
              <a:spLocks noChangeArrowheads="1"/>
            </p:cNvSpPr>
            <p:nvPr/>
          </p:nvSpPr>
          <p:spPr bwMode="auto">
            <a:xfrm>
              <a:off x="4876800" y="2286000"/>
              <a:ext cx="1981200" cy="9144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4" name="Rectangle 35"/>
            <p:cNvSpPr>
              <a:spLocks noChangeArrowheads="1"/>
            </p:cNvSpPr>
            <p:nvPr/>
          </p:nvSpPr>
          <p:spPr bwMode="auto">
            <a:xfrm>
              <a:off x="4876800" y="2590800"/>
              <a:ext cx="19812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ctangle 6"/>
            <p:cNvSpPr>
              <a:spLocks noChangeArrowheads="1"/>
            </p:cNvSpPr>
            <p:nvPr/>
          </p:nvSpPr>
          <p:spPr bwMode="auto">
            <a:xfrm>
              <a:off x="2743200" y="2286000"/>
              <a:ext cx="1981200" cy="9144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Rectangle 6"/>
            <p:cNvSpPr>
              <a:spLocks noChangeArrowheads="1"/>
            </p:cNvSpPr>
            <p:nvPr/>
          </p:nvSpPr>
          <p:spPr bwMode="auto">
            <a:xfrm>
              <a:off x="3810000" y="3657600"/>
              <a:ext cx="1981200" cy="16002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Rectangle 6"/>
            <p:cNvSpPr>
              <a:spLocks noChangeArrowheads="1"/>
            </p:cNvSpPr>
            <p:nvPr/>
          </p:nvSpPr>
          <p:spPr bwMode="auto">
            <a:xfrm>
              <a:off x="5867400" y="3657600"/>
              <a:ext cx="1981200" cy="16002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1752600" y="3657600"/>
              <a:ext cx="1981200" cy="16002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0" name="Straight Arrow Connector 53"/>
            <p:cNvCxnSpPr>
              <a:cxnSpLocks noChangeShapeType="1"/>
              <a:stCxn id="481" idx="2"/>
              <a:endCxn id="86" idx="0"/>
            </p:cNvCxnSpPr>
            <p:nvPr/>
          </p:nvCxnSpPr>
          <p:spPr bwMode="auto">
            <a:xfrm rot="5400000">
              <a:off x="2667000" y="3124200"/>
              <a:ext cx="1143000" cy="990600"/>
            </a:xfrm>
            <a:prstGeom prst="straightConnector1">
              <a:avLst/>
            </a:prstGeom>
            <a:ln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53"/>
            <p:cNvCxnSpPr>
              <a:cxnSpLocks noChangeShapeType="1"/>
              <a:stCxn id="481" idx="2"/>
              <a:endCxn id="209" idx="0"/>
            </p:cNvCxnSpPr>
            <p:nvPr/>
          </p:nvCxnSpPr>
          <p:spPr bwMode="auto">
            <a:xfrm rot="16200000" flipH="1">
              <a:off x="3695700" y="3086100"/>
              <a:ext cx="1143000" cy="1066800"/>
            </a:xfrm>
            <a:prstGeom prst="straightConnector1">
              <a:avLst/>
            </a:prstGeom>
            <a:ln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53"/>
            <p:cNvCxnSpPr>
              <a:cxnSpLocks noChangeShapeType="1"/>
              <a:stCxn id="481" idx="2"/>
              <a:endCxn id="222" idx="0"/>
            </p:cNvCxnSpPr>
            <p:nvPr/>
          </p:nvCxnSpPr>
          <p:spPr bwMode="auto">
            <a:xfrm rot="16200000" flipH="1">
              <a:off x="4724400" y="2057400"/>
              <a:ext cx="1143000" cy="3124200"/>
            </a:xfrm>
            <a:prstGeom prst="straightConnector1">
              <a:avLst/>
            </a:prstGeom>
            <a:ln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53"/>
            <p:cNvCxnSpPr>
              <a:cxnSpLocks noChangeShapeType="1"/>
              <a:stCxn id="485" idx="2"/>
              <a:endCxn id="60" idx="0"/>
            </p:cNvCxnSpPr>
            <p:nvPr/>
          </p:nvCxnSpPr>
          <p:spPr bwMode="auto">
            <a:xfrm rot="5400000">
              <a:off x="3924300" y="1866900"/>
              <a:ext cx="762000" cy="3124200"/>
            </a:xfrm>
            <a:prstGeom prst="straightConnector1">
              <a:avLst/>
            </a:prstGeom>
            <a:ln>
              <a:prstDash val="sysDash"/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53"/>
            <p:cNvCxnSpPr>
              <a:cxnSpLocks noChangeShapeType="1"/>
              <a:stCxn id="485" idx="2"/>
              <a:endCxn id="218" idx="0"/>
            </p:cNvCxnSpPr>
            <p:nvPr/>
          </p:nvCxnSpPr>
          <p:spPr bwMode="auto">
            <a:xfrm rot="5400000">
              <a:off x="4953000" y="2895600"/>
              <a:ext cx="762000" cy="1066800"/>
            </a:xfrm>
            <a:prstGeom prst="straightConnector1">
              <a:avLst/>
            </a:prstGeom>
            <a:ln>
              <a:prstDash val="sysDash"/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53"/>
            <p:cNvCxnSpPr>
              <a:cxnSpLocks noChangeShapeType="1"/>
              <a:stCxn id="485" idx="2"/>
              <a:endCxn id="231" idx="0"/>
            </p:cNvCxnSpPr>
            <p:nvPr/>
          </p:nvCxnSpPr>
          <p:spPr bwMode="auto">
            <a:xfrm rot="16200000" flipH="1">
              <a:off x="5981700" y="2933700"/>
              <a:ext cx="762000" cy="990600"/>
            </a:xfrm>
            <a:prstGeom prst="straightConnector1">
              <a:avLst/>
            </a:prstGeom>
            <a:ln>
              <a:prstDash val="sysDash"/>
              <a:headEnd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1905000" y="4191000"/>
              <a:ext cx="16764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905000" y="4191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35"/>
            <p:cNvSpPr>
              <a:spLocks noChangeArrowheads="1"/>
            </p:cNvSpPr>
            <p:nvPr/>
          </p:nvSpPr>
          <p:spPr bwMode="auto">
            <a:xfrm>
              <a:off x="1905000" y="4495800"/>
              <a:ext cx="16764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0" dirty="0">
                  <a:latin typeface="Arial" pitchFamily="34" charset="0"/>
                  <a:cs typeface="Arial" pitchFamily="34" charset="0"/>
                </a:rPr>
                <a:t>Linux file system</a:t>
              </a:r>
            </a:p>
          </p:txBody>
        </p:sp>
        <p:sp>
          <p:nvSpPr>
            <p:cNvPr id="88" name="Flowchart: Magnetic Disk 36"/>
            <p:cNvSpPr>
              <a:spLocks noChangeArrowheads="1"/>
            </p:cNvSpPr>
            <p:nvPr/>
          </p:nvSpPr>
          <p:spPr bwMode="auto">
            <a:xfrm>
              <a:off x="21753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Flowchart: Magnetic Disk 37"/>
            <p:cNvSpPr>
              <a:spLocks noChangeArrowheads="1"/>
            </p:cNvSpPr>
            <p:nvPr/>
          </p:nvSpPr>
          <p:spPr bwMode="auto">
            <a:xfrm>
              <a:off x="27087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0" name="Straight Connector 38"/>
            <p:cNvCxnSpPr>
              <a:cxnSpLocks noChangeShapeType="1"/>
            </p:cNvCxnSpPr>
            <p:nvPr/>
          </p:nvCxnSpPr>
          <p:spPr bwMode="auto">
            <a:xfrm rot="5400000">
              <a:off x="1908603" y="4914901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1" name="Straight Connector 39"/>
            <p:cNvCxnSpPr>
              <a:cxnSpLocks noChangeShapeType="1"/>
              <a:endCxn id="88" idx="2"/>
            </p:cNvCxnSpPr>
            <p:nvPr/>
          </p:nvCxnSpPr>
          <p:spPr bwMode="auto">
            <a:xfrm>
              <a:off x="2022902" y="502920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Straight Connector 40"/>
            <p:cNvCxnSpPr>
              <a:cxnSpLocks noChangeShapeType="1"/>
            </p:cNvCxnSpPr>
            <p:nvPr/>
          </p:nvCxnSpPr>
          <p:spPr bwMode="auto">
            <a:xfrm rot="5400000">
              <a:off x="2442003" y="4913313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" name="Straight Connector 41"/>
            <p:cNvCxnSpPr>
              <a:cxnSpLocks noChangeShapeType="1"/>
            </p:cNvCxnSpPr>
            <p:nvPr/>
          </p:nvCxnSpPr>
          <p:spPr bwMode="auto">
            <a:xfrm>
              <a:off x="2556302" y="5027614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" name="TextBox 42"/>
            <p:cNvSpPr txBox="1">
              <a:spLocks noChangeArrowheads="1"/>
            </p:cNvSpPr>
            <p:nvPr/>
          </p:nvSpPr>
          <p:spPr bwMode="auto">
            <a:xfrm>
              <a:off x="3165902" y="4843464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1905000" y="3810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tasktracker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1752600" y="52578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slave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Rectangle 6"/>
            <p:cNvSpPr>
              <a:spLocks noChangeArrowheads="1"/>
            </p:cNvSpPr>
            <p:nvPr/>
          </p:nvSpPr>
          <p:spPr bwMode="auto">
            <a:xfrm>
              <a:off x="3962400" y="4191000"/>
              <a:ext cx="16764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3962400" y="4191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Rectangle 35"/>
            <p:cNvSpPr>
              <a:spLocks noChangeArrowheads="1"/>
            </p:cNvSpPr>
            <p:nvPr/>
          </p:nvSpPr>
          <p:spPr bwMode="auto">
            <a:xfrm>
              <a:off x="3962400" y="4495800"/>
              <a:ext cx="16764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0" dirty="0">
                  <a:latin typeface="Arial" pitchFamily="34" charset="0"/>
                  <a:cs typeface="Arial" pitchFamily="34" charset="0"/>
                </a:rPr>
                <a:t>Linux file system</a:t>
              </a:r>
            </a:p>
          </p:txBody>
        </p:sp>
        <p:sp>
          <p:nvSpPr>
            <p:cNvPr id="211" name="Flowchart: Magnetic Disk 36"/>
            <p:cNvSpPr>
              <a:spLocks noChangeArrowheads="1"/>
            </p:cNvSpPr>
            <p:nvPr/>
          </p:nvSpPr>
          <p:spPr bwMode="auto">
            <a:xfrm>
              <a:off x="42327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Flowchart: Magnetic Disk 37"/>
            <p:cNvSpPr>
              <a:spLocks noChangeArrowheads="1"/>
            </p:cNvSpPr>
            <p:nvPr/>
          </p:nvSpPr>
          <p:spPr bwMode="auto">
            <a:xfrm>
              <a:off x="47661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3" name="Straight Connector 38"/>
            <p:cNvCxnSpPr>
              <a:cxnSpLocks noChangeShapeType="1"/>
            </p:cNvCxnSpPr>
            <p:nvPr/>
          </p:nvCxnSpPr>
          <p:spPr bwMode="auto">
            <a:xfrm rot="5400000">
              <a:off x="3966003" y="4914901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4" name="Straight Connector 39"/>
            <p:cNvCxnSpPr>
              <a:cxnSpLocks noChangeShapeType="1"/>
              <a:endCxn id="211" idx="2"/>
            </p:cNvCxnSpPr>
            <p:nvPr/>
          </p:nvCxnSpPr>
          <p:spPr bwMode="auto">
            <a:xfrm>
              <a:off x="4080302" y="502920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" name="Straight Connector 40"/>
            <p:cNvCxnSpPr>
              <a:cxnSpLocks noChangeShapeType="1"/>
            </p:cNvCxnSpPr>
            <p:nvPr/>
          </p:nvCxnSpPr>
          <p:spPr bwMode="auto">
            <a:xfrm rot="5400000">
              <a:off x="4499403" y="4913313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6" name="Straight Connector 41"/>
            <p:cNvCxnSpPr>
              <a:cxnSpLocks noChangeShapeType="1"/>
            </p:cNvCxnSpPr>
            <p:nvPr/>
          </p:nvCxnSpPr>
          <p:spPr bwMode="auto">
            <a:xfrm>
              <a:off x="4613702" y="5027614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7" name="TextBox 42"/>
            <p:cNvSpPr txBox="1">
              <a:spLocks noChangeArrowheads="1"/>
            </p:cNvSpPr>
            <p:nvPr/>
          </p:nvSpPr>
          <p:spPr bwMode="auto">
            <a:xfrm>
              <a:off x="5223302" y="4843464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3962400" y="3810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tasktracker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3810000" y="52578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slave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6"/>
            <p:cNvSpPr>
              <a:spLocks noChangeArrowheads="1"/>
            </p:cNvSpPr>
            <p:nvPr/>
          </p:nvSpPr>
          <p:spPr bwMode="auto">
            <a:xfrm>
              <a:off x="6019800" y="4191000"/>
              <a:ext cx="16764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Rectangle 4"/>
            <p:cNvSpPr>
              <a:spLocks noChangeArrowheads="1"/>
            </p:cNvSpPr>
            <p:nvPr/>
          </p:nvSpPr>
          <p:spPr bwMode="auto">
            <a:xfrm>
              <a:off x="6019800" y="4191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Rectangle 35"/>
            <p:cNvSpPr>
              <a:spLocks noChangeArrowheads="1"/>
            </p:cNvSpPr>
            <p:nvPr/>
          </p:nvSpPr>
          <p:spPr bwMode="auto">
            <a:xfrm>
              <a:off x="6019800" y="4495800"/>
              <a:ext cx="1676400" cy="304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0" dirty="0">
                  <a:latin typeface="Arial" pitchFamily="34" charset="0"/>
                  <a:cs typeface="Arial" pitchFamily="34" charset="0"/>
                </a:rPr>
                <a:t>Linux file system</a:t>
              </a:r>
            </a:p>
          </p:txBody>
        </p:sp>
        <p:sp>
          <p:nvSpPr>
            <p:cNvPr id="224" name="Flowchart: Magnetic Disk 36"/>
            <p:cNvSpPr>
              <a:spLocks noChangeArrowheads="1"/>
            </p:cNvSpPr>
            <p:nvPr/>
          </p:nvSpPr>
          <p:spPr bwMode="auto">
            <a:xfrm>
              <a:off x="62901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Flowchart: Magnetic Disk 37"/>
            <p:cNvSpPr>
              <a:spLocks noChangeArrowheads="1"/>
            </p:cNvSpPr>
            <p:nvPr/>
          </p:nvSpPr>
          <p:spPr bwMode="auto">
            <a:xfrm>
              <a:off x="6823502" y="4876801"/>
              <a:ext cx="304800" cy="304800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6" name="Straight Connector 38"/>
            <p:cNvCxnSpPr>
              <a:cxnSpLocks noChangeShapeType="1"/>
            </p:cNvCxnSpPr>
            <p:nvPr/>
          </p:nvCxnSpPr>
          <p:spPr bwMode="auto">
            <a:xfrm rot="5400000">
              <a:off x="6023403" y="4914901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" name="Straight Connector 39"/>
            <p:cNvCxnSpPr>
              <a:cxnSpLocks noChangeShapeType="1"/>
              <a:endCxn id="224" idx="2"/>
            </p:cNvCxnSpPr>
            <p:nvPr/>
          </p:nvCxnSpPr>
          <p:spPr bwMode="auto">
            <a:xfrm>
              <a:off x="6137702" y="502920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8" name="Straight Connector 40"/>
            <p:cNvCxnSpPr>
              <a:cxnSpLocks noChangeShapeType="1"/>
            </p:cNvCxnSpPr>
            <p:nvPr/>
          </p:nvCxnSpPr>
          <p:spPr bwMode="auto">
            <a:xfrm rot="5400000">
              <a:off x="6556803" y="4913313"/>
              <a:ext cx="2286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9" name="Straight Connector 41"/>
            <p:cNvCxnSpPr>
              <a:cxnSpLocks noChangeShapeType="1"/>
            </p:cNvCxnSpPr>
            <p:nvPr/>
          </p:nvCxnSpPr>
          <p:spPr bwMode="auto">
            <a:xfrm>
              <a:off x="6671102" y="5027614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30" name="TextBox 42"/>
            <p:cNvSpPr txBox="1">
              <a:spLocks noChangeArrowheads="1"/>
            </p:cNvSpPr>
            <p:nvPr/>
          </p:nvSpPr>
          <p:spPr bwMode="auto">
            <a:xfrm>
              <a:off x="7280702" y="4843464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19800" y="38100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tasktracker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4"/>
            <p:cNvSpPr>
              <a:spLocks noChangeArrowheads="1"/>
            </p:cNvSpPr>
            <p:nvPr/>
          </p:nvSpPr>
          <p:spPr bwMode="auto">
            <a:xfrm>
              <a:off x="5867400" y="52578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slave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Rectangle 4"/>
            <p:cNvSpPr>
              <a:spLocks noChangeArrowheads="1"/>
            </p:cNvSpPr>
            <p:nvPr/>
          </p:nvSpPr>
          <p:spPr bwMode="auto">
            <a:xfrm>
              <a:off x="2743200" y="22860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7" name="Rectangle 35"/>
            <p:cNvSpPr>
              <a:spLocks noChangeArrowheads="1"/>
            </p:cNvSpPr>
            <p:nvPr/>
          </p:nvSpPr>
          <p:spPr bwMode="auto">
            <a:xfrm>
              <a:off x="2743200" y="2590800"/>
              <a:ext cx="19812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ctangle 4"/>
            <p:cNvSpPr>
              <a:spLocks noChangeArrowheads="1"/>
            </p:cNvSpPr>
            <p:nvPr/>
          </p:nvSpPr>
          <p:spPr bwMode="auto">
            <a:xfrm>
              <a:off x="2895600" y="27432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namenode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daemon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3" name="Rectangle 4"/>
            <p:cNvSpPr>
              <a:spLocks noChangeArrowheads="1"/>
            </p:cNvSpPr>
            <p:nvPr/>
          </p:nvSpPr>
          <p:spPr bwMode="auto">
            <a:xfrm>
              <a:off x="4876800" y="2286000"/>
              <a:ext cx="1981200" cy="3048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job submission node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5" name="Rectangle 4"/>
            <p:cNvSpPr>
              <a:spLocks noChangeArrowheads="1"/>
            </p:cNvSpPr>
            <p:nvPr/>
          </p:nvSpPr>
          <p:spPr bwMode="auto">
            <a:xfrm>
              <a:off x="5029200" y="2743200"/>
              <a:ext cx="1676400" cy="30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jobtracker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2.6: Architecture of a complete Hadoop cluster, which consists of three separate </a:t>
            </a:r>
            <a:r>
              <a:rPr lang="en-US" dirty="0" smtClean="0"/>
              <a:t>components: the </a:t>
            </a:r>
            <a:r>
              <a:rPr lang="en-US" dirty="0" smtClean="0"/>
              <a:t>HDFS master (called the namenode), the job submission node (called the jobtracker</a:t>
            </a:r>
            <a:r>
              <a:rPr lang="en-US" dirty="0" smtClean="0"/>
              <a:t>), and </a:t>
            </a:r>
            <a:r>
              <a:rPr lang="en-US" dirty="0" smtClean="0"/>
              <a:t>many slave nodes (three shown here). Each of the slave nodes runs a </a:t>
            </a:r>
            <a:r>
              <a:rPr lang="en-US" dirty="0" smtClean="0"/>
              <a:t>tasktracker for </a:t>
            </a:r>
            <a:r>
              <a:rPr lang="en-US" dirty="0" smtClean="0"/>
              <a:t>executing map and reduce tasks and a datanode daemon for serving HDFS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2362200" y="2189202"/>
            <a:ext cx="4648200" cy="1696998"/>
            <a:chOff x="1371600" y="3560802"/>
            <a:chExt cx="4648200" cy="1696998"/>
          </a:xfrm>
        </p:grpSpPr>
        <p:sp>
          <p:nvSpPr>
            <p:cNvPr id="57" name="TextBox 56"/>
            <p:cNvSpPr txBox="1"/>
            <p:nvPr/>
          </p:nvSpPr>
          <p:spPr>
            <a:xfrm>
              <a:off x="1371600" y="3927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</a:t>
              </a:r>
              <a:r>
                <a:rPr lang="en-US" sz="1200" i="1" baseline="-25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1600" y="4308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</a:t>
              </a:r>
              <a:r>
                <a:rPr lang="en-US" sz="1200" i="1" baseline="-25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71600" y="4689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</a:t>
              </a:r>
              <a:r>
                <a:rPr lang="en-US" sz="1200" i="1" baseline="-250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71600" y="49808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81200" y="49808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10200" y="3927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71600" y="35608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terms</a:t>
              </a:r>
              <a:endParaRPr lang="en-US" sz="1200" b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57400" y="3560802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postings</a:t>
              </a:r>
              <a:endParaRPr lang="en-US" sz="1200" b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618232" y="4066401"/>
              <a:ext cx="24993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1981200" y="3914001"/>
              <a:ext cx="637032" cy="304800"/>
              <a:chOff x="1981200" y="2362200"/>
              <a:chExt cx="637032" cy="3048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868168" y="3914001"/>
              <a:ext cx="637032" cy="304800"/>
              <a:chOff x="1981200" y="2362200"/>
              <a:chExt cx="637032" cy="3048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3782568" y="3914001"/>
              <a:ext cx="637032" cy="304800"/>
              <a:chOff x="1981200" y="2362200"/>
              <a:chExt cx="637032" cy="304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>
              <a:off x="3505200" y="4066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4696968" y="3914001"/>
              <a:ext cx="637032" cy="304800"/>
              <a:chOff x="1981200" y="2362200"/>
              <a:chExt cx="637032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>
              <a:off x="4419600" y="4066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10200" y="4308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2618232" y="4447401"/>
              <a:ext cx="24993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1981200" y="4295001"/>
              <a:ext cx="637032" cy="304800"/>
              <a:chOff x="1981200" y="2362200"/>
              <a:chExt cx="637032" cy="3048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868168" y="4295001"/>
              <a:ext cx="637032" cy="304800"/>
              <a:chOff x="1981200" y="2362200"/>
              <a:chExt cx="637032" cy="304800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782568" y="4295001"/>
              <a:ext cx="637032" cy="304800"/>
              <a:chOff x="1981200" y="2362200"/>
              <a:chExt cx="637032" cy="30480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59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>
              <a:off x="3505200" y="4447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4696968" y="4295001"/>
              <a:ext cx="637032" cy="304800"/>
              <a:chOff x="1981200" y="2362200"/>
              <a:chExt cx="637032" cy="304800"/>
            </a:xfrm>
            <a:solidFill>
              <a:schemeClr val="bg1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84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>
              <a:off x="4419600" y="4447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410200" y="4689902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…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618232" y="4828401"/>
              <a:ext cx="24993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1981200" y="4676001"/>
              <a:ext cx="637032" cy="304800"/>
              <a:chOff x="1981200" y="2362200"/>
              <a:chExt cx="637032" cy="3048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868168" y="4676001"/>
              <a:ext cx="637032" cy="304800"/>
              <a:chOff x="1981200" y="2362200"/>
              <a:chExt cx="637032" cy="3048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3782568" y="4676001"/>
              <a:ext cx="637032" cy="304800"/>
              <a:chOff x="1981200" y="2362200"/>
              <a:chExt cx="637032" cy="304800"/>
            </a:xfrm>
            <a:solidFill>
              <a:schemeClr val="bg1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grpFill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>
              <a:off x="3505200" y="4828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4696968" y="4676001"/>
              <a:ext cx="637032" cy="304800"/>
              <a:chOff x="1981200" y="2362200"/>
              <a:chExt cx="637032" cy="3048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19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8" name="Straight Arrow Connector 147"/>
            <p:cNvCxnSpPr/>
            <p:nvPr/>
          </p:nvCxnSpPr>
          <p:spPr>
            <a:xfrm>
              <a:off x="4419600" y="4828401"/>
              <a:ext cx="277368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0" y="5934670"/>
            <a:ext cx="8481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4.1: Simple illustration of an inverted index. Each term is associated with a list of</a:t>
            </a:r>
          </a:p>
          <a:p>
            <a:r>
              <a:rPr lang="en-US" dirty="0" smtClean="0"/>
              <a:t>postings. Each posting is comprised of a document id and a payload, denoted by </a:t>
            </a:r>
            <a:r>
              <a:rPr lang="en-US" i="1" dirty="0" smtClean="0"/>
              <a:t>p</a:t>
            </a:r>
            <a:r>
              <a:rPr lang="en-US" dirty="0" smtClean="0"/>
              <a:t> in this</a:t>
            </a:r>
          </a:p>
          <a:p>
            <a:r>
              <a:rPr lang="en-US" dirty="0" smtClean="0"/>
              <a:t>case. An inverted index provides quick access to documents ids that contain a term.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676400" y="442909"/>
            <a:ext cx="5486400" cy="5424491"/>
            <a:chOff x="685800" y="366711"/>
            <a:chExt cx="5486400" cy="5424491"/>
          </a:xfrm>
        </p:grpSpPr>
        <p:sp>
          <p:nvSpPr>
            <p:cNvPr id="279" name="Rectangle 278"/>
            <p:cNvSpPr/>
            <p:nvPr/>
          </p:nvSpPr>
          <p:spPr>
            <a:xfrm>
              <a:off x="3505200" y="4419602"/>
              <a:ext cx="2209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Arrow Connector 279"/>
            <p:cNvCxnSpPr>
              <a:cxnSpLocks noChangeShapeType="1"/>
            </p:cNvCxnSpPr>
            <p:nvPr/>
          </p:nvCxnSpPr>
          <p:spPr bwMode="auto">
            <a:xfrm rot="5400000">
              <a:off x="4473575" y="4281489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1" name="Rounded Rectangle 280"/>
            <p:cNvSpPr/>
            <p:nvPr/>
          </p:nvSpPr>
          <p:spPr>
            <a:xfrm>
              <a:off x="4114800" y="3733801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43000" y="4419601"/>
              <a:ext cx="2209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38200" y="1828800"/>
              <a:ext cx="1447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5800" y="366711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32990" y="595311"/>
              <a:ext cx="1329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one fish, two fish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5800" y="37837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doc 1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1447800" y="1981200"/>
              <a:ext cx="637032" cy="304800"/>
              <a:chOff x="1981200" y="2362200"/>
              <a:chExt cx="637032" cy="3048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685800" y="1995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fish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1447800" y="2362200"/>
              <a:ext cx="637032" cy="304800"/>
              <a:chOff x="1981200" y="2362200"/>
              <a:chExt cx="637032" cy="3048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685800" y="2376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one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1447800" y="2743200"/>
              <a:ext cx="637032" cy="304800"/>
              <a:chOff x="1981200" y="2362200"/>
              <a:chExt cx="637032" cy="304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685800" y="2757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two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2" name="Straight Arrow Connector 151"/>
            <p:cNvCxnSpPr>
              <a:cxnSpLocks noChangeShapeType="1"/>
            </p:cNvCxnSpPr>
            <p:nvPr/>
          </p:nvCxnSpPr>
          <p:spPr bwMode="auto">
            <a:xfrm rot="5400000">
              <a:off x="1425575" y="1690687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7" name="Rounded Rectangle 156"/>
            <p:cNvSpPr/>
            <p:nvPr/>
          </p:nvSpPr>
          <p:spPr>
            <a:xfrm>
              <a:off x="1066800" y="1173162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1" name="Straight Arrow Connector 160"/>
            <p:cNvCxnSpPr>
              <a:cxnSpLocks noChangeShapeType="1"/>
            </p:cNvCxnSpPr>
            <p:nvPr/>
          </p:nvCxnSpPr>
          <p:spPr bwMode="auto">
            <a:xfrm rot="5400000">
              <a:off x="1425575" y="1035049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8" name="Rectangle 177"/>
            <p:cNvSpPr/>
            <p:nvPr/>
          </p:nvSpPr>
          <p:spPr>
            <a:xfrm>
              <a:off x="2667000" y="1828800"/>
              <a:ext cx="1447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14600" y="366711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861790" y="595311"/>
              <a:ext cx="1345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red fish, blue fish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514600" y="37837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doc 2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3276600" y="1981200"/>
              <a:ext cx="637032" cy="304800"/>
              <a:chOff x="1981200" y="2362200"/>
              <a:chExt cx="637032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2514600" y="1995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blue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3276600" y="2362200"/>
              <a:ext cx="637032" cy="304800"/>
              <a:chOff x="1981200" y="2362200"/>
              <a:chExt cx="637032" cy="3048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2514600" y="2376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fish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3276600" y="2743200"/>
              <a:ext cx="637032" cy="304800"/>
              <a:chOff x="1981200" y="2362200"/>
              <a:chExt cx="637032" cy="3048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2514600" y="2757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red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8" name="Straight Arrow Connector 207"/>
            <p:cNvCxnSpPr>
              <a:cxnSpLocks noChangeShapeType="1"/>
            </p:cNvCxnSpPr>
            <p:nvPr/>
          </p:nvCxnSpPr>
          <p:spPr bwMode="auto">
            <a:xfrm rot="5400000">
              <a:off x="3254375" y="1690687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9" name="Rounded Rectangle 208"/>
            <p:cNvSpPr/>
            <p:nvPr/>
          </p:nvSpPr>
          <p:spPr>
            <a:xfrm>
              <a:off x="2895600" y="1173162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0" name="Straight Arrow Connector 209"/>
            <p:cNvCxnSpPr>
              <a:cxnSpLocks noChangeShapeType="1"/>
            </p:cNvCxnSpPr>
            <p:nvPr/>
          </p:nvCxnSpPr>
          <p:spPr bwMode="auto">
            <a:xfrm rot="5400000">
              <a:off x="3254375" y="1035049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1" name="Rectangle 210"/>
            <p:cNvSpPr/>
            <p:nvPr/>
          </p:nvSpPr>
          <p:spPr>
            <a:xfrm>
              <a:off x="4495800" y="1828800"/>
              <a:ext cx="1447800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343400" y="366711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957433" y="595311"/>
              <a:ext cx="1002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one red bird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343400" y="37837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doc 3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105400" y="1981200"/>
              <a:ext cx="637032" cy="304800"/>
              <a:chOff x="1981200" y="2362200"/>
              <a:chExt cx="637032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8" name="TextBox 217"/>
            <p:cNvSpPr txBox="1"/>
            <p:nvPr/>
          </p:nvSpPr>
          <p:spPr>
            <a:xfrm>
              <a:off x="4343400" y="1995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bird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5105400" y="2362200"/>
              <a:ext cx="637032" cy="304800"/>
              <a:chOff x="1981200" y="2362200"/>
              <a:chExt cx="637032" cy="304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0" name="TextBox 229"/>
            <p:cNvSpPr txBox="1"/>
            <p:nvPr/>
          </p:nvSpPr>
          <p:spPr>
            <a:xfrm>
              <a:off x="4343400" y="2376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one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5105400" y="2743200"/>
              <a:ext cx="637032" cy="304800"/>
              <a:chOff x="1981200" y="2362200"/>
              <a:chExt cx="637032" cy="304800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4" name="TextBox 233"/>
            <p:cNvSpPr txBox="1"/>
            <p:nvPr/>
          </p:nvSpPr>
          <p:spPr>
            <a:xfrm>
              <a:off x="4343400" y="2757101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red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5" name="Straight Arrow Connector 234"/>
            <p:cNvCxnSpPr>
              <a:cxnSpLocks noChangeShapeType="1"/>
            </p:cNvCxnSpPr>
            <p:nvPr/>
          </p:nvCxnSpPr>
          <p:spPr bwMode="auto">
            <a:xfrm rot="5400000">
              <a:off x="5083175" y="1690687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6" name="Rounded Rectangle 235"/>
            <p:cNvSpPr/>
            <p:nvPr/>
          </p:nvSpPr>
          <p:spPr>
            <a:xfrm>
              <a:off x="4724400" y="1173162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mapper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7" name="Straight Arrow Connector 236"/>
            <p:cNvCxnSpPr>
              <a:cxnSpLocks noChangeShapeType="1"/>
            </p:cNvCxnSpPr>
            <p:nvPr/>
          </p:nvCxnSpPr>
          <p:spPr bwMode="auto">
            <a:xfrm rot="5400000">
              <a:off x="5083175" y="1035049"/>
              <a:ext cx="27305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685800" y="3276600"/>
              <a:ext cx="5486400" cy="30480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Shuffle and Sort:</a:t>
              </a:r>
              <a:r>
                <a:rPr lang="en-US" sz="1400" b="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aggregate values by keys</a:t>
              </a:r>
            </a:p>
          </p:txBody>
        </p:sp>
        <p:cxnSp>
          <p:nvCxnSpPr>
            <p:cNvPr id="239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2111375" y="4281488"/>
              <a:ext cx="27463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0" name="Rounded Rectangle 239"/>
            <p:cNvSpPr/>
            <p:nvPr/>
          </p:nvSpPr>
          <p:spPr>
            <a:xfrm>
              <a:off x="1752600" y="3733800"/>
              <a:ext cx="990600" cy="38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reducer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1752600" y="4572001"/>
              <a:ext cx="637032" cy="304800"/>
              <a:chOff x="1981200" y="2362200"/>
              <a:chExt cx="637032" cy="3048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990600" y="4585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fish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2487168" y="4572001"/>
              <a:ext cx="637032" cy="304800"/>
              <a:chOff x="1981200" y="2362200"/>
              <a:chExt cx="637032" cy="3048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1752600" y="4953001"/>
              <a:ext cx="637032" cy="304800"/>
              <a:chOff x="1981200" y="2362200"/>
              <a:chExt cx="637032" cy="304800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990600" y="4966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one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1752600" y="5334001"/>
              <a:ext cx="637032" cy="304800"/>
              <a:chOff x="1981200" y="2362200"/>
              <a:chExt cx="637032" cy="3048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8" name="TextBox 257"/>
            <p:cNvSpPr txBox="1"/>
            <p:nvPr/>
          </p:nvSpPr>
          <p:spPr>
            <a:xfrm>
              <a:off x="990600" y="5347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two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4191000" y="4953001"/>
              <a:ext cx="637032" cy="304800"/>
              <a:chOff x="1981200" y="2362200"/>
              <a:chExt cx="637032" cy="3048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3429000" y="4966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blue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4191000" y="5334001"/>
              <a:ext cx="637032" cy="304800"/>
              <a:chOff x="1981200" y="2362200"/>
              <a:chExt cx="637032" cy="3048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6" name="TextBox 265"/>
            <p:cNvSpPr txBox="1"/>
            <p:nvPr/>
          </p:nvSpPr>
          <p:spPr>
            <a:xfrm>
              <a:off x="3429000" y="5347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red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4925568" y="5334001"/>
              <a:ext cx="637032" cy="304800"/>
              <a:chOff x="1981200" y="2362200"/>
              <a:chExt cx="637032" cy="3048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2487168" y="4953001"/>
              <a:ext cx="637032" cy="304800"/>
              <a:chOff x="1981200" y="2362200"/>
              <a:chExt cx="637032" cy="304800"/>
            </a:xfrm>
          </p:grpSpPr>
          <p:sp>
            <p:nvSpPr>
              <p:cNvPr id="272" name="Rectangle 271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4191000" y="4572001"/>
              <a:ext cx="637032" cy="304800"/>
              <a:chOff x="1981200" y="2362200"/>
              <a:chExt cx="637032" cy="30480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1981200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sz="1200" i="1" baseline="-250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en-US" sz="1200" i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2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2313432" y="2362200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en-US" sz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3429000" y="4585902"/>
              <a:ext cx="678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0" dirty="0" smtClean="0">
                  <a:latin typeface="Arial" pitchFamily="34" charset="0"/>
                  <a:cs typeface="Arial" pitchFamily="34" charset="0"/>
                </a:rPr>
                <a:t>bird</a:t>
              </a:r>
              <a:endParaRPr lang="en-US" sz="1200" b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0" y="6211669"/>
            <a:ext cx="8873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4.3: Simple illustration of the baseline inverted indexing algorithm in MapReduce with</a:t>
            </a:r>
          </a:p>
          <a:p>
            <a:r>
              <a:rPr lang="en-US" dirty="0" smtClean="0"/>
              <a:t>three mappers and two reducers. Postings are shown as pairs of boxes (</a:t>
            </a:r>
            <a:r>
              <a:rPr lang="en-US" i="1" dirty="0" err="1" smtClean="0"/>
              <a:t>docid</a:t>
            </a:r>
            <a:r>
              <a:rPr lang="en-US" dirty="0" smtClean="0"/>
              <a:t>, </a:t>
            </a:r>
            <a:r>
              <a:rPr lang="en-US" i="1" dirty="0" err="1" smtClean="0"/>
              <a:t>tf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2055052" y="1018401"/>
            <a:ext cx="4726748" cy="4239399"/>
            <a:chOff x="1066800" y="1600200"/>
            <a:chExt cx="4726748" cy="4239399"/>
          </a:xfrm>
        </p:grpSpPr>
        <p:sp>
          <p:nvSpPr>
            <p:cNvPr id="104" name="Rectangle 103"/>
            <p:cNvSpPr/>
            <p:nvPr/>
          </p:nvSpPr>
          <p:spPr>
            <a:xfrm>
              <a:off x="1371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2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133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14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895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76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57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38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419600" y="1905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371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752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133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514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95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276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657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038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600" y="2286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71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752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133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895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76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57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038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19600" y="2667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371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52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133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14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895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276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657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038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419600" y="1600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71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52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33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14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95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76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57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038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19600" y="3048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71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52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133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4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95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76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657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038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419600" y="3429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371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752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133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514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895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76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57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038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419600" y="3810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71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52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3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14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895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276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657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038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419600" y="4191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371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52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133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514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95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76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57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038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19600" y="4572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371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752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133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14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895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276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657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038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419600" y="4953000"/>
              <a:ext cx="3048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66800" y="1905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66800" y="2286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66800" y="2667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066800" y="3048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066800" y="3429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066800" y="3810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66800" y="4191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66800" y="4572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66800" y="4953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i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200" i="1" baseline="-25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i="1" baseline="-25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ight Brace 184"/>
            <p:cNvSpPr/>
            <p:nvPr/>
          </p:nvSpPr>
          <p:spPr>
            <a:xfrm>
              <a:off x="4800600" y="1905000"/>
              <a:ext cx="228600" cy="1066800"/>
            </a:xfrm>
            <a:prstGeom prst="rightBrace">
              <a:avLst>
                <a:gd name="adj1" fmla="val 82909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Brace 185"/>
            <p:cNvSpPr/>
            <p:nvPr/>
          </p:nvSpPr>
          <p:spPr>
            <a:xfrm>
              <a:off x="4800600" y="3048000"/>
              <a:ext cx="228600" cy="1066800"/>
            </a:xfrm>
            <a:prstGeom prst="rightBrace">
              <a:avLst>
                <a:gd name="adj1" fmla="val 82909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Brace 186"/>
            <p:cNvSpPr/>
            <p:nvPr/>
          </p:nvSpPr>
          <p:spPr>
            <a:xfrm>
              <a:off x="4800600" y="4191000"/>
              <a:ext cx="228600" cy="1066800"/>
            </a:xfrm>
            <a:prstGeom prst="rightBrace">
              <a:avLst>
                <a:gd name="adj1" fmla="val 82909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/>
            <p:cNvGrpSpPr/>
            <p:nvPr/>
          </p:nvGrpSpPr>
          <p:grpSpPr>
            <a:xfrm rot="5400000">
              <a:off x="2933700" y="3771900"/>
              <a:ext cx="228600" cy="3352800"/>
              <a:chOff x="4953000" y="2057400"/>
              <a:chExt cx="228600" cy="3352800"/>
            </a:xfrm>
          </p:grpSpPr>
          <p:sp>
            <p:nvSpPr>
              <p:cNvPr id="188" name="Right Brace 187"/>
              <p:cNvSpPr/>
              <p:nvPr/>
            </p:nvSpPr>
            <p:spPr>
              <a:xfrm>
                <a:off x="4953000" y="2057400"/>
                <a:ext cx="228600" cy="1066800"/>
              </a:xfrm>
              <a:prstGeom prst="rightBrace">
                <a:avLst>
                  <a:gd name="adj1" fmla="val 82909"/>
                  <a:gd name="adj2" fmla="val 50000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ight Brace 188"/>
              <p:cNvSpPr/>
              <p:nvPr/>
            </p:nvSpPr>
            <p:spPr>
              <a:xfrm>
                <a:off x="4953000" y="3200400"/>
                <a:ext cx="228600" cy="1066800"/>
              </a:xfrm>
              <a:prstGeom prst="rightBrace">
                <a:avLst>
                  <a:gd name="adj1" fmla="val 82909"/>
                  <a:gd name="adj2" fmla="val 50000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ight Brace 189"/>
              <p:cNvSpPr/>
              <p:nvPr/>
            </p:nvSpPr>
            <p:spPr>
              <a:xfrm>
                <a:off x="4953000" y="4343400"/>
                <a:ext cx="228600" cy="1066800"/>
              </a:xfrm>
              <a:prstGeom prst="rightBrace">
                <a:avLst>
                  <a:gd name="adj1" fmla="val 82909"/>
                  <a:gd name="adj2" fmla="val 50000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TextBox 191"/>
            <p:cNvSpPr txBox="1"/>
            <p:nvPr/>
          </p:nvSpPr>
          <p:spPr>
            <a:xfrm>
              <a:off x="4988519" y="228600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partition</a:t>
              </a:r>
              <a:r>
                <a:rPr lang="en-US" sz="1200" baseline="-25000" dirty="0" err="1" smtClean="0"/>
                <a:t>a</a:t>
              </a:r>
              <a:endParaRPr lang="en-US" sz="1200" baseline="-250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6171" y="3429000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partition</a:t>
              </a:r>
              <a:r>
                <a:rPr lang="en-US" sz="1200" baseline="-25000" dirty="0" err="1" smtClean="0"/>
                <a:t>b</a:t>
              </a:r>
              <a:endParaRPr lang="en-US" sz="1200" baseline="-250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986171" y="4572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partition</a:t>
              </a:r>
              <a:r>
                <a:rPr lang="en-US" sz="1200" baseline="-25000" dirty="0" err="1" smtClean="0"/>
                <a:t>c</a:t>
              </a:r>
              <a:endParaRPr lang="en-US" sz="1200" baseline="-250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524000" y="5562600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partition</a:t>
              </a:r>
              <a:r>
                <a:rPr lang="en-US" sz="1200" baseline="-25000" dirty="0" smtClean="0"/>
                <a:t>1</a:t>
              </a:r>
              <a:endParaRPr lang="en-US" sz="1200" baseline="-250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667000" y="556260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partition</a:t>
              </a:r>
              <a:r>
                <a:rPr lang="en-US" sz="1200" baseline="-25000" dirty="0" smtClean="0"/>
                <a:t>2</a:t>
              </a:r>
              <a:endParaRPr lang="en-US" sz="1200" baseline="-250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810000" y="5562600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partition</a:t>
              </a:r>
              <a:r>
                <a:rPr lang="en-US" sz="1200" baseline="-25000" dirty="0" smtClean="0"/>
                <a:t>3</a:t>
              </a:r>
              <a:endParaRPr lang="en-US" sz="1200" baseline="-25000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0" y="5934670"/>
            <a:ext cx="905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4.6: </a:t>
            </a:r>
            <a:r>
              <a:rPr lang="en-US" dirty="0" smtClean="0"/>
              <a:t>Term-document </a:t>
            </a:r>
            <a:r>
              <a:rPr lang="en-US" dirty="0" smtClean="0"/>
              <a:t>matrix for a toy collection (nine documents, nine terms) illustrating</a:t>
            </a:r>
          </a:p>
          <a:p>
            <a:r>
              <a:rPr lang="en-US" dirty="0" smtClean="0"/>
              <a:t>different </a:t>
            </a:r>
            <a:r>
              <a:rPr lang="en-US" dirty="0" smtClean="0"/>
              <a:t>partitioning strategies: partitioning vertically (1; 2; 3) corresponds to document</a:t>
            </a:r>
          </a:p>
          <a:p>
            <a:r>
              <a:rPr lang="en-US" dirty="0" smtClean="0"/>
              <a:t>partitioning, whereas partitioning horizontally (a; b; c) corresponds to term partitioning.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1840</Words>
  <Application>Microsoft Office PowerPoint</Application>
  <PresentationFormat>On-screen Show (4:3)</PresentationFormat>
  <Paragraphs>710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Data-Intensive Text Processing with MapReduce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Jimmy Lin</cp:lastModifiedBy>
  <cp:revision>110</cp:revision>
  <dcterms:created xsi:type="dcterms:W3CDTF">2006-08-16T00:00:00Z</dcterms:created>
  <dcterms:modified xsi:type="dcterms:W3CDTF">2012-04-03T23:36:37Z</dcterms:modified>
</cp:coreProperties>
</file>