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576" y="-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37D2A-A75E-4E62-9A68-3CD20E0DD1BC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51266-A37C-42A6-AC11-7B1BA7C3CD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1266-A37C-42A6-AC11-7B1BA7C3CD7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1266-A37C-42A6-AC11-7B1BA7C3CD7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1266-A37C-42A6-AC11-7B1BA7C3CD7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1266-A37C-42A6-AC11-7B1BA7C3CD7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33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17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user\Downloads\原檔\images\b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6346" r="-117" b="32116"/>
          <a:stretch/>
        </p:blipFill>
        <p:spPr bwMode="auto">
          <a:xfrm>
            <a:off x="-495075" y="-53069"/>
            <a:ext cx="10134151" cy="696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98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5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1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6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3C53-7029-4542-B530-65B7E441707B}" type="datetimeFigureOut">
              <a:rPr lang="zh-TW" altLang="en-US" smtClean="0"/>
              <a:t>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1247-5A44-403C-9185-C11B5C6B0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2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-1043803" y="-53069"/>
            <a:ext cx="11231607" cy="6964139"/>
            <a:chOff x="-36512" y="378296"/>
            <a:chExt cx="9217024" cy="5715000"/>
          </a:xfrm>
        </p:grpSpPr>
        <p:pic>
          <p:nvPicPr>
            <p:cNvPr id="4" name="Picture 3" descr="C:\Users\user\Downloads\原檔\images\bg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903" b="9559"/>
            <a:stretch/>
          </p:blipFill>
          <p:spPr bwMode="auto">
            <a:xfrm>
              <a:off x="413792" y="378296"/>
              <a:ext cx="8316416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-36512" y="378296"/>
              <a:ext cx="9217024" cy="5715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0"/>
                    <a:lumOff val="100000"/>
                    <a:alpha val="0"/>
                  </a:schemeClr>
                </a:gs>
                <a:gs pos="49000">
                  <a:schemeClr val="tx1">
                    <a:alpha val="49000"/>
                  </a:schemeClr>
                </a:gs>
                <a:gs pos="76000">
                  <a:schemeClr val="tx1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951512" y="764704"/>
            <a:ext cx="1240976" cy="1240976"/>
            <a:chOff x="-252536" y="-238844"/>
            <a:chExt cx="2213992" cy="2213992"/>
          </a:xfrm>
        </p:grpSpPr>
        <p:pic>
          <p:nvPicPr>
            <p:cNvPr id="12" name="Picture 6" descr="C:\Users\user\Downloads\原檔\images\te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84" y="-13692"/>
              <a:ext cx="1763688" cy="1763688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橢圓 12"/>
            <p:cNvSpPr/>
            <p:nvPr/>
          </p:nvSpPr>
          <p:spPr>
            <a:xfrm>
              <a:off x="-252536" y="-238844"/>
              <a:ext cx="2213992" cy="221399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591780" y="232971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台 灣，</a:t>
            </a:r>
            <a:r>
              <a:rPr lang="zh-TW" altLang="en-US" sz="3600" dirty="0" smtClean="0">
                <a:solidFill>
                  <a:schemeClr val="bg1">
                    <a:lumMod val="75000"/>
                  </a:schemeClr>
                </a:solidFill>
              </a:rPr>
              <a:t>茶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44" y="323446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accent5"/>
                </a:solidFill>
              </a:rPr>
              <a:t>T e a m</a:t>
            </a:r>
            <a:r>
              <a:rPr lang="zh-TW" altLang="en-US" sz="1600" dirty="0" smtClean="0">
                <a:solidFill>
                  <a:schemeClr val="accent5"/>
                </a:solidFill>
              </a:rPr>
              <a:t> </a:t>
            </a:r>
            <a:r>
              <a:rPr lang="en-US" altLang="zh-TW" sz="1600" dirty="0" smtClean="0">
                <a:solidFill>
                  <a:schemeClr val="accent5"/>
                </a:solidFill>
              </a:rPr>
              <a:t>1 1</a:t>
            </a:r>
            <a:r>
              <a:rPr lang="zh-TW" altLang="en-US" sz="1600" dirty="0" smtClean="0">
                <a:solidFill>
                  <a:schemeClr val="accent5"/>
                </a:solidFill>
              </a:rPr>
              <a:t> </a:t>
            </a:r>
            <a:endParaRPr lang="zh-TW" alt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468560" y="476672"/>
            <a:ext cx="10081120" cy="1440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95536" y="688339"/>
            <a:ext cx="1012469" cy="1012469"/>
            <a:chOff x="-252536" y="-238844"/>
            <a:chExt cx="2213992" cy="2213992"/>
          </a:xfrm>
        </p:grpSpPr>
        <p:pic>
          <p:nvPicPr>
            <p:cNvPr id="3" name="Picture 6" descr="C:\Users\user\Downloads\原檔\images\te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84" y="-13692"/>
              <a:ext cx="1763688" cy="1763688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-252536" y="-238844"/>
              <a:ext cx="2213992" cy="2213992"/>
            </a:xfrm>
            <a:prstGeom prst="ellipse">
              <a:avLst/>
            </a:prstGeom>
            <a:solidFill>
              <a:schemeClr val="accent5">
                <a:alpha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907704" y="908720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背 景 動 機 </a:t>
            </a:r>
            <a:endParaRPr lang="zh-TW" altLang="en-US" sz="2800" dirty="0"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2490" y="2420888"/>
            <a:ext cx="58758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spc="300" dirty="0" smtClean="0">
                <a:solidFill>
                  <a:schemeClr val="bg1">
                    <a:lumMod val="75000"/>
                  </a:schemeClr>
                </a:solidFill>
              </a:rPr>
              <a:t>愛</a:t>
            </a:r>
            <a:r>
              <a:rPr lang="zh-TW" altLang="en-US" sz="2400" spc="300" dirty="0">
                <a:solidFill>
                  <a:schemeClr val="bg1">
                    <a:lumMod val="75000"/>
                  </a:schemeClr>
                </a:solidFill>
              </a:rPr>
              <a:t>茶</a:t>
            </a:r>
            <a:r>
              <a:rPr lang="zh-TW" altLang="en-US" sz="2400" spc="300" dirty="0" smtClean="0">
                <a:solidFill>
                  <a:schemeClr val="bg1">
                    <a:lumMod val="75000"/>
                  </a:schemeClr>
                </a:solidFill>
              </a:rPr>
              <a:t>人士</a:t>
            </a:r>
            <a:endParaRPr lang="en-US" altLang="zh-TW" sz="2400" spc="3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zh-TW" altLang="en-US" sz="2400" spc="300" dirty="0" smtClean="0">
                <a:solidFill>
                  <a:schemeClr val="bg1">
                    <a:lumMod val="75000"/>
                  </a:schemeClr>
                </a:solidFill>
              </a:rPr>
              <a:t>從事</a:t>
            </a:r>
            <a:r>
              <a:rPr lang="zh-TW" altLang="en-US" sz="2400" spc="300" dirty="0">
                <a:solidFill>
                  <a:schemeClr val="bg1">
                    <a:lumMod val="75000"/>
                  </a:schemeClr>
                </a:solidFill>
              </a:rPr>
              <a:t>茶業相關</a:t>
            </a:r>
            <a:r>
              <a:rPr lang="zh-TW" altLang="en-US" sz="2400" spc="300" dirty="0" smtClean="0">
                <a:solidFill>
                  <a:schemeClr val="bg1">
                    <a:lumMod val="75000"/>
                  </a:schemeClr>
                </a:solidFill>
              </a:rPr>
              <a:t>工作</a:t>
            </a:r>
            <a:r>
              <a:rPr lang="en-US" altLang="zh-TW" sz="2400" spc="3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sz="2400" spc="3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zh-TW" altLang="en-US" sz="2400" spc="300" dirty="0" smtClean="0">
                <a:solidFill>
                  <a:schemeClr val="bg1">
                    <a:lumMod val="75000"/>
                  </a:schemeClr>
                </a:solidFill>
              </a:rPr>
              <a:t>茶在台灣扮演</a:t>
            </a:r>
            <a:r>
              <a:rPr lang="zh-TW" altLang="en-US" sz="2400" spc="300" dirty="0">
                <a:solidFill>
                  <a:schemeClr val="bg1">
                    <a:lumMod val="75000"/>
                  </a:schemeClr>
                </a:solidFill>
              </a:rPr>
              <a:t>著重要的</a:t>
            </a:r>
            <a:r>
              <a:rPr lang="zh-TW" altLang="en-US" sz="2400" spc="300" dirty="0" smtClean="0">
                <a:solidFill>
                  <a:schemeClr val="bg1">
                    <a:lumMod val="75000"/>
                  </a:schemeClr>
                </a:solidFill>
              </a:rPr>
              <a:t>角色</a:t>
            </a:r>
            <a:endParaRPr lang="en-US" altLang="zh-TW" sz="2400" spc="3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接點 6"/>
          <p:cNvCxnSpPr>
            <a:stCxn id="4" idx="4"/>
          </p:cNvCxnSpPr>
          <p:nvPr/>
        </p:nvCxnSpPr>
        <p:spPr>
          <a:xfrm>
            <a:off x="901771" y="1700808"/>
            <a:ext cx="86958" cy="515719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40435" y="2968077"/>
            <a:ext cx="936104" cy="144016"/>
            <a:chOff x="914084" y="3395608"/>
            <a:chExt cx="777596" cy="144016"/>
          </a:xfrm>
        </p:grpSpPr>
        <p:sp>
          <p:nvSpPr>
            <p:cNvPr id="9" name="矩形 8"/>
            <p:cNvSpPr/>
            <p:nvPr/>
          </p:nvSpPr>
          <p:spPr>
            <a:xfrm>
              <a:off x="914086" y="3395608"/>
              <a:ext cx="777594" cy="144016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14084" y="3395608"/>
              <a:ext cx="241070" cy="144016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139952" y="993416"/>
            <a:ext cx="180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Motivation</a:t>
            </a:r>
            <a:endParaRPr lang="zh-TW" altLang="en-US" sz="2000" spc="300" dirty="0">
              <a:solidFill>
                <a:schemeClr val="tx1">
                  <a:lumMod val="65000"/>
                  <a:lumOff val="3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650060" y="3904181"/>
            <a:ext cx="936104" cy="144016"/>
            <a:chOff x="914084" y="3395608"/>
            <a:chExt cx="777596" cy="144016"/>
          </a:xfrm>
        </p:grpSpPr>
        <p:sp>
          <p:nvSpPr>
            <p:cNvPr id="21" name="矩形 20"/>
            <p:cNvSpPr/>
            <p:nvPr/>
          </p:nvSpPr>
          <p:spPr>
            <a:xfrm>
              <a:off x="914086" y="3395608"/>
              <a:ext cx="777594" cy="144016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4084" y="3395608"/>
              <a:ext cx="241070" cy="144016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62768" y="4787527"/>
            <a:ext cx="936104" cy="144016"/>
            <a:chOff x="914084" y="3395608"/>
            <a:chExt cx="777596" cy="144016"/>
          </a:xfrm>
        </p:grpSpPr>
        <p:sp>
          <p:nvSpPr>
            <p:cNvPr id="24" name="矩形 23"/>
            <p:cNvSpPr/>
            <p:nvPr/>
          </p:nvSpPr>
          <p:spPr>
            <a:xfrm>
              <a:off x="914086" y="3395608"/>
              <a:ext cx="777594" cy="144016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14084" y="3395608"/>
              <a:ext cx="241070" cy="144016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4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07704" y="2339255"/>
            <a:ext cx="1440160" cy="576064"/>
          </a:xfrm>
          <a:prstGeom prst="rect">
            <a:avLst/>
          </a:prstGeom>
          <a:solidFill>
            <a:schemeClr val="tx1">
              <a:alpha val="14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-468560" y="476672"/>
            <a:ext cx="10081120" cy="1440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95536" y="688339"/>
            <a:ext cx="1012469" cy="1012469"/>
            <a:chOff x="-252536" y="-238844"/>
            <a:chExt cx="2213992" cy="2213992"/>
          </a:xfrm>
        </p:grpSpPr>
        <p:pic>
          <p:nvPicPr>
            <p:cNvPr id="3" name="Picture 6" descr="C:\Users\user\Downloads\原檔\images\te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84" y="-13692"/>
              <a:ext cx="1763688" cy="1763688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-252536" y="-238844"/>
              <a:ext cx="2213992" cy="2213992"/>
            </a:xfrm>
            <a:prstGeom prst="ellipse">
              <a:avLst/>
            </a:prstGeom>
            <a:solidFill>
              <a:schemeClr val="accent5">
                <a:alpha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907704" y="908720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 站 介 紹</a:t>
            </a:r>
            <a:endParaRPr lang="zh-TW" altLang="en-US" sz="2800" dirty="0"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7" name="直線接點 6"/>
          <p:cNvCxnSpPr>
            <a:stCxn id="4" idx="4"/>
          </p:cNvCxnSpPr>
          <p:nvPr/>
        </p:nvCxnSpPr>
        <p:spPr>
          <a:xfrm>
            <a:off x="901771" y="1700808"/>
            <a:ext cx="86958" cy="515719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67944" y="993416"/>
            <a:ext cx="2059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</a:p>
        </p:txBody>
      </p:sp>
      <p:sp>
        <p:nvSpPr>
          <p:cNvPr id="8" name="矩形 7"/>
          <p:cNvSpPr/>
          <p:nvPr/>
        </p:nvSpPr>
        <p:spPr>
          <a:xfrm>
            <a:off x="1907704" y="2167928"/>
            <a:ext cx="684076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>
                <a:solidFill>
                  <a:schemeClr val="accent5"/>
                </a:solidFill>
              </a:rPr>
              <a:t>台灣，茶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TW" altLang="en-US" dirty="0" smtClean="0">
                <a:solidFill>
                  <a:schemeClr val="accent5"/>
                </a:solidFill>
              </a:rPr>
              <a:t>推廣茶之發展、促進茶之交流</a:t>
            </a:r>
            <a:endParaRPr lang="en-US" altLang="zh-TW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chemeClr val="accent5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將台灣分割成「北、中、南」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從中挑選各區域茶行、茶莊、茶館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帶領朋友們一同走遍這些地方，讓大家對台灣茶有更深層的認識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468560" y="476672"/>
            <a:ext cx="10081120" cy="1440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95536" y="688339"/>
            <a:ext cx="1012469" cy="1012469"/>
            <a:chOff x="-252536" y="-238844"/>
            <a:chExt cx="2213992" cy="2213992"/>
          </a:xfrm>
        </p:grpSpPr>
        <p:pic>
          <p:nvPicPr>
            <p:cNvPr id="3" name="Picture 6" descr="C:\Users\user\Downloads\原檔\images\te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84" y="-13692"/>
              <a:ext cx="1763688" cy="1763688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-252536" y="-238844"/>
              <a:ext cx="2213992" cy="2213992"/>
            </a:xfrm>
            <a:prstGeom prst="ellipse">
              <a:avLst/>
            </a:prstGeom>
            <a:solidFill>
              <a:schemeClr val="accent5">
                <a:alpha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907704" y="908720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 站 規 劃</a:t>
            </a:r>
            <a:endParaRPr lang="zh-TW" altLang="en-US" sz="2800" dirty="0"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7" name="直線接點 6"/>
          <p:cNvCxnSpPr>
            <a:stCxn id="4" idx="4"/>
          </p:cNvCxnSpPr>
          <p:nvPr/>
        </p:nvCxnSpPr>
        <p:spPr>
          <a:xfrm>
            <a:off x="901771" y="1700808"/>
            <a:ext cx="86958" cy="515719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67944" y="993416"/>
            <a:ext cx="1458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Program</a:t>
            </a:r>
          </a:p>
        </p:txBody>
      </p:sp>
      <p:sp>
        <p:nvSpPr>
          <p:cNvPr id="116" name="手繪多邊形 115"/>
          <p:cNvSpPr/>
          <p:nvPr/>
        </p:nvSpPr>
        <p:spPr>
          <a:xfrm>
            <a:off x="7058754" y="5008400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761828" y="202535"/>
                </a:lnTo>
                <a:lnTo>
                  <a:pt x="761828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7" name="手繪多邊形 116"/>
          <p:cNvSpPr/>
          <p:nvPr/>
        </p:nvSpPr>
        <p:spPr>
          <a:xfrm>
            <a:off x="6296926" y="5008400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61828" y="0"/>
                </a:moveTo>
                <a:lnTo>
                  <a:pt x="761828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手繪多邊形 117"/>
          <p:cNvSpPr/>
          <p:nvPr/>
        </p:nvSpPr>
        <p:spPr>
          <a:xfrm>
            <a:off x="6296926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761828" y="202535"/>
                </a:lnTo>
                <a:lnTo>
                  <a:pt x="761828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9" name="手繪多邊形 118"/>
          <p:cNvSpPr/>
          <p:nvPr/>
        </p:nvSpPr>
        <p:spPr>
          <a:xfrm>
            <a:off x="5535098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61828" y="0"/>
                </a:moveTo>
                <a:lnTo>
                  <a:pt x="761828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0" name="手繪多邊形 119"/>
          <p:cNvSpPr/>
          <p:nvPr/>
        </p:nvSpPr>
        <p:spPr>
          <a:xfrm>
            <a:off x="4773270" y="3152911"/>
            <a:ext cx="1523656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1523656" y="202535"/>
                </a:lnTo>
                <a:lnTo>
                  <a:pt x="1523656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1" name="手繪多邊形 120"/>
          <p:cNvSpPr/>
          <p:nvPr/>
        </p:nvSpPr>
        <p:spPr>
          <a:xfrm>
            <a:off x="4727550" y="3152911"/>
            <a:ext cx="91440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2" name="手繪多邊形 121"/>
          <p:cNvSpPr/>
          <p:nvPr/>
        </p:nvSpPr>
        <p:spPr>
          <a:xfrm>
            <a:off x="3249614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761828" y="202535"/>
                </a:lnTo>
                <a:lnTo>
                  <a:pt x="761828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3" name="手繪多邊形 122"/>
          <p:cNvSpPr/>
          <p:nvPr/>
        </p:nvSpPr>
        <p:spPr>
          <a:xfrm>
            <a:off x="2487786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61828" y="0"/>
                </a:moveTo>
                <a:lnTo>
                  <a:pt x="761828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4" name="手繪多邊形 123"/>
          <p:cNvSpPr/>
          <p:nvPr/>
        </p:nvSpPr>
        <p:spPr>
          <a:xfrm>
            <a:off x="3249614" y="3152911"/>
            <a:ext cx="1523656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23656" y="0"/>
                </a:moveTo>
                <a:lnTo>
                  <a:pt x="1523656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5" name="手繪多邊形 124"/>
          <p:cNvSpPr/>
          <p:nvPr/>
        </p:nvSpPr>
        <p:spPr>
          <a:xfrm>
            <a:off x="4205428" y="2564904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網  站</a:t>
            </a:r>
            <a:endParaRPr lang="zh-TW" altLang="en-US" sz="1400" kern="1200" dirty="0"/>
          </a:p>
        </p:txBody>
      </p:sp>
      <p:sp>
        <p:nvSpPr>
          <p:cNvPr id="127" name="手繪多邊形 126"/>
          <p:cNvSpPr/>
          <p:nvPr/>
        </p:nvSpPr>
        <p:spPr>
          <a:xfrm>
            <a:off x="2681772" y="3492649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6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關於我們</a:t>
            </a:r>
            <a:endParaRPr lang="zh-TW" altLang="en-US" sz="1400" kern="1200" dirty="0"/>
          </a:p>
        </p:txBody>
      </p:sp>
      <p:sp>
        <p:nvSpPr>
          <p:cNvPr id="129" name="手繪多邊形 128"/>
          <p:cNvSpPr/>
          <p:nvPr/>
        </p:nvSpPr>
        <p:spPr>
          <a:xfrm>
            <a:off x="1919944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4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推薦茶行</a:t>
            </a:r>
            <a:endParaRPr lang="zh-TW" altLang="en-US" sz="1400" kern="1200" dirty="0"/>
          </a:p>
        </p:txBody>
      </p:sp>
      <p:sp>
        <p:nvSpPr>
          <p:cNvPr id="131" name="手繪多邊形 130"/>
          <p:cNvSpPr/>
          <p:nvPr/>
        </p:nvSpPr>
        <p:spPr>
          <a:xfrm>
            <a:off x="3443600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4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聯絡方式</a:t>
            </a:r>
            <a:endParaRPr lang="zh-TW" altLang="en-US" sz="1400" kern="1200" dirty="0"/>
          </a:p>
        </p:txBody>
      </p:sp>
      <p:sp>
        <p:nvSpPr>
          <p:cNvPr id="133" name="手繪多邊形 132"/>
          <p:cNvSpPr/>
          <p:nvPr/>
        </p:nvSpPr>
        <p:spPr>
          <a:xfrm>
            <a:off x="4205428" y="3492649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6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茶葉小知識</a:t>
            </a:r>
            <a:endParaRPr lang="zh-TW" altLang="en-US" sz="1400" kern="1200" dirty="0"/>
          </a:p>
        </p:txBody>
      </p:sp>
      <p:sp>
        <p:nvSpPr>
          <p:cNvPr id="135" name="手繪多邊形 134"/>
          <p:cNvSpPr/>
          <p:nvPr/>
        </p:nvSpPr>
        <p:spPr>
          <a:xfrm>
            <a:off x="5729084" y="3492649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6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茶行分享磚</a:t>
            </a:r>
            <a:endParaRPr lang="zh-TW" altLang="en-US" sz="1400" kern="1200" dirty="0"/>
          </a:p>
        </p:txBody>
      </p:sp>
      <p:sp>
        <p:nvSpPr>
          <p:cNvPr id="137" name="手繪多邊形 136"/>
          <p:cNvSpPr/>
          <p:nvPr/>
        </p:nvSpPr>
        <p:spPr>
          <a:xfrm>
            <a:off x="4967256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4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資訊牆</a:t>
            </a:r>
            <a:endParaRPr lang="zh-TW" altLang="en-US" sz="1400" kern="1200" dirty="0"/>
          </a:p>
        </p:txBody>
      </p:sp>
      <p:sp>
        <p:nvSpPr>
          <p:cNvPr id="139" name="手繪多邊形 138"/>
          <p:cNvSpPr/>
          <p:nvPr/>
        </p:nvSpPr>
        <p:spPr>
          <a:xfrm>
            <a:off x="6490912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4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使用者互動</a:t>
            </a:r>
            <a:endParaRPr lang="zh-TW" altLang="en-US" sz="1400" kern="1200" dirty="0"/>
          </a:p>
        </p:txBody>
      </p:sp>
      <p:sp>
        <p:nvSpPr>
          <p:cNvPr id="141" name="手繪多邊形 140"/>
          <p:cNvSpPr/>
          <p:nvPr/>
        </p:nvSpPr>
        <p:spPr>
          <a:xfrm>
            <a:off x="5729084" y="5348138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2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購茶心得</a:t>
            </a:r>
            <a:endParaRPr lang="zh-TW" altLang="en-US" sz="1400" kern="1200" dirty="0"/>
          </a:p>
        </p:txBody>
      </p:sp>
      <p:sp>
        <p:nvSpPr>
          <p:cNvPr id="143" name="手繪多邊形 142"/>
          <p:cNvSpPr/>
          <p:nvPr/>
        </p:nvSpPr>
        <p:spPr>
          <a:xfrm>
            <a:off x="7252740" y="5348138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hueOff val="0"/>
              <a:satOff val="0"/>
              <a:lumOff val="0"/>
              <a:alpha val="2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評價星等</a:t>
            </a:r>
            <a:endParaRPr lang="zh-TW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17996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468560" y="476672"/>
            <a:ext cx="10081120" cy="1440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95536" y="688339"/>
            <a:ext cx="1012469" cy="1012469"/>
            <a:chOff x="-252536" y="-238844"/>
            <a:chExt cx="2213992" cy="2213992"/>
          </a:xfrm>
        </p:grpSpPr>
        <p:pic>
          <p:nvPicPr>
            <p:cNvPr id="3" name="Picture 6" descr="C:\Users\user\Downloads\原檔\images\te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84" y="-13692"/>
              <a:ext cx="1763688" cy="1763688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-252536" y="-238844"/>
              <a:ext cx="2213992" cy="2213992"/>
            </a:xfrm>
            <a:prstGeom prst="ellipse">
              <a:avLst/>
            </a:prstGeom>
            <a:solidFill>
              <a:schemeClr val="accent5">
                <a:alpha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907704" y="908720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團 隊 分 工</a:t>
            </a:r>
            <a:endParaRPr lang="zh-TW" altLang="en-US" sz="2800" dirty="0"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7" name="直線接點 6"/>
          <p:cNvCxnSpPr>
            <a:stCxn id="4" idx="4"/>
          </p:cNvCxnSpPr>
          <p:nvPr/>
        </p:nvCxnSpPr>
        <p:spPr>
          <a:xfrm>
            <a:off x="901771" y="1700808"/>
            <a:ext cx="86958" cy="515719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67944" y="993416"/>
            <a:ext cx="183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Team Work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2130214" y="2276872"/>
            <a:ext cx="4243905" cy="923330"/>
            <a:chOff x="2130214" y="2348880"/>
            <a:chExt cx="4243905" cy="923330"/>
          </a:xfrm>
        </p:grpSpPr>
        <p:sp>
          <p:nvSpPr>
            <p:cNvPr id="6" name="文字方塊 5"/>
            <p:cNvSpPr txBox="1"/>
            <p:nvPr/>
          </p:nvSpPr>
          <p:spPr>
            <a:xfrm>
              <a:off x="2130214" y="255422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accent5"/>
                  </a:solidFill>
                </a:rPr>
                <a:t>張詠淳</a:t>
              </a: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574588" y="2348880"/>
              <a:ext cx="2799531" cy="923330"/>
              <a:chOff x="3572669" y="2433662"/>
              <a:chExt cx="2799531" cy="9233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572669" y="2509799"/>
                <a:ext cx="63227" cy="720080"/>
              </a:xfrm>
              <a:prstGeom prst="rect">
                <a:avLst/>
              </a:prstGeom>
              <a:solidFill>
                <a:schemeClr val="accent5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779912" y="2433662"/>
                <a:ext cx="2592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網頁撰寫</a:t>
                </a:r>
                <a:endParaRPr lang="en-US" altLang="zh-TW" spc="3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簡報製作</a:t>
                </a:r>
                <a:endParaRPr lang="en-US" altLang="zh-TW" spc="3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2130214" y="3337247"/>
            <a:ext cx="4243905" cy="923330"/>
            <a:chOff x="2130214" y="3400276"/>
            <a:chExt cx="4243905" cy="923330"/>
          </a:xfrm>
        </p:grpSpPr>
        <p:sp>
          <p:nvSpPr>
            <p:cNvPr id="29" name="文字方塊 28"/>
            <p:cNvSpPr txBox="1"/>
            <p:nvPr/>
          </p:nvSpPr>
          <p:spPr>
            <a:xfrm>
              <a:off x="2130214" y="3631109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accent5"/>
                  </a:solidFill>
                </a:rPr>
                <a:t>黃    尹</a:t>
              </a:r>
              <a:endParaRPr lang="zh-TW" altLang="en-US" sz="2400" dirty="0">
                <a:solidFill>
                  <a:schemeClr val="accent5"/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3574588" y="3400276"/>
              <a:ext cx="2799531" cy="923330"/>
              <a:chOff x="3572669" y="2433662"/>
              <a:chExt cx="2799531" cy="92333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572669" y="2535287"/>
                <a:ext cx="63227" cy="720080"/>
              </a:xfrm>
              <a:prstGeom prst="rect">
                <a:avLst/>
              </a:prstGeom>
              <a:solidFill>
                <a:schemeClr val="accent5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3779912" y="2433662"/>
                <a:ext cx="2592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文案主編</a:t>
                </a:r>
                <a:endParaRPr lang="en-US" altLang="zh-TW" spc="3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蒐集北部</a:t>
                </a:r>
                <a:r>
                  <a:rPr lang="zh-TW" altLang="en-US" spc="300" dirty="0">
                    <a:solidFill>
                      <a:schemeClr val="bg1">
                        <a:lumMod val="85000"/>
                      </a:schemeClr>
                    </a:solidFill>
                  </a:rPr>
                  <a:t>茶</a:t>
                </a: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行資訊</a:t>
                </a:r>
                <a:endParaRPr lang="en-US" altLang="zh-TW" spc="3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130214" y="4397622"/>
            <a:ext cx="4243905" cy="923330"/>
            <a:chOff x="2130214" y="4417865"/>
            <a:chExt cx="4243905" cy="923330"/>
          </a:xfrm>
        </p:grpSpPr>
        <p:sp>
          <p:nvSpPr>
            <p:cNvPr id="30" name="文字方塊 29"/>
            <p:cNvSpPr txBox="1"/>
            <p:nvPr/>
          </p:nvSpPr>
          <p:spPr>
            <a:xfrm>
              <a:off x="2130214" y="4648698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accent5"/>
                  </a:solidFill>
                </a:rPr>
                <a:t>黃國維</a:t>
              </a:r>
              <a:endParaRPr lang="zh-TW" altLang="en-US" sz="2400" dirty="0">
                <a:solidFill>
                  <a:schemeClr val="accent5"/>
                </a:soli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3574588" y="4417865"/>
              <a:ext cx="2799531" cy="923330"/>
              <a:chOff x="3572669" y="2433662"/>
              <a:chExt cx="2799531" cy="92333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572669" y="2535287"/>
                <a:ext cx="63227" cy="720080"/>
              </a:xfrm>
              <a:prstGeom prst="rect">
                <a:avLst/>
              </a:prstGeom>
              <a:solidFill>
                <a:schemeClr val="accent5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3779912" y="2433662"/>
                <a:ext cx="2592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文案編輯</a:t>
                </a:r>
                <a:endParaRPr lang="en-US" altLang="zh-TW" spc="3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蒐集南部茶行資訊</a:t>
                </a:r>
                <a:endParaRPr lang="en-US" altLang="zh-TW" spc="3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0" name="群組 19"/>
          <p:cNvGrpSpPr/>
          <p:nvPr/>
        </p:nvGrpSpPr>
        <p:grpSpPr>
          <a:xfrm>
            <a:off x="2130214" y="5457998"/>
            <a:ext cx="4243905" cy="923330"/>
            <a:chOff x="2130214" y="5530006"/>
            <a:chExt cx="4243905" cy="923330"/>
          </a:xfrm>
        </p:grpSpPr>
        <p:sp>
          <p:nvSpPr>
            <p:cNvPr id="31" name="文字方塊 30"/>
            <p:cNvSpPr txBox="1"/>
            <p:nvPr/>
          </p:nvSpPr>
          <p:spPr>
            <a:xfrm>
              <a:off x="2130214" y="5760839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accent5"/>
                  </a:solidFill>
                </a:rPr>
                <a:t>張嘉君</a:t>
              </a:r>
              <a:endParaRPr lang="zh-TW" altLang="en-US" sz="2400" dirty="0">
                <a:solidFill>
                  <a:schemeClr val="accent5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3574588" y="5530006"/>
              <a:ext cx="2799531" cy="923330"/>
              <a:chOff x="3572669" y="2433662"/>
              <a:chExt cx="2799531" cy="92333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572669" y="2535287"/>
                <a:ext cx="63227" cy="720080"/>
              </a:xfrm>
              <a:prstGeom prst="rect">
                <a:avLst/>
              </a:prstGeom>
              <a:solidFill>
                <a:schemeClr val="accent5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3779912" y="2433662"/>
                <a:ext cx="2592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文案編輯</a:t>
                </a:r>
                <a:endParaRPr lang="en-US" altLang="zh-TW" spc="3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pc="300" dirty="0" smtClean="0">
                    <a:solidFill>
                      <a:schemeClr val="bg1">
                        <a:lumMod val="85000"/>
                      </a:schemeClr>
                    </a:solidFill>
                  </a:rPr>
                  <a:t>蒐集中部茶行資訊</a:t>
                </a:r>
                <a:endParaRPr lang="en-US" altLang="zh-TW" spc="3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3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468560" y="476672"/>
            <a:ext cx="10081120" cy="1440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95536" y="688339"/>
            <a:ext cx="1012469" cy="1012469"/>
            <a:chOff x="-252536" y="-238844"/>
            <a:chExt cx="2213992" cy="2213992"/>
          </a:xfrm>
        </p:grpSpPr>
        <p:pic>
          <p:nvPicPr>
            <p:cNvPr id="3" name="Picture 6" descr="C:\Users\user\Downloads\原檔\images\te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84" y="-13692"/>
              <a:ext cx="1763688" cy="1763688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-252536" y="-238844"/>
              <a:ext cx="2213992" cy="2213992"/>
            </a:xfrm>
            <a:prstGeom prst="ellipse">
              <a:avLst/>
            </a:prstGeom>
            <a:solidFill>
              <a:schemeClr val="accent5">
                <a:alpha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接點 6"/>
          <p:cNvCxnSpPr>
            <a:stCxn id="4" idx="4"/>
          </p:cNvCxnSpPr>
          <p:nvPr/>
        </p:nvCxnSpPr>
        <p:spPr>
          <a:xfrm>
            <a:off x="901771" y="1700808"/>
            <a:ext cx="86958" cy="515719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907704" y="908720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 發 進 度</a:t>
            </a:r>
            <a:endParaRPr lang="zh-TW" altLang="en-US" sz="2800" dirty="0"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7944" y="993416"/>
            <a:ext cx="1602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Progress </a:t>
            </a:r>
          </a:p>
        </p:txBody>
      </p:sp>
      <p:sp>
        <p:nvSpPr>
          <p:cNvPr id="45" name="手繪多邊形 44"/>
          <p:cNvSpPr/>
          <p:nvPr/>
        </p:nvSpPr>
        <p:spPr>
          <a:xfrm>
            <a:off x="7058754" y="5008400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761828" y="202535"/>
                </a:lnTo>
                <a:lnTo>
                  <a:pt x="761828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手繪多邊形 45"/>
          <p:cNvSpPr/>
          <p:nvPr/>
        </p:nvSpPr>
        <p:spPr>
          <a:xfrm>
            <a:off x="6296926" y="5008400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61828" y="0"/>
                </a:moveTo>
                <a:lnTo>
                  <a:pt x="761828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手繪多邊形 46"/>
          <p:cNvSpPr/>
          <p:nvPr/>
        </p:nvSpPr>
        <p:spPr>
          <a:xfrm>
            <a:off x="6296926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761828" y="202535"/>
                </a:lnTo>
                <a:lnTo>
                  <a:pt x="761828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手繪多邊形 47"/>
          <p:cNvSpPr/>
          <p:nvPr/>
        </p:nvSpPr>
        <p:spPr>
          <a:xfrm>
            <a:off x="5535098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61828" y="0"/>
                </a:moveTo>
                <a:lnTo>
                  <a:pt x="761828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手繪多邊形 48"/>
          <p:cNvSpPr/>
          <p:nvPr/>
        </p:nvSpPr>
        <p:spPr>
          <a:xfrm>
            <a:off x="4773270" y="3152911"/>
            <a:ext cx="1523656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1523656" y="202535"/>
                </a:lnTo>
                <a:lnTo>
                  <a:pt x="1523656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手繪多邊形 49"/>
          <p:cNvSpPr/>
          <p:nvPr/>
        </p:nvSpPr>
        <p:spPr>
          <a:xfrm>
            <a:off x="4727550" y="3152911"/>
            <a:ext cx="91440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手繪多邊形 50"/>
          <p:cNvSpPr/>
          <p:nvPr/>
        </p:nvSpPr>
        <p:spPr>
          <a:xfrm>
            <a:off x="3249614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2535"/>
                </a:lnTo>
                <a:lnTo>
                  <a:pt x="761828" y="202535"/>
                </a:lnTo>
                <a:lnTo>
                  <a:pt x="761828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手繪多邊形 51"/>
          <p:cNvSpPr/>
          <p:nvPr/>
        </p:nvSpPr>
        <p:spPr>
          <a:xfrm>
            <a:off x="2487786" y="4080656"/>
            <a:ext cx="761828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61828" y="0"/>
                </a:moveTo>
                <a:lnTo>
                  <a:pt x="761828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手繪多邊形 52"/>
          <p:cNvSpPr/>
          <p:nvPr/>
        </p:nvSpPr>
        <p:spPr>
          <a:xfrm>
            <a:off x="3249614" y="3152911"/>
            <a:ext cx="1523656" cy="3397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23656" y="0"/>
                </a:moveTo>
                <a:lnTo>
                  <a:pt x="1523656" y="202535"/>
                </a:lnTo>
                <a:lnTo>
                  <a:pt x="0" y="202535"/>
                </a:lnTo>
                <a:lnTo>
                  <a:pt x="0" y="339737"/>
                </a:lnTo>
              </a:path>
            </a:pathLst>
          </a:custGeom>
          <a:noFill/>
          <a:ln w="9525"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手繪多邊形 53"/>
          <p:cNvSpPr/>
          <p:nvPr/>
        </p:nvSpPr>
        <p:spPr>
          <a:xfrm>
            <a:off x="4205428" y="2564904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網  站</a:t>
            </a:r>
            <a:endParaRPr lang="zh-TW" altLang="en-US" sz="1400" kern="1200" dirty="0"/>
          </a:p>
        </p:txBody>
      </p:sp>
      <p:sp>
        <p:nvSpPr>
          <p:cNvPr id="55" name="手繪多邊形 54"/>
          <p:cNvSpPr/>
          <p:nvPr/>
        </p:nvSpPr>
        <p:spPr>
          <a:xfrm>
            <a:off x="2681772" y="3492649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關於我們</a:t>
            </a:r>
            <a:endParaRPr lang="zh-TW" altLang="en-US" sz="1400" kern="1200" dirty="0"/>
          </a:p>
        </p:txBody>
      </p:sp>
      <p:sp>
        <p:nvSpPr>
          <p:cNvPr id="56" name="手繪多邊形 55"/>
          <p:cNvSpPr/>
          <p:nvPr/>
        </p:nvSpPr>
        <p:spPr>
          <a:xfrm>
            <a:off x="1919944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推薦茶行</a:t>
            </a:r>
            <a:endParaRPr lang="zh-TW" altLang="en-US" sz="1400" kern="1200" dirty="0"/>
          </a:p>
        </p:txBody>
      </p:sp>
      <p:sp>
        <p:nvSpPr>
          <p:cNvPr id="57" name="手繪多邊形 56"/>
          <p:cNvSpPr/>
          <p:nvPr/>
        </p:nvSpPr>
        <p:spPr>
          <a:xfrm>
            <a:off x="3443600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8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聯絡方式</a:t>
            </a:r>
            <a:endParaRPr lang="zh-TW" altLang="en-US" sz="1400" kern="1200" dirty="0"/>
          </a:p>
        </p:txBody>
      </p:sp>
      <p:sp>
        <p:nvSpPr>
          <p:cNvPr id="58" name="手繪多邊形 57"/>
          <p:cNvSpPr/>
          <p:nvPr/>
        </p:nvSpPr>
        <p:spPr>
          <a:xfrm>
            <a:off x="4205428" y="3492649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8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茶葉小知識</a:t>
            </a:r>
            <a:endParaRPr lang="zh-TW" altLang="en-US" sz="1400" kern="1200" dirty="0"/>
          </a:p>
        </p:txBody>
      </p:sp>
      <p:sp>
        <p:nvSpPr>
          <p:cNvPr id="59" name="手繪多邊形 58"/>
          <p:cNvSpPr/>
          <p:nvPr/>
        </p:nvSpPr>
        <p:spPr>
          <a:xfrm>
            <a:off x="5729084" y="3492649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茶行分享磚</a:t>
            </a:r>
            <a:endParaRPr lang="zh-TW" altLang="en-US" sz="1400" kern="1200" dirty="0"/>
          </a:p>
        </p:txBody>
      </p:sp>
      <p:sp>
        <p:nvSpPr>
          <p:cNvPr id="60" name="手繪多邊形 59"/>
          <p:cNvSpPr/>
          <p:nvPr/>
        </p:nvSpPr>
        <p:spPr>
          <a:xfrm>
            <a:off x="4967256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8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資訊牆</a:t>
            </a:r>
            <a:endParaRPr lang="zh-TW" altLang="en-US" sz="1400" kern="1200" dirty="0"/>
          </a:p>
        </p:txBody>
      </p:sp>
      <p:sp>
        <p:nvSpPr>
          <p:cNvPr id="61" name="手繪多邊形 60"/>
          <p:cNvSpPr/>
          <p:nvPr/>
        </p:nvSpPr>
        <p:spPr>
          <a:xfrm>
            <a:off x="6490912" y="4420393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使用者互動</a:t>
            </a:r>
            <a:endParaRPr lang="zh-TW" altLang="en-US" sz="1400" kern="1200" dirty="0"/>
          </a:p>
        </p:txBody>
      </p:sp>
      <p:sp>
        <p:nvSpPr>
          <p:cNvPr id="62" name="手繪多邊形 61"/>
          <p:cNvSpPr/>
          <p:nvPr/>
        </p:nvSpPr>
        <p:spPr>
          <a:xfrm>
            <a:off x="5729084" y="5348138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購茶心得</a:t>
            </a:r>
            <a:endParaRPr lang="zh-TW" altLang="en-US" sz="1400" kern="1200" dirty="0"/>
          </a:p>
        </p:txBody>
      </p:sp>
      <p:sp>
        <p:nvSpPr>
          <p:cNvPr id="63" name="手繪多邊形 62"/>
          <p:cNvSpPr/>
          <p:nvPr/>
        </p:nvSpPr>
        <p:spPr>
          <a:xfrm>
            <a:off x="7252740" y="5348138"/>
            <a:ext cx="1135684" cy="588007"/>
          </a:xfrm>
          <a:custGeom>
            <a:avLst/>
            <a:gdLst>
              <a:gd name="connsiteX0" fmla="*/ 0 w 1135684"/>
              <a:gd name="connsiteY0" fmla="*/ 0 h 588007"/>
              <a:gd name="connsiteX1" fmla="*/ 1135684 w 1135684"/>
              <a:gd name="connsiteY1" fmla="*/ 0 h 588007"/>
              <a:gd name="connsiteX2" fmla="*/ 1135684 w 1135684"/>
              <a:gd name="connsiteY2" fmla="*/ 588007 h 588007"/>
              <a:gd name="connsiteX3" fmla="*/ 0 w 1135684"/>
              <a:gd name="connsiteY3" fmla="*/ 588007 h 588007"/>
              <a:gd name="connsiteX4" fmla="*/ 0 w 1135684"/>
              <a:gd name="connsiteY4" fmla="*/ 0 h 58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684" h="588007">
                <a:moveTo>
                  <a:pt x="0" y="0"/>
                </a:moveTo>
                <a:lnTo>
                  <a:pt x="1135684" y="0"/>
                </a:lnTo>
                <a:lnTo>
                  <a:pt x="1135684" y="588007"/>
                </a:lnTo>
                <a:lnTo>
                  <a:pt x="0" y="58800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82974" numCol="1" spcCol="1270" anchor="ctr" anchorCtr="0">
            <a:noAutofit/>
          </a:bodyPr>
          <a:lstStyle/>
          <a:p>
            <a:pPr lvl="0" algn="ctr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400" kern="1200" dirty="0" smtClean="0"/>
              <a:t>評價星等</a:t>
            </a:r>
            <a:endParaRPr lang="zh-TW" altLang="en-US" sz="1400" kern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94423" y="329960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724128" y="424033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211960" y="422108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468560" y="476672"/>
            <a:ext cx="10081120" cy="1440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95536" y="688339"/>
            <a:ext cx="1012469" cy="1012469"/>
            <a:chOff x="-252536" y="-238844"/>
            <a:chExt cx="2213992" cy="2213992"/>
          </a:xfrm>
        </p:grpSpPr>
        <p:pic>
          <p:nvPicPr>
            <p:cNvPr id="3" name="Picture 6" descr="C:\Users\user\Downloads\原檔\images\te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84" y="-13692"/>
              <a:ext cx="1763688" cy="1763688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-252536" y="-238844"/>
              <a:ext cx="2213992" cy="2213992"/>
            </a:xfrm>
            <a:prstGeom prst="ellipse">
              <a:avLst/>
            </a:prstGeom>
            <a:solidFill>
              <a:schemeClr val="accent5">
                <a:alpha val="2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接點 6"/>
          <p:cNvCxnSpPr>
            <a:stCxn id="4" idx="4"/>
          </p:cNvCxnSpPr>
          <p:nvPr/>
        </p:nvCxnSpPr>
        <p:spPr>
          <a:xfrm>
            <a:off x="901771" y="1700808"/>
            <a:ext cx="86958" cy="515719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292080" y="2169964"/>
            <a:ext cx="3407421" cy="4464496"/>
            <a:chOff x="4788024" y="2132856"/>
            <a:chExt cx="3407421" cy="4464496"/>
          </a:xfrm>
        </p:grpSpPr>
        <p:sp>
          <p:nvSpPr>
            <p:cNvPr id="5" name="矩形 4"/>
            <p:cNvSpPr/>
            <p:nvPr/>
          </p:nvSpPr>
          <p:spPr>
            <a:xfrm>
              <a:off x="4788024" y="2132856"/>
              <a:ext cx="3407421" cy="44644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4884513" y="2258940"/>
              <a:ext cx="3214442" cy="4212329"/>
              <a:chOff x="2255496" y="-4081430"/>
              <a:chExt cx="11413970" cy="1495730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067944" y="993416"/>
                <a:ext cx="16024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Progress</a:t>
                </a:r>
                <a:r>
                  <a:rPr lang="zh-TW" altLang="en-US" sz="20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 </a:t>
                </a:r>
                <a:endParaRPr lang="en-US" altLang="zh-TW" sz="20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37" r="6482"/>
              <a:stretch/>
            </p:blipFill>
            <p:spPr bwMode="auto">
              <a:xfrm>
                <a:off x="2267744" y="-4081430"/>
                <a:ext cx="11401722" cy="5998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869" r="6476"/>
              <a:stretch/>
            </p:blipFill>
            <p:spPr bwMode="auto">
              <a:xfrm>
                <a:off x="2255496" y="4900432"/>
                <a:ext cx="11402555" cy="5975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951" r="6406"/>
              <a:stretch/>
            </p:blipFill>
            <p:spPr bwMode="auto">
              <a:xfrm>
                <a:off x="2258516" y="264839"/>
                <a:ext cx="11410949" cy="494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4" name="矩形 33"/>
          <p:cNvSpPr/>
          <p:nvPr/>
        </p:nvSpPr>
        <p:spPr>
          <a:xfrm>
            <a:off x="1907704" y="908720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 發 進 度</a:t>
            </a:r>
            <a:endParaRPr lang="zh-TW" altLang="en-US" sz="2800" dirty="0"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7944" y="993416"/>
            <a:ext cx="1602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Progress 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475656" y="3092767"/>
            <a:ext cx="515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pc="300" dirty="0" smtClean="0">
                <a:solidFill>
                  <a:schemeClr val="bg1">
                    <a:lumMod val="85000"/>
                  </a:schemeClr>
                </a:solidFill>
              </a:rPr>
              <a:t>管理者自行置入資訊</a:t>
            </a:r>
            <a:endParaRPr lang="en-US" altLang="zh-TW" spc="3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pc="300" dirty="0">
                <a:solidFill>
                  <a:schemeClr val="bg1">
                    <a:lumMod val="85000"/>
                  </a:schemeClr>
                </a:solidFill>
              </a:rPr>
              <a:t>點選圖片可至連結至</a:t>
            </a:r>
            <a:r>
              <a:rPr lang="zh-TW" altLang="en-US" spc="300" dirty="0" smtClean="0">
                <a:solidFill>
                  <a:schemeClr val="bg1">
                    <a:lumMod val="85000"/>
                  </a:schemeClr>
                </a:solidFill>
              </a:rPr>
              <a:t>該</a:t>
            </a:r>
            <a:r>
              <a:rPr lang="zh-TW" altLang="en-US" spc="300" dirty="0">
                <a:solidFill>
                  <a:schemeClr val="bg1">
                    <a:lumMod val="85000"/>
                  </a:schemeClr>
                </a:solidFill>
              </a:rPr>
              <a:t>茶行</a:t>
            </a:r>
            <a:endParaRPr lang="en-US" altLang="zh-TW" spc="3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564108" y="2420888"/>
            <a:ext cx="3223916" cy="413676"/>
            <a:chOff x="1708124" y="2420888"/>
            <a:chExt cx="3223916" cy="413676"/>
          </a:xfrm>
        </p:grpSpPr>
        <p:sp>
          <p:nvSpPr>
            <p:cNvPr id="38" name="手繪多邊形 37"/>
            <p:cNvSpPr/>
            <p:nvPr/>
          </p:nvSpPr>
          <p:spPr>
            <a:xfrm>
              <a:off x="1708124" y="2420888"/>
              <a:ext cx="1135684" cy="413676"/>
            </a:xfrm>
            <a:custGeom>
              <a:avLst/>
              <a:gdLst>
                <a:gd name="connsiteX0" fmla="*/ 0 w 1135684"/>
                <a:gd name="connsiteY0" fmla="*/ 0 h 588007"/>
                <a:gd name="connsiteX1" fmla="*/ 1135684 w 1135684"/>
                <a:gd name="connsiteY1" fmla="*/ 0 h 588007"/>
                <a:gd name="connsiteX2" fmla="*/ 1135684 w 1135684"/>
                <a:gd name="connsiteY2" fmla="*/ 588007 h 588007"/>
                <a:gd name="connsiteX3" fmla="*/ 0 w 1135684"/>
                <a:gd name="connsiteY3" fmla="*/ 588007 h 588007"/>
                <a:gd name="connsiteX4" fmla="*/ 0 w 1135684"/>
                <a:gd name="connsiteY4" fmla="*/ 0 h 58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4" h="588007">
                  <a:moveTo>
                    <a:pt x="0" y="0"/>
                  </a:moveTo>
                  <a:lnTo>
                    <a:pt x="1135684" y="0"/>
                  </a:lnTo>
                  <a:lnTo>
                    <a:pt x="1135684" y="588007"/>
                  </a:lnTo>
                  <a:lnTo>
                    <a:pt x="0" y="588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58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82974" numCol="1" spcCol="1270" anchor="ctr" anchorCtr="0">
              <a:noAutofit/>
            </a:bodyPr>
            <a:lstStyle/>
            <a:p>
              <a:pPr lvl="0" algn="ctr" defTabSz="711200">
                <a:lnSpc>
                  <a:spcPct val="2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400" kern="1200" spc="600" dirty="0" smtClean="0"/>
                <a:t>資訊牆</a:t>
              </a:r>
              <a:endParaRPr lang="zh-TW" altLang="en-US" sz="1400" kern="1200" spc="6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915816" y="2443060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5"/>
                  </a:solidFill>
                </a:rPr>
                <a:t>藍 圖</a:t>
              </a:r>
              <a:endParaRPr lang="zh-TW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5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比賽">
      <a:dk1>
        <a:sysClr val="windowText" lastClr="000000"/>
      </a:dk1>
      <a:lt1>
        <a:sysClr val="window" lastClr="FFFFFF"/>
      </a:lt1>
      <a:dk2>
        <a:srgbClr val="FFCC00"/>
      </a:dk2>
      <a:lt2>
        <a:srgbClr val="EEECE1"/>
      </a:lt2>
      <a:accent1>
        <a:srgbClr val="6699FF"/>
      </a:accent1>
      <a:accent2>
        <a:srgbClr val="E64678"/>
      </a:accent2>
      <a:accent3>
        <a:srgbClr val="92D050"/>
      </a:accent3>
      <a:accent4>
        <a:srgbClr val="A371C9"/>
      </a:accent4>
      <a:accent5>
        <a:srgbClr val="4BACC6"/>
      </a:accent5>
      <a:accent6>
        <a:srgbClr val="FF9900"/>
      </a:accent6>
      <a:hlink>
        <a:srgbClr val="0000FF"/>
      </a:hlink>
      <a:folHlink>
        <a:srgbClr val="800080"/>
      </a:folHlink>
    </a:clrScheme>
    <a:fontScheme name="Light">
      <a:majorFont>
        <a:latin typeface="Arial"/>
        <a:ea typeface="微軟正黑體 Light"/>
        <a:cs typeface=""/>
      </a:majorFont>
      <a:minorFont>
        <a:latin typeface="Arial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212</Words>
  <Application>Microsoft Office PowerPoint</Application>
  <PresentationFormat>如螢幕大小 (4:3)</PresentationFormat>
  <Paragraphs>65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2016-05-05T17:22:44Z</dcterms:created>
  <dcterms:modified xsi:type="dcterms:W3CDTF">2016-05-05T18:26:11Z</dcterms:modified>
</cp:coreProperties>
</file>