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5201563" cy="35999738"/>
  <p:notesSz cx="6715125" cy="9239250"/>
  <p:defaultTextStyle>
    <a:defPPr>
      <a:defRPr lang="en-US"/>
    </a:defPPr>
    <a:lvl1pPr algn="ctr" rtl="0" fontAlgn="base">
      <a:spcBef>
        <a:spcPct val="0"/>
      </a:spcBef>
      <a:spcAft>
        <a:spcPct val="0"/>
      </a:spcAft>
      <a:defRPr sz="6900" kern="1200">
        <a:solidFill>
          <a:schemeClr val="tx1"/>
        </a:solidFill>
        <a:latin typeface="Arial" charset="0"/>
        <a:ea typeface="+mn-ea"/>
        <a:cs typeface="+mn-cs"/>
      </a:defRPr>
    </a:lvl1pPr>
    <a:lvl2pPr marL="457200" algn="ctr" rtl="0" fontAlgn="base">
      <a:spcBef>
        <a:spcPct val="0"/>
      </a:spcBef>
      <a:spcAft>
        <a:spcPct val="0"/>
      </a:spcAft>
      <a:defRPr sz="6900" kern="1200">
        <a:solidFill>
          <a:schemeClr val="tx1"/>
        </a:solidFill>
        <a:latin typeface="Arial" charset="0"/>
        <a:ea typeface="+mn-ea"/>
        <a:cs typeface="+mn-cs"/>
      </a:defRPr>
    </a:lvl2pPr>
    <a:lvl3pPr marL="914400" algn="ctr" rtl="0" fontAlgn="base">
      <a:spcBef>
        <a:spcPct val="0"/>
      </a:spcBef>
      <a:spcAft>
        <a:spcPct val="0"/>
      </a:spcAft>
      <a:defRPr sz="6900" kern="1200">
        <a:solidFill>
          <a:schemeClr val="tx1"/>
        </a:solidFill>
        <a:latin typeface="Arial" charset="0"/>
        <a:ea typeface="+mn-ea"/>
        <a:cs typeface="+mn-cs"/>
      </a:defRPr>
    </a:lvl3pPr>
    <a:lvl4pPr marL="1371600" algn="ctr" rtl="0" fontAlgn="base">
      <a:spcBef>
        <a:spcPct val="0"/>
      </a:spcBef>
      <a:spcAft>
        <a:spcPct val="0"/>
      </a:spcAft>
      <a:defRPr sz="6900" kern="1200">
        <a:solidFill>
          <a:schemeClr val="tx1"/>
        </a:solidFill>
        <a:latin typeface="Arial" charset="0"/>
        <a:ea typeface="+mn-ea"/>
        <a:cs typeface="+mn-cs"/>
      </a:defRPr>
    </a:lvl4pPr>
    <a:lvl5pPr marL="1828800" algn="ctr" rtl="0" fontAlgn="base">
      <a:spcBef>
        <a:spcPct val="0"/>
      </a:spcBef>
      <a:spcAft>
        <a:spcPct val="0"/>
      </a:spcAft>
      <a:defRPr sz="6900" kern="1200">
        <a:solidFill>
          <a:schemeClr val="tx1"/>
        </a:solidFill>
        <a:latin typeface="Arial" charset="0"/>
        <a:ea typeface="+mn-ea"/>
        <a:cs typeface="+mn-cs"/>
      </a:defRPr>
    </a:lvl5pPr>
    <a:lvl6pPr marL="2286000" algn="l" defTabSz="914400" rtl="0" eaLnBrk="1" latinLnBrk="0" hangingPunct="1">
      <a:defRPr sz="6900" kern="1200">
        <a:solidFill>
          <a:schemeClr val="tx1"/>
        </a:solidFill>
        <a:latin typeface="Arial" charset="0"/>
        <a:ea typeface="+mn-ea"/>
        <a:cs typeface="+mn-cs"/>
      </a:defRPr>
    </a:lvl6pPr>
    <a:lvl7pPr marL="2743200" algn="l" defTabSz="914400" rtl="0" eaLnBrk="1" latinLnBrk="0" hangingPunct="1">
      <a:defRPr sz="6900" kern="1200">
        <a:solidFill>
          <a:schemeClr val="tx1"/>
        </a:solidFill>
        <a:latin typeface="Arial" charset="0"/>
        <a:ea typeface="+mn-ea"/>
        <a:cs typeface="+mn-cs"/>
      </a:defRPr>
    </a:lvl7pPr>
    <a:lvl8pPr marL="3200400" algn="l" defTabSz="914400" rtl="0" eaLnBrk="1" latinLnBrk="0" hangingPunct="1">
      <a:defRPr sz="6900" kern="1200">
        <a:solidFill>
          <a:schemeClr val="tx1"/>
        </a:solidFill>
        <a:latin typeface="Arial" charset="0"/>
        <a:ea typeface="+mn-ea"/>
        <a:cs typeface="+mn-cs"/>
      </a:defRPr>
    </a:lvl8pPr>
    <a:lvl9pPr marL="3657600" algn="l" defTabSz="914400" rtl="0" eaLnBrk="1" latinLnBrk="0" hangingPunct="1">
      <a:defRPr sz="69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5289">
          <p15:clr>
            <a:srgbClr val="A4A3A4"/>
          </p15:clr>
        </p15:guide>
        <p15:guide id="2" orient="horz" pos="22086">
          <p15:clr>
            <a:srgbClr val="A4A3A4"/>
          </p15:clr>
        </p15:guide>
        <p15:guide id="3" orient="horz" pos="2349">
          <p15:clr>
            <a:srgbClr val="A4A3A4"/>
          </p15:clr>
        </p15:guide>
        <p15:guide id="4" pos="79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0046D2"/>
    <a:srgbClr val="FF0000"/>
    <a:srgbClr val="698ED9"/>
    <a:srgbClr val="A7C4FF"/>
    <a:srgbClr val="003064"/>
    <a:srgbClr val="003399"/>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F50C76-3026-444F-81B2-9CC3BE465F20}" v="7" dt="2023-10-15T20:05:06.9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852" autoAdjust="0"/>
    <p:restoredTop sz="94660"/>
  </p:normalViewPr>
  <p:slideViewPr>
    <p:cSldViewPr snapToGrid="0" showGuides="1">
      <p:cViewPr>
        <p:scale>
          <a:sx n="50" d="100"/>
          <a:sy n="50" d="100"/>
        </p:scale>
        <p:origin x="-379" y="82"/>
      </p:cViewPr>
      <p:guideLst>
        <p:guide orient="horz" pos="5289"/>
        <p:guide orient="horz" pos="22086"/>
        <p:guide orient="horz" pos="2349"/>
        <p:guide pos="793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la Mousher Ebied" userId="2c8562f9-399d-4d6c-9952-079e08271c2a" providerId="ADAL" clId="{D9F50C76-3026-444F-81B2-9CC3BE465F20}"/>
    <pc:docChg chg="modSld">
      <pc:chgData name="Hala Mousher Ebied" userId="2c8562f9-399d-4d6c-9952-079e08271c2a" providerId="ADAL" clId="{D9F50C76-3026-444F-81B2-9CC3BE465F20}" dt="2023-10-15T20:05:16.749" v="11" actId="14100"/>
      <pc:docMkLst>
        <pc:docMk/>
      </pc:docMkLst>
      <pc:sldChg chg="addSp delSp modSp mod">
        <pc:chgData name="Hala Mousher Ebied" userId="2c8562f9-399d-4d6c-9952-079e08271c2a" providerId="ADAL" clId="{D9F50C76-3026-444F-81B2-9CC3BE465F20}" dt="2023-10-15T20:05:16.749" v="11" actId="14100"/>
        <pc:sldMkLst>
          <pc:docMk/>
          <pc:sldMk cId="0" sldId="256"/>
        </pc:sldMkLst>
        <pc:spChg chg="mod">
          <ac:chgData name="Hala Mousher Ebied" userId="2c8562f9-399d-4d6c-9952-079e08271c2a" providerId="ADAL" clId="{D9F50C76-3026-444F-81B2-9CC3BE465F20}" dt="2023-10-15T20:03:00.485" v="2" actId="1076"/>
          <ac:spMkLst>
            <pc:docMk/>
            <pc:sldMk cId="0" sldId="256"/>
            <ac:spMk id="2055" creationId="{00000000-0000-0000-0000-000000000000}"/>
          </ac:spMkLst>
        </pc:spChg>
        <pc:spChg chg="del">
          <ac:chgData name="Hala Mousher Ebied" userId="2c8562f9-399d-4d6c-9952-079e08271c2a" providerId="ADAL" clId="{D9F50C76-3026-444F-81B2-9CC3BE465F20}" dt="2023-10-15T20:04:30.032" v="5" actId="478"/>
          <ac:spMkLst>
            <pc:docMk/>
            <pc:sldMk cId="0" sldId="256"/>
            <ac:spMk id="2057" creationId="{00000000-0000-0000-0000-000000000000}"/>
          </ac:spMkLst>
        </pc:spChg>
        <pc:spChg chg="del">
          <ac:chgData name="Hala Mousher Ebied" userId="2c8562f9-399d-4d6c-9952-079e08271c2a" providerId="ADAL" clId="{D9F50C76-3026-444F-81B2-9CC3BE465F20}" dt="2023-10-15T20:05:06.993" v="9" actId="478"/>
          <ac:spMkLst>
            <pc:docMk/>
            <pc:sldMk cId="0" sldId="256"/>
            <ac:spMk id="2064" creationId="{00000000-0000-0000-0000-000000000000}"/>
          </ac:spMkLst>
        </pc:spChg>
        <pc:picChg chg="add del mod">
          <ac:chgData name="Hala Mousher Ebied" userId="2c8562f9-399d-4d6c-9952-079e08271c2a" providerId="ADAL" clId="{D9F50C76-3026-444F-81B2-9CC3BE465F20}" dt="2023-10-15T20:02:57.407" v="1" actId="931"/>
          <ac:picMkLst>
            <pc:docMk/>
            <pc:sldMk cId="0" sldId="256"/>
            <ac:picMk id="3" creationId="{10F7DB5D-55EE-CEFF-C1D4-85A4AB9A3F10}"/>
          </ac:picMkLst>
        </pc:picChg>
        <pc:picChg chg="add mod">
          <ac:chgData name="Hala Mousher Ebied" userId="2c8562f9-399d-4d6c-9952-079e08271c2a" providerId="ADAL" clId="{D9F50C76-3026-444F-81B2-9CC3BE465F20}" dt="2023-10-15T20:04:37.605" v="6" actId="14100"/>
          <ac:picMkLst>
            <pc:docMk/>
            <pc:sldMk cId="0" sldId="256"/>
            <ac:picMk id="5" creationId="{E509137A-6770-D7A7-89AB-77433F2F17E4}"/>
          </ac:picMkLst>
        </pc:picChg>
        <pc:picChg chg="add mod">
          <ac:chgData name="Hala Mousher Ebied" userId="2c8562f9-399d-4d6c-9952-079e08271c2a" providerId="ADAL" clId="{D9F50C76-3026-444F-81B2-9CC3BE465F20}" dt="2023-10-15T20:05:16.749" v="11" actId="14100"/>
          <ac:picMkLst>
            <pc:docMk/>
            <pc:sldMk cId="0" sldId="256"/>
            <ac:picMk id="7" creationId="{29AB08D2-1547-0B42-A132-0A7F219458C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en-US" altLang="en-US"/>
          </a:p>
        </p:txBody>
      </p:sp>
      <p:sp>
        <p:nvSpPr>
          <p:cNvPr id="3075" name="Rectangle 3"/>
          <p:cNvSpPr>
            <a:spLocks noGrp="1" noChangeArrowheads="1"/>
          </p:cNvSpPr>
          <p:nvPr>
            <p:ph type="dt" idx="1"/>
          </p:nvPr>
        </p:nvSpPr>
        <p:spPr bwMode="auto">
          <a:xfrm>
            <a:off x="380365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2144713" y="692150"/>
            <a:ext cx="2427287" cy="34655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en-US" alt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CBF2D407-7488-4806-B042-2CE959A140D0}" type="slidenum">
              <a:rPr lang="en-US" altLang="en-US"/>
              <a:pPr>
                <a:defRPr/>
              </a:pPr>
              <a:t>‹#›</a:t>
            </a:fld>
            <a:endParaRPr lang="en-US" altLang="en-US"/>
          </a:p>
        </p:txBody>
      </p:sp>
    </p:spTree>
    <p:extLst>
      <p:ext uri="{BB962C8B-B14F-4D97-AF65-F5344CB8AC3E}">
        <p14:creationId xmlns:p14="http://schemas.microsoft.com/office/powerpoint/2010/main" val="16044517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fld id="{8832FB4B-BF18-4E6F-9FD7-11EF81A610E2}" type="slidenum">
              <a:rPr lang="en-US" altLang="en-US" sz="1200"/>
              <a:pPr eaLnBrk="1" hangingPunct="1"/>
              <a:t>1</a:t>
            </a:fld>
            <a:endParaRPr lang="en-US" alt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90713" y="11183938"/>
            <a:ext cx="21420137" cy="7715250"/>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3779838" y="20399375"/>
            <a:ext cx="17641887" cy="92011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81917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260475" y="8399463"/>
            <a:ext cx="22680613" cy="23758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5548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272125" y="1441450"/>
            <a:ext cx="5668963" cy="307165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260475" y="1441450"/>
            <a:ext cx="16859250" cy="307165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6231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1260475" y="8399463"/>
            <a:ext cx="22680613" cy="23758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0057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90725" y="23133050"/>
            <a:ext cx="21421725" cy="7150100"/>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990725" y="15257463"/>
            <a:ext cx="21421725" cy="78755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04315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260475" y="8399463"/>
            <a:ext cx="11263313" cy="237585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676188" y="8399463"/>
            <a:ext cx="11264900" cy="237585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0021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60475" y="8058150"/>
            <a:ext cx="11134725" cy="33591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0475" y="11417300"/>
            <a:ext cx="11134725" cy="207406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2801600" y="8058150"/>
            <a:ext cx="11139488" cy="33591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2801600" y="11417300"/>
            <a:ext cx="11139488" cy="207406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3921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99344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919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0475" y="1433513"/>
            <a:ext cx="8291513" cy="6099175"/>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9853613" y="1433513"/>
            <a:ext cx="14087475" cy="3072447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60475" y="7532688"/>
            <a:ext cx="8291513" cy="246253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2713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40300" y="25199975"/>
            <a:ext cx="15120938" cy="2974975"/>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4940300" y="3216275"/>
            <a:ext cx="15120938" cy="215995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4940300" y="28174950"/>
            <a:ext cx="15120938" cy="422433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02676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megaprint.co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hlinkClick r:id="rId13"/>
            <a:extLst>
              <a:ext uri="{FF2B5EF4-FFF2-40B4-BE49-F238E27FC236}">
                <a16:creationId xmlns:a16="http://schemas.microsoft.com/office/drawing/2014/main" xmlns="" id="{6BFFBEBF-6F96-4D73-87E7-3525B82575BF}"/>
              </a:ext>
            </a:extLst>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r="38727"/>
          <a:stretch>
            <a:fillRect/>
          </a:stretch>
        </p:blipFill>
        <p:spPr bwMode="auto">
          <a:xfrm>
            <a:off x="19379372" y="35425506"/>
            <a:ext cx="3255359" cy="1671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1">
            <a:extLst>
              <a:ext uri="{FF2B5EF4-FFF2-40B4-BE49-F238E27FC236}">
                <a16:creationId xmlns:a16="http://schemas.microsoft.com/office/drawing/2014/main" xmlns="" id="{9C365D95-4213-4FDE-84BF-DFB5A2F65993}"/>
              </a:ext>
            </a:extLst>
          </p:cNvPr>
          <p:cNvSpPr txBox="1"/>
          <p:nvPr userDrawn="1"/>
        </p:nvSpPr>
        <p:spPr>
          <a:xfrm>
            <a:off x="22611872" y="35348670"/>
            <a:ext cx="1975669" cy="292388"/>
          </a:xfrm>
          <a:prstGeom prst="rect">
            <a:avLst/>
          </a:prstGeom>
          <a:noFill/>
        </p:spPr>
        <p:txBody>
          <a:bodyPr wrap="none" rtlCol="0">
            <a:spAutoFit/>
          </a:bodyPr>
          <a:lstStyle>
            <a:defPPr>
              <a:defRPr lang="en-US"/>
            </a:defPPr>
            <a:lvl1pPr algn="ctr" rtl="0" fontAlgn="base">
              <a:spcBef>
                <a:spcPct val="0"/>
              </a:spcBef>
              <a:spcAft>
                <a:spcPct val="0"/>
              </a:spcAft>
              <a:defRPr sz="9700" kern="1200">
                <a:solidFill>
                  <a:schemeClr val="tx1"/>
                </a:solidFill>
                <a:latin typeface="Arial" charset="0"/>
                <a:ea typeface="+mn-ea"/>
                <a:cs typeface="+mn-cs"/>
              </a:defRPr>
            </a:lvl1pPr>
            <a:lvl2pPr marL="457200" algn="ctr" rtl="0" fontAlgn="base">
              <a:spcBef>
                <a:spcPct val="0"/>
              </a:spcBef>
              <a:spcAft>
                <a:spcPct val="0"/>
              </a:spcAft>
              <a:defRPr sz="9700" kern="1200">
                <a:solidFill>
                  <a:schemeClr val="tx1"/>
                </a:solidFill>
                <a:latin typeface="Arial" charset="0"/>
                <a:ea typeface="+mn-ea"/>
                <a:cs typeface="+mn-cs"/>
              </a:defRPr>
            </a:lvl2pPr>
            <a:lvl3pPr marL="914400" algn="ctr" rtl="0" fontAlgn="base">
              <a:spcBef>
                <a:spcPct val="0"/>
              </a:spcBef>
              <a:spcAft>
                <a:spcPct val="0"/>
              </a:spcAft>
              <a:defRPr sz="9700" kern="1200">
                <a:solidFill>
                  <a:schemeClr val="tx1"/>
                </a:solidFill>
                <a:latin typeface="Arial" charset="0"/>
                <a:ea typeface="+mn-ea"/>
                <a:cs typeface="+mn-cs"/>
              </a:defRPr>
            </a:lvl3pPr>
            <a:lvl4pPr marL="1371600" algn="ctr" rtl="0" fontAlgn="base">
              <a:spcBef>
                <a:spcPct val="0"/>
              </a:spcBef>
              <a:spcAft>
                <a:spcPct val="0"/>
              </a:spcAft>
              <a:defRPr sz="9700" kern="1200">
                <a:solidFill>
                  <a:schemeClr val="tx1"/>
                </a:solidFill>
                <a:latin typeface="Arial" charset="0"/>
                <a:ea typeface="+mn-ea"/>
                <a:cs typeface="+mn-cs"/>
              </a:defRPr>
            </a:lvl4pPr>
            <a:lvl5pPr marL="1828800" algn="ctr" rtl="0" fontAlgn="base">
              <a:spcBef>
                <a:spcPct val="0"/>
              </a:spcBef>
              <a:spcAft>
                <a:spcPct val="0"/>
              </a:spcAft>
              <a:defRPr sz="9700" kern="1200">
                <a:solidFill>
                  <a:schemeClr val="tx1"/>
                </a:solidFill>
                <a:latin typeface="Arial" charset="0"/>
                <a:ea typeface="+mn-ea"/>
                <a:cs typeface="+mn-cs"/>
              </a:defRPr>
            </a:lvl5pPr>
            <a:lvl6pPr marL="2286000" algn="l" defTabSz="914400" rtl="0" eaLnBrk="1" latinLnBrk="0" hangingPunct="1">
              <a:defRPr sz="9700" kern="1200">
                <a:solidFill>
                  <a:schemeClr val="tx1"/>
                </a:solidFill>
                <a:latin typeface="Arial" charset="0"/>
                <a:ea typeface="+mn-ea"/>
                <a:cs typeface="+mn-cs"/>
              </a:defRPr>
            </a:lvl6pPr>
            <a:lvl7pPr marL="2743200" algn="l" defTabSz="914400" rtl="0" eaLnBrk="1" latinLnBrk="0" hangingPunct="1">
              <a:defRPr sz="9700" kern="1200">
                <a:solidFill>
                  <a:schemeClr val="tx1"/>
                </a:solidFill>
                <a:latin typeface="Arial" charset="0"/>
                <a:ea typeface="+mn-ea"/>
                <a:cs typeface="+mn-cs"/>
              </a:defRPr>
            </a:lvl7pPr>
            <a:lvl8pPr marL="3200400" algn="l" defTabSz="914400" rtl="0" eaLnBrk="1" latinLnBrk="0" hangingPunct="1">
              <a:defRPr sz="9700" kern="1200">
                <a:solidFill>
                  <a:schemeClr val="tx1"/>
                </a:solidFill>
                <a:latin typeface="Arial" charset="0"/>
                <a:ea typeface="+mn-ea"/>
                <a:cs typeface="+mn-cs"/>
              </a:defRPr>
            </a:lvl8pPr>
            <a:lvl9pPr marL="3657600" algn="l" defTabSz="914400" rtl="0" eaLnBrk="1" latinLnBrk="0" hangingPunct="1">
              <a:defRPr sz="9700" kern="1200">
                <a:solidFill>
                  <a:schemeClr val="tx1"/>
                </a:solidFill>
                <a:latin typeface="Arial" charset="0"/>
                <a:ea typeface="+mn-ea"/>
                <a:cs typeface="+mn-cs"/>
              </a:defRPr>
            </a:lvl9pPr>
          </a:lstStyle>
          <a:p>
            <a:r>
              <a:rPr lang="en-US" sz="1300" dirty="0">
                <a:solidFill>
                  <a:schemeClr val="bg1"/>
                </a:solidFill>
              </a:rPr>
              <a:t>www.postersession.com</a:t>
            </a:r>
          </a:p>
        </p:txBody>
      </p:sp>
      <p:sp>
        <p:nvSpPr>
          <p:cNvPr id="6" name="TextBox 1">
            <a:extLst>
              <a:ext uri="{FF2B5EF4-FFF2-40B4-BE49-F238E27FC236}">
                <a16:creationId xmlns:a16="http://schemas.microsoft.com/office/drawing/2014/main" xmlns="" id="{C7E6A034-93E0-421C-ACA5-B28573E1673A}"/>
              </a:ext>
            </a:extLst>
          </p:cNvPr>
          <p:cNvSpPr txBox="1"/>
          <p:nvPr userDrawn="1"/>
        </p:nvSpPr>
        <p:spPr>
          <a:xfrm>
            <a:off x="0" y="35876627"/>
            <a:ext cx="461986" cy="123111"/>
          </a:xfrm>
          <a:prstGeom prst="rect">
            <a:avLst/>
          </a:prstGeom>
          <a:noFill/>
        </p:spPr>
        <p:txBody>
          <a:bodyPr wrap="none" rtlCol="0">
            <a:spAutoFit/>
          </a:bodyPr>
          <a:lstStyle>
            <a:defPPr>
              <a:defRPr lang="en-US"/>
            </a:defPPr>
            <a:lvl1pPr algn="ctr" rtl="0" fontAlgn="base">
              <a:spcBef>
                <a:spcPct val="0"/>
              </a:spcBef>
              <a:spcAft>
                <a:spcPct val="0"/>
              </a:spcAft>
              <a:defRPr sz="9700" kern="1200">
                <a:solidFill>
                  <a:schemeClr val="tx1"/>
                </a:solidFill>
                <a:latin typeface="Arial" charset="0"/>
                <a:ea typeface="+mn-ea"/>
                <a:cs typeface="+mn-cs"/>
              </a:defRPr>
            </a:lvl1pPr>
            <a:lvl2pPr marL="457200" algn="ctr" rtl="0" fontAlgn="base">
              <a:spcBef>
                <a:spcPct val="0"/>
              </a:spcBef>
              <a:spcAft>
                <a:spcPct val="0"/>
              </a:spcAft>
              <a:defRPr sz="9700" kern="1200">
                <a:solidFill>
                  <a:schemeClr val="tx1"/>
                </a:solidFill>
                <a:latin typeface="Arial" charset="0"/>
                <a:ea typeface="+mn-ea"/>
                <a:cs typeface="+mn-cs"/>
              </a:defRPr>
            </a:lvl2pPr>
            <a:lvl3pPr marL="914400" algn="ctr" rtl="0" fontAlgn="base">
              <a:spcBef>
                <a:spcPct val="0"/>
              </a:spcBef>
              <a:spcAft>
                <a:spcPct val="0"/>
              </a:spcAft>
              <a:defRPr sz="9700" kern="1200">
                <a:solidFill>
                  <a:schemeClr val="tx1"/>
                </a:solidFill>
                <a:latin typeface="Arial" charset="0"/>
                <a:ea typeface="+mn-ea"/>
                <a:cs typeface="+mn-cs"/>
              </a:defRPr>
            </a:lvl3pPr>
            <a:lvl4pPr marL="1371600" algn="ctr" rtl="0" fontAlgn="base">
              <a:spcBef>
                <a:spcPct val="0"/>
              </a:spcBef>
              <a:spcAft>
                <a:spcPct val="0"/>
              </a:spcAft>
              <a:defRPr sz="9700" kern="1200">
                <a:solidFill>
                  <a:schemeClr val="tx1"/>
                </a:solidFill>
                <a:latin typeface="Arial" charset="0"/>
                <a:ea typeface="+mn-ea"/>
                <a:cs typeface="+mn-cs"/>
              </a:defRPr>
            </a:lvl4pPr>
            <a:lvl5pPr marL="1828800" algn="ctr" rtl="0" fontAlgn="base">
              <a:spcBef>
                <a:spcPct val="0"/>
              </a:spcBef>
              <a:spcAft>
                <a:spcPct val="0"/>
              </a:spcAft>
              <a:defRPr sz="9700" kern="1200">
                <a:solidFill>
                  <a:schemeClr val="tx1"/>
                </a:solidFill>
                <a:latin typeface="Arial" charset="0"/>
                <a:ea typeface="+mn-ea"/>
                <a:cs typeface="+mn-cs"/>
              </a:defRPr>
            </a:lvl5pPr>
            <a:lvl6pPr marL="2286000" algn="l" defTabSz="914400" rtl="0" eaLnBrk="1" latinLnBrk="0" hangingPunct="1">
              <a:defRPr sz="9700" kern="1200">
                <a:solidFill>
                  <a:schemeClr val="tx1"/>
                </a:solidFill>
                <a:latin typeface="Arial" charset="0"/>
                <a:ea typeface="+mn-ea"/>
                <a:cs typeface="+mn-cs"/>
              </a:defRPr>
            </a:lvl6pPr>
            <a:lvl7pPr marL="2743200" algn="l" defTabSz="914400" rtl="0" eaLnBrk="1" latinLnBrk="0" hangingPunct="1">
              <a:defRPr sz="9700" kern="1200">
                <a:solidFill>
                  <a:schemeClr val="tx1"/>
                </a:solidFill>
                <a:latin typeface="Arial" charset="0"/>
                <a:ea typeface="+mn-ea"/>
                <a:cs typeface="+mn-cs"/>
              </a:defRPr>
            </a:lvl7pPr>
            <a:lvl8pPr marL="3200400" algn="l" defTabSz="914400" rtl="0" eaLnBrk="1" latinLnBrk="0" hangingPunct="1">
              <a:defRPr sz="9700" kern="1200">
                <a:solidFill>
                  <a:schemeClr val="tx1"/>
                </a:solidFill>
                <a:latin typeface="Arial" charset="0"/>
                <a:ea typeface="+mn-ea"/>
                <a:cs typeface="+mn-cs"/>
              </a:defRPr>
            </a:lvl8pPr>
            <a:lvl9pPr marL="3657600" algn="l" defTabSz="914400" rtl="0" eaLnBrk="1" latinLnBrk="0" hangingPunct="1">
              <a:defRPr sz="9700" kern="1200">
                <a:solidFill>
                  <a:schemeClr val="tx1"/>
                </a:solidFill>
                <a:latin typeface="Arial" charset="0"/>
                <a:ea typeface="+mn-ea"/>
                <a:cs typeface="+mn-cs"/>
              </a:defRPr>
            </a:lvl9pPr>
          </a:lstStyle>
          <a:p>
            <a:r>
              <a:rPr lang="en-US" sz="200" dirty="0">
                <a:solidFill>
                  <a:srgbClr val="003064"/>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7263" rtl="0" eaLnBrk="0" fontAlgn="base" hangingPunct="0">
        <a:spcBef>
          <a:spcPct val="0"/>
        </a:spcBef>
        <a:spcAft>
          <a:spcPct val="0"/>
        </a:spcAft>
        <a:defRPr sz="16800">
          <a:solidFill>
            <a:schemeClr val="tx2"/>
          </a:solidFill>
          <a:latin typeface="+mj-lt"/>
          <a:ea typeface="+mj-ea"/>
          <a:cs typeface="+mj-cs"/>
        </a:defRPr>
      </a:lvl1pPr>
      <a:lvl2pPr algn="ctr" defTabSz="3497263" rtl="0" eaLnBrk="0" fontAlgn="base" hangingPunct="0">
        <a:spcBef>
          <a:spcPct val="0"/>
        </a:spcBef>
        <a:spcAft>
          <a:spcPct val="0"/>
        </a:spcAft>
        <a:defRPr sz="16800">
          <a:solidFill>
            <a:schemeClr val="tx2"/>
          </a:solidFill>
          <a:latin typeface="Arial" charset="0"/>
        </a:defRPr>
      </a:lvl2pPr>
      <a:lvl3pPr algn="ctr" defTabSz="3497263" rtl="0" eaLnBrk="0" fontAlgn="base" hangingPunct="0">
        <a:spcBef>
          <a:spcPct val="0"/>
        </a:spcBef>
        <a:spcAft>
          <a:spcPct val="0"/>
        </a:spcAft>
        <a:defRPr sz="16800">
          <a:solidFill>
            <a:schemeClr val="tx2"/>
          </a:solidFill>
          <a:latin typeface="Arial" charset="0"/>
        </a:defRPr>
      </a:lvl3pPr>
      <a:lvl4pPr algn="ctr" defTabSz="3497263" rtl="0" eaLnBrk="0" fontAlgn="base" hangingPunct="0">
        <a:spcBef>
          <a:spcPct val="0"/>
        </a:spcBef>
        <a:spcAft>
          <a:spcPct val="0"/>
        </a:spcAft>
        <a:defRPr sz="16800">
          <a:solidFill>
            <a:schemeClr val="tx2"/>
          </a:solidFill>
          <a:latin typeface="Arial" charset="0"/>
        </a:defRPr>
      </a:lvl4pPr>
      <a:lvl5pPr algn="ctr" defTabSz="3497263" rtl="0" eaLnBrk="0" fontAlgn="base" hangingPunct="0">
        <a:spcBef>
          <a:spcPct val="0"/>
        </a:spcBef>
        <a:spcAft>
          <a:spcPct val="0"/>
        </a:spcAft>
        <a:defRPr sz="16800">
          <a:solidFill>
            <a:schemeClr val="tx2"/>
          </a:solidFill>
          <a:latin typeface="Arial" charset="0"/>
        </a:defRPr>
      </a:lvl5pPr>
      <a:lvl6pPr marL="457200" algn="ctr" defTabSz="3497263" rtl="0" fontAlgn="base">
        <a:spcBef>
          <a:spcPct val="0"/>
        </a:spcBef>
        <a:spcAft>
          <a:spcPct val="0"/>
        </a:spcAft>
        <a:defRPr sz="16800">
          <a:solidFill>
            <a:schemeClr val="tx2"/>
          </a:solidFill>
          <a:latin typeface="Arial" charset="0"/>
        </a:defRPr>
      </a:lvl6pPr>
      <a:lvl7pPr marL="914400" algn="ctr" defTabSz="3497263" rtl="0" fontAlgn="base">
        <a:spcBef>
          <a:spcPct val="0"/>
        </a:spcBef>
        <a:spcAft>
          <a:spcPct val="0"/>
        </a:spcAft>
        <a:defRPr sz="16800">
          <a:solidFill>
            <a:schemeClr val="tx2"/>
          </a:solidFill>
          <a:latin typeface="Arial" charset="0"/>
        </a:defRPr>
      </a:lvl7pPr>
      <a:lvl8pPr marL="1371600" algn="ctr" defTabSz="3497263" rtl="0" fontAlgn="base">
        <a:spcBef>
          <a:spcPct val="0"/>
        </a:spcBef>
        <a:spcAft>
          <a:spcPct val="0"/>
        </a:spcAft>
        <a:defRPr sz="16800">
          <a:solidFill>
            <a:schemeClr val="tx2"/>
          </a:solidFill>
          <a:latin typeface="Arial" charset="0"/>
        </a:defRPr>
      </a:lvl8pPr>
      <a:lvl9pPr marL="1828800" algn="ctr" defTabSz="3497263" rtl="0" fontAlgn="base">
        <a:spcBef>
          <a:spcPct val="0"/>
        </a:spcBef>
        <a:spcAft>
          <a:spcPct val="0"/>
        </a:spcAft>
        <a:defRPr sz="16800">
          <a:solidFill>
            <a:schemeClr val="tx2"/>
          </a:solidFill>
          <a:latin typeface="Arial" charset="0"/>
        </a:defRPr>
      </a:lvl9pPr>
    </p:titleStyle>
    <p:bodyStyle>
      <a:lvl1pPr marL="1311275" indent="-1311275" algn="l" defTabSz="3497263" rtl="0" eaLnBrk="0" fontAlgn="base" hangingPunct="0">
        <a:spcBef>
          <a:spcPct val="20000"/>
        </a:spcBef>
        <a:spcAft>
          <a:spcPct val="0"/>
        </a:spcAft>
        <a:buChar char="•"/>
        <a:defRPr sz="12300">
          <a:solidFill>
            <a:schemeClr val="tx1"/>
          </a:solidFill>
          <a:latin typeface="+mn-lt"/>
          <a:ea typeface="+mn-ea"/>
          <a:cs typeface="+mn-cs"/>
        </a:defRPr>
      </a:lvl1pPr>
      <a:lvl2pPr marL="2840038" indent="-1092200" algn="l" defTabSz="3497263" rtl="0" eaLnBrk="0" fontAlgn="base" hangingPunct="0">
        <a:spcBef>
          <a:spcPct val="20000"/>
        </a:spcBef>
        <a:spcAft>
          <a:spcPct val="0"/>
        </a:spcAft>
        <a:buChar char="–"/>
        <a:defRPr sz="10700">
          <a:solidFill>
            <a:schemeClr val="tx1"/>
          </a:solidFill>
          <a:latin typeface="+mn-lt"/>
        </a:defRPr>
      </a:lvl2pPr>
      <a:lvl3pPr marL="4370388" indent="-873125" algn="l" defTabSz="3497263" rtl="0" eaLnBrk="0" fontAlgn="base" hangingPunct="0">
        <a:spcBef>
          <a:spcPct val="20000"/>
        </a:spcBef>
        <a:spcAft>
          <a:spcPct val="0"/>
        </a:spcAft>
        <a:buChar char="•"/>
        <a:defRPr sz="9200">
          <a:solidFill>
            <a:schemeClr val="tx1"/>
          </a:solidFill>
          <a:latin typeface="+mn-lt"/>
        </a:defRPr>
      </a:lvl3pPr>
      <a:lvl4pPr marL="6118225" indent="-873125" algn="l" defTabSz="3497263" rtl="0" eaLnBrk="0" fontAlgn="base" hangingPunct="0">
        <a:spcBef>
          <a:spcPct val="20000"/>
        </a:spcBef>
        <a:spcAft>
          <a:spcPct val="0"/>
        </a:spcAft>
        <a:buChar char="–"/>
        <a:defRPr sz="7600">
          <a:solidFill>
            <a:schemeClr val="tx1"/>
          </a:solidFill>
          <a:latin typeface="+mn-lt"/>
        </a:defRPr>
      </a:lvl4pPr>
      <a:lvl5pPr marL="7867650" indent="-873125" algn="l" defTabSz="3497263" rtl="0" eaLnBrk="0" fontAlgn="base" hangingPunct="0">
        <a:spcBef>
          <a:spcPct val="20000"/>
        </a:spcBef>
        <a:spcAft>
          <a:spcPct val="0"/>
        </a:spcAft>
        <a:buChar char="»"/>
        <a:defRPr sz="7600">
          <a:solidFill>
            <a:schemeClr val="tx1"/>
          </a:solidFill>
          <a:latin typeface="+mn-lt"/>
        </a:defRPr>
      </a:lvl5pPr>
      <a:lvl6pPr marL="8324850" indent="-873125" algn="l" defTabSz="3497263" rtl="0" fontAlgn="base">
        <a:spcBef>
          <a:spcPct val="20000"/>
        </a:spcBef>
        <a:spcAft>
          <a:spcPct val="0"/>
        </a:spcAft>
        <a:buChar char="»"/>
        <a:defRPr sz="7600">
          <a:solidFill>
            <a:schemeClr val="tx1"/>
          </a:solidFill>
          <a:latin typeface="+mn-lt"/>
        </a:defRPr>
      </a:lvl6pPr>
      <a:lvl7pPr marL="8782050" indent="-873125" algn="l" defTabSz="3497263" rtl="0" fontAlgn="base">
        <a:spcBef>
          <a:spcPct val="20000"/>
        </a:spcBef>
        <a:spcAft>
          <a:spcPct val="0"/>
        </a:spcAft>
        <a:buChar char="»"/>
        <a:defRPr sz="7600">
          <a:solidFill>
            <a:schemeClr val="tx1"/>
          </a:solidFill>
          <a:latin typeface="+mn-lt"/>
        </a:defRPr>
      </a:lvl7pPr>
      <a:lvl8pPr marL="9239250" indent="-873125" algn="l" defTabSz="3497263" rtl="0" fontAlgn="base">
        <a:spcBef>
          <a:spcPct val="20000"/>
        </a:spcBef>
        <a:spcAft>
          <a:spcPct val="0"/>
        </a:spcAft>
        <a:buChar char="»"/>
        <a:defRPr sz="7600">
          <a:solidFill>
            <a:schemeClr val="tx1"/>
          </a:solidFill>
          <a:latin typeface="+mn-lt"/>
        </a:defRPr>
      </a:lvl8pPr>
      <a:lvl9pPr marL="9696450" indent="-873125" algn="l" defTabSz="3497263" rtl="0" fontAlgn="base">
        <a:spcBef>
          <a:spcPct val="20000"/>
        </a:spcBef>
        <a:spcAft>
          <a:spcPct val="0"/>
        </a:spcAft>
        <a:buChar char="»"/>
        <a:defRPr sz="7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chemeClr val="bg1"/>
            </a:gs>
            <a:gs pos="100000">
              <a:srgbClr val="003064"/>
            </a:gs>
          </a:gsLst>
          <a:lin ang="5400000" scaled="1"/>
        </a:gradFill>
        <a:effectLst/>
      </p:bgPr>
    </p:bg>
    <p:spTree>
      <p:nvGrpSpPr>
        <p:cNvPr id="1" name=""/>
        <p:cNvGrpSpPr/>
        <p:nvPr/>
      </p:nvGrpSpPr>
      <p:grpSpPr>
        <a:xfrm>
          <a:off x="0" y="0"/>
          <a:ext cx="0" cy="0"/>
          <a:chOff x="0" y="0"/>
          <a:chExt cx="0" cy="0"/>
        </a:xfrm>
      </p:grpSpPr>
      <p:sp>
        <p:nvSpPr>
          <p:cNvPr id="23" name="AutoShape 4">
            <a:extLst>
              <a:ext uri="{FF2B5EF4-FFF2-40B4-BE49-F238E27FC236}">
                <a16:creationId xmlns:a16="http://schemas.microsoft.com/office/drawing/2014/main" xmlns="" id="{B5327698-2866-C9B6-4C65-137A6C1B94B8}"/>
              </a:ext>
            </a:extLst>
          </p:cNvPr>
          <p:cNvSpPr>
            <a:spLocks noChangeArrowheads="1"/>
          </p:cNvSpPr>
          <p:nvPr/>
        </p:nvSpPr>
        <p:spPr bwMode="auto">
          <a:xfrm>
            <a:off x="331493" y="13102119"/>
            <a:ext cx="12299768" cy="6132161"/>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endParaRPr lang="en-US" altLang="en-US"/>
          </a:p>
        </p:txBody>
      </p:sp>
      <p:sp>
        <p:nvSpPr>
          <p:cNvPr id="24" name="AutoShape 4">
            <a:extLst>
              <a:ext uri="{FF2B5EF4-FFF2-40B4-BE49-F238E27FC236}">
                <a16:creationId xmlns:a16="http://schemas.microsoft.com/office/drawing/2014/main" xmlns="" id="{4B9A9498-529A-EFE4-3661-173E23A1C948}"/>
              </a:ext>
            </a:extLst>
          </p:cNvPr>
          <p:cNvSpPr>
            <a:spLocks noChangeArrowheads="1"/>
          </p:cNvSpPr>
          <p:nvPr/>
        </p:nvSpPr>
        <p:spPr bwMode="auto">
          <a:xfrm>
            <a:off x="12849222" y="21519532"/>
            <a:ext cx="12051325" cy="14111588"/>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endParaRPr lang="en-US" altLang="en-US"/>
          </a:p>
        </p:txBody>
      </p:sp>
      <p:sp>
        <p:nvSpPr>
          <p:cNvPr id="22" name="AutoShape 4">
            <a:extLst>
              <a:ext uri="{FF2B5EF4-FFF2-40B4-BE49-F238E27FC236}">
                <a16:creationId xmlns:a16="http://schemas.microsoft.com/office/drawing/2014/main" xmlns="" id="{A7C62CD2-EAB0-A71A-2E2E-A3CBDF201DA7}"/>
              </a:ext>
            </a:extLst>
          </p:cNvPr>
          <p:cNvSpPr>
            <a:spLocks noChangeArrowheads="1"/>
          </p:cNvSpPr>
          <p:nvPr/>
        </p:nvSpPr>
        <p:spPr bwMode="auto">
          <a:xfrm>
            <a:off x="167639" y="19271615"/>
            <a:ext cx="12433142" cy="16359505"/>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endParaRPr lang="en-US" altLang="en-US" dirty="0"/>
          </a:p>
        </p:txBody>
      </p:sp>
      <p:sp>
        <p:nvSpPr>
          <p:cNvPr id="2050" name="AutoShape 50"/>
          <p:cNvSpPr>
            <a:spLocks noChangeArrowheads="1"/>
          </p:cNvSpPr>
          <p:nvPr/>
        </p:nvSpPr>
        <p:spPr bwMode="auto">
          <a:xfrm>
            <a:off x="12861737" y="6090311"/>
            <a:ext cx="12051325" cy="14690599"/>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endParaRPr lang="en-US" altLang="en-US" dirty="0"/>
          </a:p>
        </p:txBody>
      </p:sp>
      <p:sp>
        <p:nvSpPr>
          <p:cNvPr id="2051" name="AutoShape 4"/>
          <p:cNvSpPr>
            <a:spLocks noChangeArrowheads="1"/>
          </p:cNvSpPr>
          <p:nvPr/>
        </p:nvSpPr>
        <p:spPr bwMode="auto">
          <a:xfrm>
            <a:off x="234327" y="6092413"/>
            <a:ext cx="12366454" cy="6693947"/>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endParaRPr lang="en-US" altLang="en-US"/>
          </a:p>
        </p:txBody>
      </p:sp>
      <p:sp>
        <p:nvSpPr>
          <p:cNvPr id="2052" name="Text Box 9"/>
          <p:cNvSpPr txBox="1">
            <a:spLocks noChangeArrowheads="1"/>
          </p:cNvSpPr>
          <p:nvPr/>
        </p:nvSpPr>
        <p:spPr bwMode="auto">
          <a:xfrm>
            <a:off x="455859" y="7660306"/>
            <a:ext cx="12011721" cy="4782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marL="0" marR="0" algn="l">
              <a:lnSpc>
                <a:spcPct val="107000"/>
              </a:lnSpc>
              <a:spcBef>
                <a:spcPts val="0"/>
              </a:spcBef>
              <a:spcAft>
                <a:spcPts val="800"/>
              </a:spcAft>
            </a:pPr>
            <a:r>
              <a:rPr lang="en-US" sz="2600" dirty="0"/>
              <a:t>In a world where fashion and technology converge, our innovative platform revolutionizes daily wardrobe choices by integrating advanced AI, real-time weather data, and curated fashion insights. By leveraging sophisticated algorithms, including YOLO v8 and VGG16, we deliver personalized clothing recommendations tailored to individual preferences and weather conditions. Our system seamlessly combines formal and informal styles, ensuring users look polished and feel comfortable in any setting. This intelligent approach not only keeps users up-to-date with the latest fashion trends but also simplifies the decision-making process, saving valuable time and enhancing confidence. Embrace the future of fashion with our platform, where every outfit is effortlessly chic and perfectly suited to your needs.</a:t>
            </a:r>
            <a:endParaRPr lang="en-US" sz="2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053" name="Text Box 10"/>
          <p:cNvSpPr txBox="1">
            <a:spLocks noChangeArrowheads="1"/>
          </p:cNvSpPr>
          <p:nvPr/>
        </p:nvSpPr>
        <p:spPr bwMode="auto">
          <a:xfrm>
            <a:off x="234327" y="19537860"/>
            <a:ext cx="12433142" cy="90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sz="5400" b="1" dirty="0">
                <a:solidFill>
                  <a:schemeClr val="accent6">
                    <a:lumMod val="50000"/>
                  </a:schemeClr>
                </a:solidFill>
                <a:effectLst>
                  <a:outerShdw blurRad="38100" dist="38100" dir="2700000" algn="tl">
                    <a:srgbClr val="000000">
                      <a:alpha val="43137"/>
                    </a:srgbClr>
                  </a:outerShdw>
                </a:effectLst>
              </a:rPr>
              <a:t>Methods</a:t>
            </a:r>
          </a:p>
        </p:txBody>
      </p:sp>
      <p:sp>
        <p:nvSpPr>
          <p:cNvPr id="2054" name="Text Box 11"/>
          <p:cNvSpPr txBox="1">
            <a:spLocks noChangeArrowheads="1"/>
          </p:cNvSpPr>
          <p:nvPr/>
        </p:nvSpPr>
        <p:spPr bwMode="auto">
          <a:xfrm>
            <a:off x="12896318" y="22085577"/>
            <a:ext cx="11957133" cy="90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sz="5400" b="1" dirty="0">
                <a:solidFill>
                  <a:schemeClr val="accent6">
                    <a:lumMod val="50000"/>
                  </a:schemeClr>
                </a:solidFill>
                <a:effectLst>
                  <a:outerShdw blurRad="38100" dist="38100" dir="2700000" algn="tl">
                    <a:srgbClr val="000000">
                      <a:alpha val="43137"/>
                    </a:srgbClr>
                  </a:outerShdw>
                </a:effectLst>
              </a:rPr>
              <a:t>Conclusion</a:t>
            </a:r>
          </a:p>
        </p:txBody>
      </p:sp>
      <p:sp>
        <p:nvSpPr>
          <p:cNvPr id="2055" name="AutoShape 13"/>
          <p:cNvSpPr>
            <a:spLocks noChangeArrowheads="1"/>
          </p:cNvSpPr>
          <p:nvPr/>
        </p:nvSpPr>
        <p:spPr bwMode="auto">
          <a:xfrm>
            <a:off x="234327" y="209738"/>
            <a:ext cx="24732908" cy="5678020"/>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850" tIns="36425" rIns="72850" bIns="36425" anchor="ct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lvl="5" eaLnBrk="1" hangingPunct="1"/>
            <a:endParaRPr lang="en-US" altLang="en-US" sz="4000" b="1" dirty="0">
              <a:latin typeface="Times New Roman" panose="02020603050405020304" pitchFamily="18" charset="0"/>
              <a:cs typeface="Times New Roman" panose="02020603050405020304" pitchFamily="18" charset="0"/>
            </a:endParaRPr>
          </a:p>
        </p:txBody>
      </p:sp>
      <p:sp>
        <p:nvSpPr>
          <p:cNvPr id="2056" name="Text Box 14"/>
          <p:cNvSpPr txBox="1">
            <a:spLocks noChangeArrowheads="1"/>
          </p:cNvSpPr>
          <p:nvPr/>
        </p:nvSpPr>
        <p:spPr bwMode="auto">
          <a:xfrm>
            <a:off x="4168438" y="418128"/>
            <a:ext cx="16674807" cy="2197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b="1" dirty="0"/>
              <a:t>C</a:t>
            </a:r>
            <a:r>
              <a:rPr lang="en-US" b="1" dirty="0" smtClean="0"/>
              <a:t>lothing </a:t>
            </a:r>
            <a:r>
              <a:rPr lang="en-US" b="1" dirty="0"/>
              <a:t>matching </a:t>
            </a:r>
            <a:r>
              <a:rPr lang="en-US" b="1" dirty="0" smtClean="0"/>
              <a:t>App                    </a:t>
            </a:r>
            <a:r>
              <a:rPr lang="en-US" altLang="en-US" b="1" dirty="0" smtClean="0">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“Dress me up”</a:t>
            </a:r>
            <a:endParaRPr lang="en-US" altLang="en-US" b="1" dirty="0">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058" name="Text Box 27"/>
          <p:cNvSpPr txBox="1">
            <a:spLocks noChangeArrowheads="1"/>
          </p:cNvSpPr>
          <p:nvPr/>
        </p:nvSpPr>
        <p:spPr bwMode="auto">
          <a:xfrm>
            <a:off x="12861737" y="29615744"/>
            <a:ext cx="12051325" cy="90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sz="5400" b="1" dirty="0">
                <a:solidFill>
                  <a:schemeClr val="accent6">
                    <a:lumMod val="50000"/>
                  </a:schemeClr>
                </a:solidFill>
                <a:effectLst>
                  <a:outerShdw blurRad="38100" dist="38100" dir="2700000" algn="tl">
                    <a:srgbClr val="000000">
                      <a:alpha val="43137"/>
                    </a:srgbClr>
                  </a:outerShdw>
                </a:effectLst>
              </a:rPr>
              <a:t>References</a:t>
            </a:r>
          </a:p>
        </p:txBody>
      </p:sp>
      <p:sp>
        <p:nvSpPr>
          <p:cNvPr id="2059" name="Text Box 36"/>
          <p:cNvSpPr txBox="1">
            <a:spLocks noChangeArrowheads="1"/>
          </p:cNvSpPr>
          <p:nvPr/>
        </p:nvSpPr>
        <p:spPr bwMode="auto">
          <a:xfrm>
            <a:off x="206073" y="20748586"/>
            <a:ext cx="12090355" cy="1485326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734" tIns="24366" rIns="48734" bIns="24366">
            <a:spAutoFit/>
          </a:bodyPr>
          <a:lstStyle>
            <a:lvl1pPr defTabSz="488950" eaLnBrk="0" hangingPunct="0">
              <a:defRPr sz="6900">
                <a:solidFill>
                  <a:schemeClr val="tx1"/>
                </a:solidFill>
                <a:latin typeface="Arial" charset="0"/>
              </a:defRPr>
            </a:lvl1pPr>
            <a:lvl2pPr marL="742950" indent="-285750" defTabSz="488950" eaLnBrk="0" hangingPunct="0">
              <a:defRPr sz="6900">
                <a:solidFill>
                  <a:schemeClr val="tx1"/>
                </a:solidFill>
                <a:latin typeface="Arial" charset="0"/>
              </a:defRPr>
            </a:lvl2pPr>
            <a:lvl3pPr marL="1143000" indent="-228600" defTabSz="488950" eaLnBrk="0" hangingPunct="0">
              <a:defRPr sz="6900">
                <a:solidFill>
                  <a:schemeClr val="tx1"/>
                </a:solidFill>
                <a:latin typeface="Arial" charset="0"/>
              </a:defRPr>
            </a:lvl3pPr>
            <a:lvl4pPr marL="1600200" indent="-228600" defTabSz="488950" eaLnBrk="0" hangingPunct="0">
              <a:defRPr sz="6900">
                <a:solidFill>
                  <a:schemeClr val="tx1"/>
                </a:solidFill>
                <a:latin typeface="Arial" charset="0"/>
              </a:defRPr>
            </a:lvl4pPr>
            <a:lvl5pPr marL="2057400" indent="-228600" defTabSz="488950" eaLnBrk="0" hangingPunct="0">
              <a:defRPr sz="6900">
                <a:solidFill>
                  <a:schemeClr val="tx1"/>
                </a:solidFill>
                <a:latin typeface="Arial" charset="0"/>
              </a:defRPr>
            </a:lvl5pPr>
            <a:lvl6pPr marL="2514600" indent="-228600" algn="ctr" defTabSz="488950" eaLnBrk="0" fontAlgn="base" hangingPunct="0">
              <a:spcBef>
                <a:spcPct val="0"/>
              </a:spcBef>
              <a:spcAft>
                <a:spcPct val="0"/>
              </a:spcAft>
              <a:defRPr sz="6900">
                <a:solidFill>
                  <a:schemeClr val="tx1"/>
                </a:solidFill>
                <a:latin typeface="Arial" charset="0"/>
              </a:defRPr>
            </a:lvl6pPr>
            <a:lvl7pPr marL="2971800" indent="-228600" algn="ctr" defTabSz="488950" eaLnBrk="0" fontAlgn="base" hangingPunct="0">
              <a:spcBef>
                <a:spcPct val="0"/>
              </a:spcBef>
              <a:spcAft>
                <a:spcPct val="0"/>
              </a:spcAft>
              <a:defRPr sz="6900">
                <a:solidFill>
                  <a:schemeClr val="tx1"/>
                </a:solidFill>
                <a:latin typeface="Arial" charset="0"/>
              </a:defRPr>
            </a:lvl7pPr>
            <a:lvl8pPr marL="3429000" indent="-228600" algn="ctr" defTabSz="488950" eaLnBrk="0" fontAlgn="base" hangingPunct="0">
              <a:spcBef>
                <a:spcPct val="0"/>
              </a:spcBef>
              <a:spcAft>
                <a:spcPct val="0"/>
              </a:spcAft>
              <a:defRPr sz="6900">
                <a:solidFill>
                  <a:schemeClr val="tx1"/>
                </a:solidFill>
                <a:latin typeface="Arial" charset="0"/>
              </a:defRPr>
            </a:lvl8pPr>
            <a:lvl9pPr marL="3886200" indent="-228600" algn="ctr" defTabSz="488950" eaLnBrk="0" fontAlgn="base" hangingPunct="0">
              <a:spcBef>
                <a:spcPct val="0"/>
              </a:spcBef>
              <a:spcAft>
                <a:spcPct val="0"/>
              </a:spcAft>
              <a:defRPr sz="6900">
                <a:solidFill>
                  <a:schemeClr val="tx1"/>
                </a:solidFill>
                <a:latin typeface="Arial" charset="0"/>
              </a:defRPr>
            </a:lvl9pPr>
          </a:lstStyle>
          <a:p>
            <a:pPr algn="l"/>
            <a:r>
              <a:rPr lang="en-US" sz="2600" b="1" u="sng" dirty="0" smtClean="0"/>
              <a:t>1.Data </a:t>
            </a:r>
            <a:r>
              <a:rPr lang="en-US" sz="2600" b="1" u="sng" dirty="0"/>
              <a:t>Collection</a:t>
            </a:r>
            <a:r>
              <a:rPr lang="en-US" sz="2600" b="1" u="sng" dirty="0" smtClean="0"/>
              <a:t>:</a:t>
            </a:r>
          </a:p>
          <a:p>
            <a:pPr algn="l"/>
            <a:endParaRPr lang="en-US" sz="2600" dirty="0"/>
          </a:p>
          <a:p>
            <a:pPr algn="l"/>
            <a:r>
              <a:rPr lang="en-US" sz="2600" b="1" dirty="0"/>
              <a:t>Weather Data:</a:t>
            </a:r>
            <a:r>
              <a:rPr lang="en-US" sz="2600" dirty="0"/>
              <a:t> Sourced from reliable meteorological services.</a:t>
            </a:r>
          </a:p>
          <a:p>
            <a:pPr algn="l"/>
            <a:r>
              <a:rPr lang="en-US" sz="2600" b="1" dirty="0"/>
              <a:t>Fashion Trends:</a:t>
            </a:r>
            <a:r>
              <a:rPr lang="en-US" sz="2600" dirty="0"/>
              <a:t> Analyzed from fashion blogs, social media, and magazines.</a:t>
            </a:r>
          </a:p>
          <a:p>
            <a:pPr algn="l"/>
            <a:r>
              <a:rPr lang="en-US" sz="2600" b="1" dirty="0"/>
              <a:t>User Preferences:</a:t>
            </a:r>
            <a:r>
              <a:rPr lang="en-US" sz="2600" dirty="0"/>
              <a:t> Collected via a user-friendly interface</a:t>
            </a:r>
            <a:r>
              <a:rPr lang="en-US" sz="2600" dirty="0" smtClean="0"/>
              <a:t>.</a:t>
            </a:r>
          </a:p>
          <a:p>
            <a:pPr algn="l"/>
            <a:endParaRPr lang="en-US" sz="2600" dirty="0"/>
          </a:p>
          <a:p>
            <a:pPr algn="l"/>
            <a:r>
              <a:rPr lang="en-US" sz="2600" b="1" u="sng" dirty="0" smtClean="0"/>
              <a:t>2.AI </a:t>
            </a:r>
            <a:r>
              <a:rPr lang="en-US" sz="2600" b="1" u="sng" dirty="0"/>
              <a:t>Algorithms</a:t>
            </a:r>
            <a:r>
              <a:rPr lang="en-US" sz="2600" b="1" u="sng" dirty="0" smtClean="0"/>
              <a:t>:</a:t>
            </a:r>
          </a:p>
          <a:p>
            <a:pPr algn="l"/>
            <a:endParaRPr lang="en-US" sz="2600" dirty="0"/>
          </a:p>
          <a:p>
            <a:pPr algn="l"/>
            <a:r>
              <a:rPr lang="en-US" sz="2600" b="1" dirty="0"/>
              <a:t>Machine Learning Models:</a:t>
            </a:r>
            <a:r>
              <a:rPr lang="en-US" sz="2600" dirty="0"/>
              <a:t> Utilizes YOLO v8 for object detection and VGG16 for image classification, both trained on extensive datasets to predict suitable outfits.</a:t>
            </a:r>
          </a:p>
          <a:p>
            <a:pPr algn="l"/>
            <a:r>
              <a:rPr lang="en-US" sz="2600" b="1" dirty="0"/>
              <a:t>Personalization Engine:</a:t>
            </a:r>
            <a:r>
              <a:rPr lang="en-US" sz="2600" dirty="0"/>
              <a:t> Matches user preferences with appropriate outfits, continuously learning from feedback</a:t>
            </a:r>
            <a:r>
              <a:rPr lang="en-US" sz="2600" dirty="0" smtClean="0"/>
              <a:t>.</a:t>
            </a:r>
          </a:p>
          <a:p>
            <a:pPr algn="l"/>
            <a:endParaRPr lang="en-US" sz="2600" dirty="0"/>
          </a:p>
          <a:p>
            <a:pPr algn="l"/>
            <a:r>
              <a:rPr lang="en-US" sz="2600" b="1" u="sng" dirty="0" smtClean="0"/>
              <a:t>3.Outfit </a:t>
            </a:r>
            <a:r>
              <a:rPr lang="en-US" sz="2600" b="1" u="sng" dirty="0"/>
              <a:t>Curation</a:t>
            </a:r>
            <a:r>
              <a:rPr lang="en-US" sz="2600" b="1" u="sng" dirty="0" smtClean="0"/>
              <a:t>:</a:t>
            </a:r>
          </a:p>
          <a:p>
            <a:pPr algn="l"/>
            <a:endParaRPr lang="en-US" sz="2600" dirty="0"/>
          </a:p>
          <a:p>
            <a:pPr algn="l"/>
            <a:r>
              <a:rPr lang="en-US" sz="2600" b="1" dirty="0"/>
              <a:t>Clothing Database:</a:t>
            </a:r>
            <a:r>
              <a:rPr lang="en-US" sz="2600" dirty="0"/>
              <a:t> Categorized by type, formality, seasonality, and style.</a:t>
            </a:r>
          </a:p>
          <a:p>
            <a:pPr algn="l"/>
            <a:r>
              <a:rPr lang="en-US" sz="2600" b="1" dirty="0"/>
              <a:t>Recommendation System:</a:t>
            </a:r>
            <a:r>
              <a:rPr lang="en-US" sz="2600" dirty="0"/>
              <a:t> Generates outfits by blending formal and informal elements based on weather and user preferences</a:t>
            </a:r>
            <a:r>
              <a:rPr lang="en-US" sz="2600" dirty="0" smtClean="0"/>
              <a:t>.</a:t>
            </a:r>
          </a:p>
          <a:p>
            <a:pPr algn="l"/>
            <a:endParaRPr lang="en-US" sz="2600" dirty="0"/>
          </a:p>
          <a:p>
            <a:pPr algn="l"/>
            <a:r>
              <a:rPr lang="en-US" sz="2600" b="1" u="sng" dirty="0" smtClean="0"/>
              <a:t>4.User </a:t>
            </a:r>
            <a:r>
              <a:rPr lang="en-US" sz="2600" b="1" u="sng" dirty="0"/>
              <a:t>Interaction</a:t>
            </a:r>
            <a:r>
              <a:rPr lang="en-US" sz="2600" b="1" u="sng" dirty="0" smtClean="0"/>
              <a:t>:</a:t>
            </a:r>
          </a:p>
          <a:p>
            <a:pPr algn="l"/>
            <a:endParaRPr lang="en-US" sz="2600" dirty="0"/>
          </a:p>
          <a:p>
            <a:pPr algn="l"/>
            <a:r>
              <a:rPr lang="en-US" sz="2600" b="1" dirty="0"/>
              <a:t>Mobile and Web Applications:</a:t>
            </a:r>
            <a:r>
              <a:rPr lang="en-US" sz="2600" dirty="0"/>
              <a:t> Provide outfit suggestions, collect feedback, and allow preference updates.</a:t>
            </a:r>
          </a:p>
          <a:p>
            <a:pPr algn="l"/>
            <a:r>
              <a:rPr lang="en-US" sz="2600" b="1" dirty="0"/>
              <a:t>Interactive Features:</a:t>
            </a:r>
            <a:r>
              <a:rPr lang="en-US" sz="2600" dirty="0"/>
              <a:t> Users can rate outfits and receive personalized notifications</a:t>
            </a:r>
            <a:r>
              <a:rPr lang="en-US" sz="2600" dirty="0" smtClean="0"/>
              <a:t>.</a:t>
            </a:r>
          </a:p>
          <a:p>
            <a:pPr algn="l"/>
            <a:endParaRPr lang="en-US" sz="2600" u="sng" dirty="0"/>
          </a:p>
          <a:p>
            <a:pPr algn="l"/>
            <a:r>
              <a:rPr lang="en-US" sz="2600" b="1" u="sng" dirty="0" smtClean="0"/>
              <a:t>5.Feedback </a:t>
            </a:r>
            <a:r>
              <a:rPr lang="en-US" sz="2600" b="1" u="sng" dirty="0"/>
              <a:t>and Improvement</a:t>
            </a:r>
            <a:r>
              <a:rPr lang="en-US" sz="2600" b="1" u="sng" dirty="0" smtClean="0"/>
              <a:t>:</a:t>
            </a:r>
          </a:p>
          <a:p>
            <a:pPr algn="l"/>
            <a:endParaRPr lang="en-US" sz="2600" dirty="0"/>
          </a:p>
          <a:p>
            <a:pPr algn="l"/>
            <a:r>
              <a:rPr lang="en-US" sz="2600" b="1" dirty="0"/>
              <a:t>User Feedback:</a:t>
            </a:r>
            <a:r>
              <a:rPr lang="en-US" sz="2600" dirty="0"/>
              <a:t> Incorporated to refine AI models.</a:t>
            </a:r>
          </a:p>
          <a:p>
            <a:pPr algn="l"/>
            <a:r>
              <a:rPr lang="en-US" sz="2600" b="1" dirty="0"/>
              <a:t>Continuous Updates:</a:t>
            </a:r>
            <a:r>
              <a:rPr lang="en-US" sz="2600" dirty="0"/>
              <a:t> Algorithms and data sources are regularly updated to stay current with trends and user needs</a:t>
            </a:r>
            <a:r>
              <a:rPr lang="en-US" sz="2600" dirty="0" smtClean="0"/>
              <a:t>.</a:t>
            </a:r>
          </a:p>
          <a:p>
            <a:pPr algn="l"/>
            <a:endParaRPr lang="en-US" sz="2600" dirty="0"/>
          </a:p>
          <a:p>
            <a:pPr algn="l"/>
            <a:endParaRPr lang="en-US" sz="2600" dirty="0" smtClean="0"/>
          </a:p>
          <a:p>
            <a:pPr algn="l"/>
            <a:endParaRPr lang="en-US" sz="2600" dirty="0"/>
          </a:p>
          <a:p>
            <a:r>
              <a:rPr lang="en-US" sz="2600" b="1" dirty="0"/>
              <a:t>By combining advanced AI, real-time weather data, and fashion trends, our platform offers an intelligent and seamless clothing recommendation service, enhancing users' daily wardrobe choices</a:t>
            </a:r>
            <a:r>
              <a:rPr lang="en-US" sz="2600" dirty="0"/>
              <a:t>.</a:t>
            </a:r>
          </a:p>
        </p:txBody>
      </p:sp>
      <p:sp>
        <p:nvSpPr>
          <p:cNvPr id="2060" name="Text Box 38"/>
          <p:cNvSpPr txBox="1">
            <a:spLocks noChangeArrowheads="1"/>
          </p:cNvSpPr>
          <p:nvPr/>
        </p:nvSpPr>
        <p:spPr bwMode="auto">
          <a:xfrm>
            <a:off x="13135000" y="30520302"/>
            <a:ext cx="11479767" cy="496132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734" tIns="24366" rIns="48734" bIns="24366">
            <a:spAutoFit/>
          </a:bodyPr>
          <a:lstStyle>
            <a:lvl1pPr marL="273050" indent="-273050" defTabSz="488950" eaLnBrk="0" hangingPunct="0">
              <a:defRPr sz="6900">
                <a:solidFill>
                  <a:schemeClr val="tx1"/>
                </a:solidFill>
                <a:latin typeface="Arial" charset="0"/>
              </a:defRPr>
            </a:lvl1pPr>
            <a:lvl2pPr marL="517525" indent="-273050" defTabSz="488950" eaLnBrk="0" hangingPunct="0">
              <a:defRPr sz="6900">
                <a:solidFill>
                  <a:schemeClr val="tx1"/>
                </a:solidFill>
                <a:latin typeface="Arial" charset="0"/>
              </a:defRPr>
            </a:lvl2pPr>
            <a:lvl3pPr marL="762000" indent="-273050" defTabSz="488950" eaLnBrk="0" hangingPunct="0">
              <a:defRPr sz="6900">
                <a:solidFill>
                  <a:schemeClr val="tx1"/>
                </a:solidFill>
                <a:latin typeface="Arial" charset="0"/>
              </a:defRPr>
            </a:lvl3pPr>
            <a:lvl4pPr marL="1003300" indent="-273050" defTabSz="488950" eaLnBrk="0" hangingPunct="0">
              <a:defRPr sz="6900">
                <a:solidFill>
                  <a:schemeClr val="tx1"/>
                </a:solidFill>
                <a:latin typeface="Arial" charset="0"/>
              </a:defRPr>
            </a:lvl4pPr>
            <a:lvl5pPr marL="1247775" indent="-274638" defTabSz="488950" eaLnBrk="0" hangingPunct="0">
              <a:defRPr sz="6900">
                <a:solidFill>
                  <a:schemeClr val="tx1"/>
                </a:solidFill>
                <a:latin typeface="Arial" charset="0"/>
              </a:defRPr>
            </a:lvl5pPr>
            <a:lvl6pPr marL="1704975" indent="-274638" algn="ctr" defTabSz="488950" eaLnBrk="0" fontAlgn="base" hangingPunct="0">
              <a:spcBef>
                <a:spcPct val="0"/>
              </a:spcBef>
              <a:spcAft>
                <a:spcPct val="0"/>
              </a:spcAft>
              <a:defRPr sz="6900">
                <a:solidFill>
                  <a:schemeClr val="tx1"/>
                </a:solidFill>
                <a:latin typeface="Arial" charset="0"/>
              </a:defRPr>
            </a:lvl6pPr>
            <a:lvl7pPr marL="2162175" indent="-274638" algn="ctr" defTabSz="488950" eaLnBrk="0" fontAlgn="base" hangingPunct="0">
              <a:spcBef>
                <a:spcPct val="0"/>
              </a:spcBef>
              <a:spcAft>
                <a:spcPct val="0"/>
              </a:spcAft>
              <a:defRPr sz="6900">
                <a:solidFill>
                  <a:schemeClr val="tx1"/>
                </a:solidFill>
                <a:latin typeface="Arial" charset="0"/>
              </a:defRPr>
            </a:lvl7pPr>
            <a:lvl8pPr marL="2619375" indent="-274638" algn="ctr" defTabSz="488950" eaLnBrk="0" fontAlgn="base" hangingPunct="0">
              <a:spcBef>
                <a:spcPct val="0"/>
              </a:spcBef>
              <a:spcAft>
                <a:spcPct val="0"/>
              </a:spcAft>
              <a:defRPr sz="6900">
                <a:solidFill>
                  <a:schemeClr val="tx1"/>
                </a:solidFill>
                <a:latin typeface="Arial" charset="0"/>
              </a:defRPr>
            </a:lvl8pPr>
            <a:lvl9pPr marL="3076575" indent="-274638" algn="ctr" defTabSz="488950" eaLnBrk="0" fontAlgn="base" hangingPunct="0">
              <a:spcBef>
                <a:spcPct val="0"/>
              </a:spcBef>
              <a:spcAft>
                <a:spcPct val="0"/>
              </a:spcAft>
              <a:defRPr sz="6900">
                <a:solidFill>
                  <a:schemeClr val="tx1"/>
                </a:solidFill>
                <a:latin typeface="Arial" charset="0"/>
              </a:defRPr>
            </a:lvl9pPr>
          </a:lstStyle>
          <a:p>
            <a:pPr marL="0" indent="0" algn="l">
              <a:lnSpc>
                <a:spcPct val="95000"/>
              </a:lnSpc>
            </a:pPr>
            <a:endParaRPr lang="en-US" sz="2400" b="1" u="sng" dirty="0">
              <a:latin typeface="Times New Roman" pitchFamily="18" charset="0"/>
            </a:endParaRPr>
          </a:p>
          <a:p>
            <a:pPr marL="0" indent="0" algn="l">
              <a:lnSpc>
                <a:spcPct val="95000"/>
              </a:lnSpc>
            </a:pPr>
            <a:r>
              <a:rPr lang="en-US" sz="2400" dirty="0" smtClean="0"/>
              <a:t>[1] </a:t>
            </a:r>
            <a:r>
              <a:rPr lang="en-US" sz="2400" dirty="0"/>
              <a:t>Yadav, P. (2023). A comprehensive study towards high-level approaches for weapon detection using classical machine learning and deep learning methods. India: Expert Systems With Applications. </a:t>
            </a:r>
            <a:endParaRPr lang="en-US" sz="24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l">
              <a:lnSpc>
                <a:spcPct val="95000"/>
              </a:lnSpc>
            </a:pPr>
            <a:r>
              <a:rPr lang="en-US" sz="2400" dirty="0" smtClean="0"/>
              <a:t>[</a:t>
            </a:r>
            <a:r>
              <a:rPr lang="en-US" sz="2400" dirty="0"/>
              <a:t>2</a:t>
            </a:r>
            <a:r>
              <a:rPr lang="en-US" sz="2400" dirty="0" smtClean="0"/>
              <a:t>] </a:t>
            </a:r>
            <a:r>
              <a:rPr lang="en-US" sz="2400" dirty="0"/>
              <a:t>Daniel </a:t>
            </a:r>
            <a:r>
              <a:rPr lang="en-US" sz="2400" dirty="0" err="1"/>
              <a:t>Gatis</a:t>
            </a:r>
            <a:r>
              <a:rPr lang="en-US" sz="2400" dirty="0"/>
              <a:t>. (2023). </a:t>
            </a:r>
            <a:r>
              <a:rPr lang="en-US" sz="2400" dirty="0" err="1"/>
              <a:t>rembg</a:t>
            </a:r>
            <a:r>
              <a:rPr lang="en-US" sz="2400" dirty="0"/>
              <a:t>. GitHub </a:t>
            </a:r>
            <a:r>
              <a:rPr lang="en-US" sz="2400" dirty="0" smtClean="0"/>
              <a:t>Repository.</a:t>
            </a:r>
          </a:p>
          <a:p>
            <a:pPr marL="0" indent="0" algn="l">
              <a:lnSpc>
                <a:spcPct val="95000"/>
              </a:lnSpc>
            </a:pPr>
            <a:r>
              <a:rPr lang="en-US" sz="2400" dirty="0" smtClean="0"/>
              <a:t>[</a:t>
            </a:r>
            <a:r>
              <a:rPr lang="en-US" sz="2400" dirty="0"/>
              <a:t>3</a:t>
            </a:r>
            <a:r>
              <a:rPr lang="en-US" sz="2400" dirty="0" smtClean="0"/>
              <a:t>] </a:t>
            </a:r>
            <a:r>
              <a:rPr lang="en-US" sz="2400" dirty="0"/>
              <a:t>Li, Y., Chen, C. L. P., &amp; Zhang, T. (2022). A Survey on Siamese Network: Methodologies, Applications and Opportunities. IEEE Transactions on Artificial Intelligence</a:t>
            </a:r>
            <a:r>
              <a:rPr lang="en-US" sz="2400" dirty="0" smtClean="0"/>
              <a:t>.</a:t>
            </a:r>
          </a:p>
          <a:p>
            <a:pPr marL="0" indent="0" algn="l">
              <a:lnSpc>
                <a:spcPct val="95000"/>
              </a:lnSpc>
            </a:pPr>
            <a:r>
              <a:rPr lang="en-US" sz="2400" dirty="0" smtClean="0"/>
              <a:t>[4] </a:t>
            </a:r>
            <a:r>
              <a:rPr lang="en-US" sz="2400" dirty="0" err="1"/>
              <a:t>Lavanya</a:t>
            </a:r>
            <a:r>
              <a:rPr lang="en-US" sz="2400" dirty="0"/>
              <a:t>, G., </a:t>
            </a:r>
            <a:r>
              <a:rPr lang="en-US" sz="2400" dirty="0" err="1"/>
              <a:t>Pande</a:t>
            </a:r>
            <a:r>
              <a:rPr lang="en-US" sz="2400" dirty="0"/>
              <a:t>, S. D., &amp; </a:t>
            </a:r>
            <a:r>
              <a:rPr lang="en-US" sz="2400" dirty="0" err="1"/>
              <a:t>Pimpri</a:t>
            </a:r>
            <a:r>
              <a:rPr lang="en-US" sz="2400" dirty="0"/>
              <a:t> </a:t>
            </a:r>
            <a:r>
              <a:rPr lang="en-US" sz="2400" dirty="0" err="1"/>
              <a:t>Chinchwad</a:t>
            </a:r>
            <a:r>
              <a:rPr lang="en-US" sz="2400" dirty="0"/>
              <a:t> University. (2023). Enhancing Real-time Object Detection with YOLO Algorithm. EAI Endorsed Transactions on Internet of Things. </a:t>
            </a:r>
            <a:endParaRPr lang="en-US" sz="2400" dirty="0" smtClean="0"/>
          </a:p>
          <a:p>
            <a:pPr marL="0" indent="0" algn="l">
              <a:lnSpc>
                <a:spcPct val="95000"/>
              </a:lnSpc>
            </a:pPr>
            <a:r>
              <a:rPr lang="en-US" sz="2400" dirty="0" smtClean="0"/>
              <a:t>[17</a:t>
            </a:r>
            <a:r>
              <a:rPr lang="en-US" sz="2400" dirty="0"/>
              <a:t>] Nguyen, T. H.-Y., &amp; Hoang, T. T. (2018). A Low-Cost, Light-Weight, High Efficiency </a:t>
            </a:r>
            <a:r>
              <a:rPr lang="en-US" sz="2400" dirty="0" err="1"/>
              <a:t>Fabry</a:t>
            </a:r>
            <a:r>
              <a:rPr lang="en-US" sz="2400" dirty="0"/>
              <a:t>-Perot Antenna. In 2018 IEEE Seventh International Conference on Communications and Electronics (ICCE) </a:t>
            </a:r>
            <a:endParaRPr lang="en-US" altLang="en-US" sz="2400" b="1" dirty="0">
              <a:latin typeface="Times New Roman" pitchFamily="18" charset="0"/>
            </a:endParaRPr>
          </a:p>
        </p:txBody>
      </p:sp>
      <p:sp>
        <p:nvSpPr>
          <p:cNvPr id="2061" name="Text Box 40"/>
          <p:cNvSpPr txBox="1">
            <a:spLocks noChangeArrowheads="1"/>
          </p:cNvSpPr>
          <p:nvPr/>
        </p:nvSpPr>
        <p:spPr bwMode="auto">
          <a:xfrm>
            <a:off x="13087012" y="23425111"/>
            <a:ext cx="11479767" cy="565074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734" tIns="24366" rIns="48734" bIns="24366">
            <a:spAutoFit/>
          </a:bodyPr>
          <a:lstStyle>
            <a:lvl1pPr defTabSz="488950" eaLnBrk="0" hangingPunct="0">
              <a:defRPr sz="6900">
                <a:solidFill>
                  <a:schemeClr val="tx1"/>
                </a:solidFill>
                <a:latin typeface="Arial" charset="0"/>
              </a:defRPr>
            </a:lvl1pPr>
            <a:lvl2pPr marL="742950" indent="-285750" defTabSz="488950" eaLnBrk="0" hangingPunct="0">
              <a:defRPr sz="6900">
                <a:solidFill>
                  <a:schemeClr val="tx1"/>
                </a:solidFill>
                <a:latin typeface="Arial" charset="0"/>
              </a:defRPr>
            </a:lvl2pPr>
            <a:lvl3pPr marL="1143000" indent="-228600" defTabSz="488950" eaLnBrk="0" hangingPunct="0">
              <a:defRPr sz="6900">
                <a:solidFill>
                  <a:schemeClr val="tx1"/>
                </a:solidFill>
                <a:latin typeface="Arial" charset="0"/>
              </a:defRPr>
            </a:lvl3pPr>
            <a:lvl4pPr marL="1600200" indent="-228600" defTabSz="488950" eaLnBrk="0" hangingPunct="0">
              <a:defRPr sz="6900">
                <a:solidFill>
                  <a:schemeClr val="tx1"/>
                </a:solidFill>
                <a:latin typeface="Arial" charset="0"/>
              </a:defRPr>
            </a:lvl4pPr>
            <a:lvl5pPr marL="2057400" indent="-228600" defTabSz="488950" eaLnBrk="0" hangingPunct="0">
              <a:defRPr sz="6900">
                <a:solidFill>
                  <a:schemeClr val="tx1"/>
                </a:solidFill>
                <a:latin typeface="Arial" charset="0"/>
              </a:defRPr>
            </a:lvl5pPr>
            <a:lvl6pPr marL="2514600" indent="-228600" algn="ctr" defTabSz="488950" eaLnBrk="0" fontAlgn="base" hangingPunct="0">
              <a:spcBef>
                <a:spcPct val="0"/>
              </a:spcBef>
              <a:spcAft>
                <a:spcPct val="0"/>
              </a:spcAft>
              <a:defRPr sz="6900">
                <a:solidFill>
                  <a:schemeClr val="tx1"/>
                </a:solidFill>
                <a:latin typeface="Arial" charset="0"/>
              </a:defRPr>
            </a:lvl6pPr>
            <a:lvl7pPr marL="2971800" indent="-228600" algn="ctr" defTabSz="488950" eaLnBrk="0" fontAlgn="base" hangingPunct="0">
              <a:spcBef>
                <a:spcPct val="0"/>
              </a:spcBef>
              <a:spcAft>
                <a:spcPct val="0"/>
              </a:spcAft>
              <a:defRPr sz="6900">
                <a:solidFill>
                  <a:schemeClr val="tx1"/>
                </a:solidFill>
                <a:latin typeface="Arial" charset="0"/>
              </a:defRPr>
            </a:lvl7pPr>
            <a:lvl8pPr marL="3429000" indent="-228600" algn="ctr" defTabSz="488950" eaLnBrk="0" fontAlgn="base" hangingPunct="0">
              <a:spcBef>
                <a:spcPct val="0"/>
              </a:spcBef>
              <a:spcAft>
                <a:spcPct val="0"/>
              </a:spcAft>
              <a:defRPr sz="6900">
                <a:solidFill>
                  <a:schemeClr val="tx1"/>
                </a:solidFill>
                <a:latin typeface="Arial" charset="0"/>
              </a:defRPr>
            </a:lvl8pPr>
            <a:lvl9pPr marL="3886200" indent="-228600" algn="ctr" defTabSz="488950" eaLnBrk="0" fontAlgn="base" hangingPunct="0">
              <a:spcBef>
                <a:spcPct val="0"/>
              </a:spcBef>
              <a:spcAft>
                <a:spcPct val="0"/>
              </a:spcAft>
              <a:defRPr sz="6900">
                <a:solidFill>
                  <a:schemeClr val="tx1"/>
                </a:solidFill>
                <a:latin typeface="Arial" charset="0"/>
              </a:defRPr>
            </a:lvl9pPr>
          </a:lstStyle>
          <a:p>
            <a:pPr algn="l"/>
            <a:r>
              <a:rPr lang="en-US" sz="2600" dirty="0"/>
              <a:t>Our innovative platform has successfully bridged the gap between fashion and technology, providing users with personalized, weather-appropriate outfit recommendations. By harnessing the power of advanced AI algorithms, including YOLO v8 and VGG16, we offer a seamless and intelligent fashion experience that saves time and boosts confidence.</a:t>
            </a:r>
          </a:p>
          <a:p>
            <a:pPr algn="l"/>
            <a:r>
              <a:rPr lang="en-US" sz="2600" dirty="0"/>
              <a:t>This fusion of real-time data, machine learning, and curated fashion insights ensures that users always step out looking their best, whether dressing for formal events, casual outings, or unpredictable weather conditions. The ability to effortlessly blend formal and informal styles highlights the versatility and adaptability of our system, catering to diverse wardrobe needs.</a:t>
            </a:r>
          </a:p>
          <a:p>
            <a:pPr algn="l"/>
            <a:r>
              <a:rPr lang="en-US" sz="2600" dirty="0"/>
              <a:t>As we continue to refine and expand our platform, we aim to further enhance user experience, staying at the forefront of fashion technology innovation. Embrace the future of fashion with our platform, where every day starts with a confident, stylish </a:t>
            </a:r>
            <a:r>
              <a:rPr lang="en-US" sz="2600" dirty="0" smtClean="0"/>
              <a:t>choice.</a:t>
            </a:r>
            <a:endParaRPr lang="en-US" sz="2600" dirty="0"/>
          </a:p>
        </p:txBody>
      </p:sp>
      <p:sp>
        <p:nvSpPr>
          <p:cNvPr id="2062" name="Text Box 42"/>
          <p:cNvSpPr txBox="1">
            <a:spLocks noChangeArrowheads="1"/>
          </p:cNvSpPr>
          <p:nvPr/>
        </p:nvSpPr>
        <p:spPr bwMode="auto">
          <a:xfrm>
            <a:off x="206073" y="6403609"/>
            <a:ext cx="12299768" cy="90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lvl="1" eaLnBrk="1" hangingPunct="1">
              <a:spcBef>
                <a:spcPct val="50000"/>
              </a:spcBef>
            </a:pPr>
            <a:r>
              <a:rPr lang="en-US" altLang="en-US" sz="5400" b="1" dirty="0">
                <a:solidFill>
                  <a:schemeClr val="accent6">
                    <a:lumMod val="50000"/>
                  </a:schemeClr>
                </a:solidFill>
                <a:effectLst>
                  <a:outerShdw blurRad="38100" dist="38100" dir="2700000" algn="tl">
                    <a:srgbClr val="000000">
                      <a:alpha val="43137"/>
                    </a:srgbClr>
                  </a:outerShdw>
                </a:effectLst>
              </a:rPr>
              <a:t>Abstract</a:t>
            </a:r>
            <a:endParaRPr lang="en-US" altLang="en-US" sz="6600" b="1" dirty="0">
              <a:solidFill>
                <a:schemeClr val="accent6">
                  <a:lumMod val="50000"/>
                </a:schemeClr>
              </a:solidFill>
              <a:effectLst>
                <a:outerShdw blurRad="38100" dist="38100" dir="2700000" algn="tl">
                  <a:srgbClr val="000000">
                    <a:alpha val="43137"/>
                  </a:srgbClr>
                </a:outerShdw>
              </a:effectLst>
            </a:endParaRPr>
          </a:p>
        </p:txBody>
      </p:sp>
      <p:sp>
        <p:nvSpPr>
          <p:cNvPr id="2063" name="Text Box 43"/>
          <p:cNvSpPr txBox="1">
            <a:spLocks noChangeArrowheads="1"/>
          </p:cNvSpPr>
          <p:nvPr/>
        </p:nvSpPr>
        <p:spPr bwMode="auto">
          <a:xfrm>
            <a:off x="16150934" y="6128003"/>
            <a:ext cx="5645150" cy="90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sz="5400" b="1" dirty="0">
                <a:solidFill>
                  <a:schemeClr val="accent6">
                    <a:lumMod val="50000"/>
                  </a:schemeClr>
                </a:solidFill>
                <a:effectLst>
                  <a:outerShdw blurRad="38100" dist="38100" dir="2700000" algn="tl">
                    <a:srgbClr val="000000">
                      <a:alpha val="43137"/>
                    </a:srgbClr>
                  </a:outerShdw>
                </a:effectLst>
              </a:rPr>
              <a:t>Results</a:t>
            </a:r>
          </a:p>
        </p:txBody>
      </p:sp>
      <p:pic>
        <p:nvPicPr>
          <p:cNvPr id="8" name="Picture 7" descr="A logo with text and images&#10;&#10;Description automatically generated">
            <a:extLst>
              <a:ext uri="{FF2B5EF4-FFF2-40B4-BE49-F238E27FC236}">
                <a16:creationId xmlns:a16="http://schemas.microsoft.com/office/drawing/2014/main" xmlns="" id="{B11B9C88-BAC2-82DD-62D5-7E2EB550A6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838" y="390086"/>
            <a:ext cx="2981325" cy="2943225"/>
          </a:xfrm>
          <a:prstGeom prst="rect">
            <a:avLst/>
          </a:prstGeom>
        </p:spPr>
      </p:pic>
      <p:pic>
        <p:nvPicPr>
          <p:cNvPr id="10" name="Picture 9" descr="A logo with birds and text&#10;&#10;Description automatically generated">
            <a:extLst>
              <a:ext uri="{FF2B5EF4-FFF2-40B4-BE49-F238E27FC236}">
                <a16:creationId xmlns:a16="http://schemas.microsoft.com/office/drawing/2014/main" xmlns="" id="{A89E95A2-FEA4-A93B-152E-198C5661A0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60409" y="412291"/>
            <a:ext cx="3495158" cy="2886856"/>
          </a:xfrm>
          <a:prstGeom prst="rect">
            <a:avLst/>
          </a:prstGeom>
        </p:spPr>
      </p:pic>
      <p:sp>
        <p:nvSpPr>
          <p:cNvPr id="17" name="TextBox 16">
            <a:extLst>
              <a:ext uri="{FF2B5EF4-FFF2-40B4-BE49-F238E27FC236}">
                <a16:creationId xmlns:a16="http://schemas.microsoft.com/office/drawing/2014/main" xmlns="" id="{37497562-5460-3182-CB9C-787441574FFE}"/>
              </a:ext>
            </a:extLst>
          </p:cNvPr>
          <p:cNvSpPr txBox="1"/>
          <p:nvPr/>
        </p:nvSpPr>
        <p:spPr>
          <a:xfrm>
            <a:off x="4483348" y="2820189"/>
            <a:ext cx="14947652" cy="2400657"/>
          </a:xfrm>
          <a:prstGeom prst="rect">
            <a:avLst/>
          </a:prstGeom>
          <a:noFill/>
        </p:spPr>
        <p:txBody>
          <a:bodyPr wrap="square">
            <a:spAutoFit/>
          </a:bodyPr>
          <a:lstStyle/>
          <a:p>
            <a:r>
              <a:rPr lang="en-US" altLang="en-US" sz="4600" b="1" dirty="0">
                <a:solidFill>
                  <a:schemeClr val="accent6">
                    <a:lumMod val="50000"/>
                  </a:schemeClr>
                </a:solidFill>
                <a:latin typeface="Times New Roman" panose="02020603050405020304" pitchFamily="18" charset="0"/>
                <a:cs typeface="Times New Roman" panose="02020603050405020304" pitchFamily="18" charset="0"/>
              </a:rPr>
              <a:t>By: </a:t>
            </a:r>
            <a:r>
              <a:rPr lang="en-US" sz="3200" b="1" dirty="0">
                <a:solidFill>
                  <a:schemeClr val="accent6">
                    <a:lumMod val="50000"/>
                  </a:schemeClr>
                </a:solidFill>
              </a:rPr>
              <a:t>Omnia </a:t>
            </a:r>
            <a:r>
              <a:rPr lang="en-US" sz="3200" b="1" dirty="0" err="1">
                <a:solidFill>
                  <a:schemeClr val="accent6">
                    <a:lumMod val="50000"/>
                  </a:schemeClr>
                </a:solidFill>
              </a:rPr>
              <a:t>sameh</a:t>
            </a:r>
            <a:r>
              <a:rPr lang="en-US" sz="3200" b="1" dirty="0">
                <a:solidFill>
                  <a:schemeClr val="accent6">
                    <a:lumMod val="50000"/>
                  </a:schemeClr>
                </a:solidFill>
              </a:rPr>
              <a:t> </a:t>
            </a:r>
            <a:r>
              <a:rPr lang="en-US" sz="3200" b="1" dirty="0" err="1" smtClean="0">
                <a:solidFill>
                  <a:schemeClr val="accent6">
                    <a:lumMod val="50000"/>
                  </a:schemeClr>
                </a:solidFill>
              </a:rPr>
              <a:t>gomaa</a:t>
            </a:r>
            <a:r>
              <a:rPr lang="en-US" sz="3200" b="1" dirty="0" smtClean="0">
                <a:solidFill>
                  <a:schemeClr val="accent6">
                    <a:lumMod val="50000"/>
                  </a:schemeClr>
                </a:solidFill>
              </a:rPr>
              <a:t>  , </a:t>
            </a:r>
            <a:r>
              <a:rPr lang="en-US" sz="3200" b="1" dirty="0" err="1" smtClean="0">
                <a:solidFill>
                  <a:schemeClr val="accent6">
                    <a:lumMod val="50000"/>
                  </a:schemeClr>
                </a:solidFill>
              </a:rPr>
              <a:t>Eslam</a:t>
            </a:r>
            <a:r>
              <a:rPr lang="en-US" sz="3200" b="1" dirty="0" smtClean="0">
                <a:solidFill>
                  <a:schemeClr val="accent6">
                    <a:lumMod val="50000"/>
                  </a:schemeClr>
                </a:solidFill>
              </a:rPr>
              <a:t> </a:t>
            </a:r>
            <a:r>
              <a:rPr lang="en-US" sz="3200" b="1" dirty="0" err="1" smtClean="0">
                <a:solidFill>
                  <a:schemeClr val="accent6">
                    <a:lumMod val="50000"/>
                  </a:schemeClr>
                </a:solidFill>
              </a:rPr>
              <a:t>omer</a:t>
            </a:r>
            <a:r>
              <a:rPr lang="en-US" sz="3200" b="1" dirty="0" smtClean="0">
                <a:solidFill>
                  <a:schemeClr val="accent6">
                    <a:lumMod val="50000"/>
                  </a:schemeClr>
                </a:solidFill>
              </a:rPr>
              <a:t> </a:t>
            </a:r>
            <a:r>
              <a:rPr lang="en-US" sz="3200" b="1" dirty="0" err="1" smtClean="0">
                <a:solidFill>
                  <a:schemeClr val="accent6">
                    <a:lumMod val="50000"/>
                  </a:schemeClr>
                </a:solidFill>
              </a:rPr>
              <a:t>mohamed</a:t>
            </a:r>
            <a:r>
              <a:rPr lang="en-US" sz="3200" b="1" dirty="0" smtClean="0">
                <a:solidFill>
                  <a:schemeClr val="accent6">
                    <a:lumMod val="50000"/>
                  </a:schemeClr>
                </a:solidFill>
              </a:rPr>
              <a:t> ,  </a:t>
            </a:r>
            <a:r>
              <a:rPr lang="en-US" sz="3200" b="1" dirty="0" err="1" smtClean="0">
                <a:solidFill>
                  <a:schemeClr val="accent6">
                    <a:lumMod val="50000"/>
                  </a:schemeClr>
                </a:solidFill>
              </a:rPr>
              <a:t>Alaa</a:t>
            </a:r>
            <a:r>
              <a:rPr lang="en-US" sz="3200" b="1" dirty="0" smtClean="0">
                <a:solidFill>
                  <a:schemeClr val="accent6">
                    <a:lumMod val="50000"/>
                  </a:schemeClr>
                </a:solidFill>
              </a:rPr>
              <a:t> </a:t>
            </a:r>
            <a:r>
              <a:rPr lang="en-US" sz="3200" b="1" dirty="0" err="1" smtClean="0">
                <a:solidFill>
                  <a:schemeClr val="accent6">
                    <a:lumMod val="50000"/>
                  </a:schemeClr>
                </a:solidFill>
              </a:rPr>
              <a:t>ahmed</a:t>
            </a:r>
            <a:r>
              <a:rPr lang="en-US" sz="3200" b="1" dirty="0" smtClean="0">
                <a:solidFill>
                  <a:schemeClr val="accent6">
                    <a:lumMod val="50000"/>
                  </a:schemeClr>
                </a:solidFill>
              </a:rPr>
              <a:t> </a:t>
            </a:r>
            <a:r>
              <a:rPr lang="en-US" sz="3200" b="1" dirty="0" err="1" smtClean="0">
                <a:solidFill>
                  <a:schemeClr val="accent6">
                    <a:lumMod val="50000"/>
                  </a:schemeClr>
                </a:solidFill>
              </a:rPr>
              <a:t>elsayed</a:t>
            </a:r>
            <a:endParaRPr lang="en-US" sz="3200" b="1" dirty="0" smtClean="0">
              <a:solidFill>
                <a:schemeClr val="accent6">
                  <a:lumMod val="50000"/>
                </a:schemeClr>
              </a:solidFill>
            </a:endParaRPr>
          </a:p>
          <a:p>
            <a:r>
              <a:rPr lang="en-US" sz="3200" b="1" dirty="0" smtClean="0">
                <a:solidFill>
                  <a:schemeClr val="accent6">
                    <a:lumMod val="50000"/>
                  </a:schemeClr>
                </a:solidFill>
              </a:rPr>
              <a:t>        </a:t>
            </a:r>
            <a:r>
              <a:rPr lang="en-US" sz="3200" b="1" dirty="0">
                <a:solidFill>
                  <a:schemeClr val="accent6">
                    <a:lumMod val="50000"/>
                  </a:schemeClr>
                </a:solidFill>
              </a:rPr>
              <a:t>Mahmoud </a:t>
            </a:r>
            <a:r>
              <a:rPr lang="en-US" sz="3200" b="1" dirty="0" err="1">
                <a:solidFill>
                  <a:schemeClr val="accent6">
                    <a:lumMod val="50000"/>
                  </a:schemeClr>
                </a:solidFill>
              </a:rPr>
              <a:t>shehata</a:t>
            </a:r>
            <a:r>
              <a:rPr lang="en-US" sz="3200" b="1" dirty="0">
                <a:solidFill>
                  <a:schemeClr val="accent6">
                    <a:lumMod val="50000"/>
                  </a:schemeClr>
                </a:solidFill>
              </a:rPr>
              <a:t> </a:t>
            </a:r>
            <a:r>
              <a:rPr lang="en-US" sz="3200" b="1" dirty="0" err="1">
                <a:solidFill>
                  <a:schemeClr val="accent6">
                    <a:lumMod val="50000"/>
                  </a:schemeClr>
                </a:solidFill>
              </a:rPr>
              <a:t>saad</a:t>
            </a:r>
            <a:r>
              <a:rPr lang="en-US" sz="3200" b="1" dirty="0">
                <a:solidFill>
                  <a:schemeClr val="accent6">
                    <a:lumMod val="50000"/>
                  </a:schemeClr>
                </a:solidFill>
              </a:rPr>
              <a:t> </a:t>
            </a:r>
            <a:r>
              <a:rPr lang="en-US" sz="3200" b="1" dirty="0" err="1" smtClean="0">
                <a:solidFill>
                  <a:schemeClr val="accent6">
                    <a:lumMod val="50000"/>
                  </a:schemeClr>
                </a:solidFill>
              </a:rPr>
              <a:t>eldeen</a:t>
            </a:r>
            <a:r>
              <a:rPr lang="en-US" sz="3200" b="1" dirty="0" smtClean="0">
                <a:solidFill>
                  <a:schemeClr val="accent6">
                    <a:lumMod val="50000"/>
                  </a:schemeClr>
                </a:solidFill>
              </a:rPr>
              <a:t> , Mostafa </a:t>
            </a:r>
            <a:r>
              <a:rPr lang="en-US" sz="3200" b="1" dirty="0" err="1" smtClean="0">
                <a:solidFill>
                  <a:schemeClr val="accent6">
                    <a:lumMod val="50000"/>
                  </a:schemeClr>
                </a:solidFill>
              </a:rPr>
              <a:t>mohamed</a:t>
            </a:r>
            <a:r>
              <a:rPr lang="en-US" sz="3200" b="1" dirty="0" smtClean="0">
                <a:solidFill>
                  <a:schemeClr val="accent6">
                    <a:lumMod val="50000"/>
                  </a:schemeClr>
                </a:solidFill>
              </a:rPr>
              <a:t> </a:t>
            </a:r>
            <a:r>
              <a:rPr lang="en-US" sz="3200" b="1" dirty="0" err="1" smtClean="0">
                <a:solidFill>
                  <a:schemeClr val="accent6">
                    <a:lumMod val="50000"/>
                  </a:schemeClr>
                </a:solidFill>
              </a:rPr>
              <a:t>ali</a:t>
            </a:r>
            <a:r>
              <a:rPr lang="en-US" sz="3200" b="1" dirty="0" smtClean="0">
                <a:solidFill>
                  <a:schemeClr val="accent6">
                    <a:lumMod val="50000"/>
                  </a:schemeClr>
                </a:solidFill>
              </a:rPr>
              <a:t>  </a:t>
            </a:r>
            <a:endParaRPr lang="en-US" sz="3200" b="1" dirty="0">
              <a:solidFill>
                <a:schemeClr val="accent6">
                  <a:lumMod val="50000"/>
                </a:schemeClr>
              </a:solidFill>
            </a:endParaRPr>
          </a:p>
          <a:p>
            <a:r>
              <a:rPr lang="en-US" sz="3200" b="1" dirty="0"/>
              <a:t>        </a:t>
            </a:r>
            <a:r>
              <a:rPr lang="en-US" sz="7200" dirty="0" smtClean="0"/>
              <a:t> </a:t>
            </a:r>
            <a:endParaRPr lang="en-US" sz="4400" dirty="0"/>
          </a:p>
        </p:txBody>
      </p:sp>
      <p:sp>
        <p:nvSpPr>
          <p:cNvPr id="19" name="TextBox 18">
            <a:extLst>
              <a:ext uri="{FF2B5EF4-FFF2-40B4-BE49-F238E27FC236}">
                <a16:creationId xmlns:a16="http://schemas.microsoft.com/office/drawing/2014/main" xmlns="" id="{14A93F5E-9DC4-09B2-7819-4F0F34838037}"/>
              </a:ext>
            </a:extLst>
          </p:cNvPr>
          <p:cNvSpPr txBox="1"/>
          <p:nvPr/>
        </p:nvSpPr>
        <p:spPr>
          <a:xfrm>
            <a:off x="4735513" y="4204534"/>
            <a:ext cx="15823247" cy="769441"/>
          </a:xfrm>
          <a:prstGeom prst="rect">
            <a:avLst/>
          </a:prstGeom>
          <a:noFill/>
        </p:spPr>
        <p:txBody>
          <a:bodyPr wrap="square">
            <a:spAutoFit/>
          </a:bodyPr>
          <a:lstStyle/>
          <a:p>
            <a:r>
              <a:rPr lang="en-US" sz="4400" b="1" dirty="0">
                <a:solidFill>
                  <a:schemeClr val="accent6">
                    <a:lumMod val="50000"/>
                  </a:schemeClr>
                </a:solidFill>
                <a:latin typeface="Times New Roman" panose="02020603050405020304" pitchFamily="18" charset="0"/>
                <a:cs typeface="Times New Roman" panose="02020603050405020304" pitchFamily="18" charset="0"/>
              </a:rPr>
              <a:t>Supervised by: Dr. </a:t>
            </a:r>
            <a:r>
              <a:rPr lang="en-US" sz="4400" b="1" dirty="0" err="1">
                <a:solidFill>
                  <a:schemeClr val="accent6">
                    <a:lumMod val="50000"/>
                  </a:schemeClr>
                </a:solidFill>
                <a:latin typeface="Times New Roman" panose="02020603050405020304" pitchFamily="18" charset="0"/>
                <a:cs typeface="Times New Roman" panose="02020603050405020304" pitchFamily="18" charset="0"/>
              </a:rPr>
              <a:t>Hanan</a:t>
            </a:r>
            <a:r>
              <a:rPr lang="en-US" sz="4400" b="1" dirty="0">
                <a:solidFill>
                  <a:schemeClr val="accent6">
                    <a:lumMod val="50000"/>
                  </a:schemeClr>
                </a:solidFill>
                <a:latin typeface="Times New Roman" panose="02020603050405020304" pitchFamily="18" charset="0"/>
                <a:cs typeface="Times New Roman" panose="02020603050405020304" pitchFamily="18" charset="0"/>
              </a:rPr>
              <a:t> Ahmed , TA. Andrew </a:t>
            </a:r>
            <a:r>
              <a:rPr lang="en-US" sz="4400" b="1" dirty="0" err="1">
                <a:solidFill>
                  <a:schemeClr val="accent6">
                    <a:lumMod val="50000"/>
                  </a:schemeClr>
                </a:solidFill>
                <a:latin typeface="Times New Roman" panose="02020603050405020304" pitchFamily="18" charset="0"/>
                <a:cs typeface="Times New Roman" panose="02020603050405020304" pitchFamily="18" charset="0"/>
              </a:rPr>
              <a:t>magdy</a:t>
            </a:r>
            <a:endParaRPr lang="en-US" sz="440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xmlns="" id="{89EC9BB9-524B-ABB7-D4EB-1DF062669558}"/>
              </a:ext>
            </a:extLst>
          </p:cNvPr>
          <p:cNvSpPr txBox="1"/>
          <p:nvPr/>
        </p:nvSpPr>
        <p:spPr>
          <a:xfrm>
            <a:off x="0" y="4866327"/>
            <a:ext cx="25201564" cy="830997"/>
          </a:xfrm>
          <a:prstGeom prst="rect">
            <a:avLst/>
          </a:prstGeom>
          <a:noFill/>
        </p:spPr>
        <p:txBody>
          <a:bodyPr wrap="square">
            <a:spAutoFit/>
          </a:bodyPr>
          <a:lstStyle/>
          <a:p>
            <a:pPr eaLnBrk="1" hangingPunct="1"/>
            <a:r>
              <a:rPr lang="en-US" altLang="en-US" sz="4800" b="1" i="1" dirty="0">
                <a:solidFill>
                  <a:schemeClr val="accent6">
                    <a:lumMod val="50000"/>
                  </a:schemeClr>
                </a:solidFill>
                <a:latin typeface="Times New Roman" panose="02020603050405020304" pitchFamily="18" charset="0"/>
                <a:cs typeface="Times New Roman" panose="02020603050405020304" pitchFamily="18" charset="0"/>
              </a:rPr>
              <a:t>Faculty of Computer and </a:t>
            </a:r>
            <a:r>
              <a:rPr lang="en-US" altLang="en-US" sz="4800" b="1" i="1" dirty="0" smtClean="0">
                <a:solidFill>
                  <a:schemeClr val="accent6">
                    <a:lumMod val="50000"/>
                  </a:schemeClr>
                </a:solidFill>
                <a:latin typeface="Times New Roman" panose="02020603050405020304" pitchFamily="18" charset="0"/>
                <a:cs typeface="Times New Roman" panose="02020603050405020304" pitchFamily="18" charset="0"/>
              </a:rPr>
              <a:t>Information </a:t>
            </a:r>
            <a:r>
              <a:rPr lang="en-US" altLang="en-US" sz="4800" b="1" i="1" dirty="0">
                <a:solidFill>
                  <a:schemeClr val="accent6">
                    <a:lumMod val="50000"/>
                  </a:schemeClr>
                </a:solidFill>
                <a:latin typeface="Times New Roman" panose="02020603050405020304" pitchFamily="18" charset="0"/>
                <a:cs typeface="Times New Roman" panose="02020603050405020304" pitchFamily="18" charset="0"/>
              </a:rPr>
              <a:t>Sciences - Ain Shams University</a:t>
            </a:r>
            <a:endParaRPr lang="en-US" altLang="en-US" sz="660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xmlns="" id="{8A1A1770-6D65-8427-18B5-D08362AB0BC1}"/>
              </a:ext>
            </a:extLst>
          </p:cNvPr>
          <p:cNvSpPr txBox="1"/>
          <p:nvPr/>
        </p:nvSpPr>
        <p:spPr>
          <a:xfrm>
            <a:off x="419151" y="14496902"/>
            <a:ext cx="12227985" cy="4493538"/>
          </a:xfrm>
          <a:prstGeom prst="rect">
            <a:avLst/>
          </a:prstGeom>
          <a:noFill/>
        </p:spPr>
        <p:txBody>
          <a:bodyPr wrap="square">
            <a:spAutoFit/>
          </a:bodyPr>
          <a:lstStyle/>
          <a:p>
            <a:pPr algn="l"/>
            <a:r>
              <a:rPr lang="en-US" sz="2600" dirty="0"/>
              <a:t>Welcome to a future where fashion is effortlessly chic and impeccably tailored to your needs. Our revolutionary platform merges the power of cutting-edge AI, real-time weather insights, and expertly curated outfit suggestions to transform how you dress. No more guesswork—our system delivers personalized style recommendations that align perfectly with the weather and the latest trends. Imagine stepping out every day in outfits that make you look and feel amazing, whether it's for a sun-drenched brunch, a rainy afternoon meeting, or a cozy evening out. Our platform seamlessly blends formal and informal styles, guiding you </a:t>
            </a:r>
            <a:r>
              <a:rPr lang="en-US" sz="2600" dirty="0" smtClean="0"/>
              <a:t>to </a:t>
            </a:r>
            <a:r>
              <a:rPr lang="en-US" sz="2600" dirty="0"/>
              <a:t>create looks that are both polished and comfortable. Step into a world where technology and fashion unite, making every wardrobe decision a confident and stylish one</a:t>
            </a:r>
            <a:endParaRPr lang="en-US" sz="2600" dirty="0"/>
          </a:p>
        </p:txBody>
      </p:sp>
      <p:sp>
        <p:nvSpPr>
          <p:cNvPr id="33" name="Text Box 42">
            <a:extLst>
              <a:ext uri="{FF2B5EF4-FFF2-40B4-BE49-F238E27FC236}">
                <a16:creationId xmlns:a16="http://schemas.microsoft.com/office/drawing/2014/main" xmlns="" id="{4DB1DF3F-2D0D-A10F-FDDE-ACF380352BCA}"/>
              </a:ext>
            </a:extLst>
          </p:cNvPr>
          <p:cNvSpPr txBox="1">
            <a:spLocks noChangeArrowheads="1"/>
          </p:cNvSpPr>
          <p:nvPr/>
        </p:nvSpPr>
        <p:spPr bwMode="auto">
          <a:xfrm>
            <a:off x="301013" y="13408645"/>
            <a:ext cx="12299768" cy="90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lvl="1" eaLnBrk="1" hangingPunct="1">
              <a:spcBef>
                <a:spcPct val="50000"/>
              </a:spcBef>
            </a:pPr>
            <a:r>
              <a:rPr lang="en-US" altLang="en-US" sz="5400" b="1" dirty="0">
                <a:solidFill>
                  <a:schemeClr val="accent6">
                    <a:lumMod val="50000"/>
                  </a:schemeClr>
                </a:solidFill>
                <a:effectLst>
                  <a:outerShdw blurRad="38100" dist="38100" dir="2700000" algn="tl">
                    <a:srgbClr val="000000">
                      <a:alpha val="43137"/>
                    </a:srgbClr>
                  </a:outerShdw>
                </a:effectLst>
              </a:rPr>
              <a:t>Introduction</a:t>
            </a:r>
            <a:endParaRPr lang="en-US" altLang="en-US" sz="6600" b="1" dirty="0">
              <a:solidFill>
                <a:schemeClr val="accent6">
                  <a:lumMod val="50000"/>
                </a:schemeClr>
              </a:solidFill>
              <a:effectLst>
                <a:outerShdw blurRad="38100" dist="38100" dir="2700000" algn="tl">
                  <a:srgbClr val="000000">
                    <a:alpha val="43137"/>
                  </a:srgbClr>
                </a:outerShdw>
              </a:effectLst>
            </a:endParaRPr>
          </a:p>
        </p:txBody>
      </p:sp>
    </p:spTree>
  </p:cSld>
  <p:clrMapOvr>
    <a:masterClrMapping/>
  </p:clrMapOvr>
</p:sld>
</file>

<file path=ppt/theme/theme1.xml><?xml version="1.0" encoding="utf-8"?>
<a:theme xmlns:a="http://schemas.openxmlformats.org/drawingml/2006/main" name="Default Design">
  <a:themeElements>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497263" rtl="0" eaLnBrk="1" fontAlgn="base" latinLnBrk="0" hangingPunct="1">
          <a:lnSpc>
            <a:spcPct val="100000"/>
          </a:lnSpc>
          <a:spcBef>
            <a:spcPct val="0"/>
          </a:spcBef>
          <a:spcAft>
            <a:spcPct val="0"/>
          </a:spcAft>
          <a:buClrTx/>
          <a:buSzTx/>
          <a:buFontTx/>
          <a:buNone/>
          <a:tabLst/>
          <a:defRPr kumimoji="0" lang="en-US" altLang="en-US" sz="6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497263" rtl="0" eaLnBrk="1" fontAlgn="base" latinLnBrk="0" hangingPunct="1">
          <a:lnSpc>
            <a:spcPct val="100000"/>
          </a:lnSpc>
          <a:spcBef>
            <a:spcPct val="0"/>
          </a:spcBef>
          <a:spcAft>
            <a:spcPct val="0"/>
          </a:spcAft>
          <a:buClrTx/>
          <a:buSzTx/>
          <a:buFontTx/>
          <a:buNone/>
          <a:tabLst/>
          <a:defRPr kumimoji="0" lang="en-US" altLang="en-US" sz="69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856</TotalTime>
  <Words>856</Words>
  <Application>Microsoft Office PowerPoint</Application>
  <PresentationFormat>Custom</PresentationFormat>
  <Paragraphs>53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MegaPrint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70x100 cm vertical poster template</dc:title>
  <dc:creator>Ethan Shulda;www.postersession.com</dc:creator>
  <cp:keywords>www.postersession.com</cp:keywords>
  <dc:description>©MegaPrint Inc. 2009-2015</dc:description>
  <cp:lastModifiedBy>om</cp:lastModifiedBy>
  <cp:revision>81</cp:revision>
  <dcterms:created xsi:type="dcterms:W3CDTF">2008-12-04T00:20:37Z</dcterms:created>
  <dcterms:modified xsi:type="dcterms:W3CDTF">2024-06-28T16:05:18Z</dcterms:modified>
</cp:coreProperties>
</file>