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consolata" panose="020B0604020202020204" charset="0"/>
      <p:regular r:id="rId18"/>
      <p:bold r:id="rId19"/>
    </p:embeddedFont>
    <p:embeddedFont>
      <p:font typeface="PT Mono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62B0B-FEC3-41C8-94D4-84D6BEA4D4B3}">
  <a:tblStyle styleId="{69462B0B-FEC3-41C8-94D4-84D6BEA4D4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00" y="2039572"/>
            <a:ext cx="11360700" cy="1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  <a:defRPr sz="4800" b="0" i="0" u="none" strike="noStrike" cap="none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Inconsolata"/>
              <a:buNone/>
              <a:defRPr sz="37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  <a:defRPr sz="3700" b="0" i="0" u="none" strike="noStrike" cap="none">
                <a:solidFill>
                  <a:srgbClr val="F3F3F3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421525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●"/>
              <a:defRPr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Inconsolata"/>
              <a:buChar char="○"/>
              <a:defRPr sz="1900" b="0" i="0" u="none" strike="noStrike" cap="none">
                <a:solidFill>
                  <a:srgbClr val="CCCCCC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D9D9D9"/>
              </a:buClr>
              <a:buSzPts val="1900"/>
              <a:buFont typeface="Inconsolata"/>
              <a:buChar char="■"/>
              <a:defRPr sz="1900" b="0" i="0" u="none" strike="noStrike" cap="none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" TargetMode="External"/><Relationship Id="rId7" Type="http://schemas.openxmlformats.org/officeDocument/2006/relationships/hyperlink" Target="https://github.com/0NtgO/Owasp-Kyi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3.212.213.238:89/" TargetMode="External"/><Relationship Id="rId5" Type="http://schemas.openxmlformats.org/officeDocument/2006/relationships/hyperlink" Target="http://173.212.213.238:8%7b1-9%7d" TargetMode="External"/><Relationship Id="rId4" Type="http://schemas.openxmlformats.org/officeDocument/2006/relationships/hyperlink" Target="https://t.me/burpsui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761830" y="1888652"/>
            <a:ext cx="11360700" cy="1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</a:pPr>
            <a:r>
              <a:rPr lang="en-US" sz="60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Burp Suite</a:t>
            </a:r>
            <a:r>
              <a:rPr lang="en-US" sz="6000" b="0" i="0" u="none" strike="noStrike" cap="none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 </a:t>
            </a:r>
            <a:endParaRPr sz="60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Inconsolata"/>
              <a:buNone/>
            </a:pPr>
            <a:r>
              <a:rPr lang="en-US" sz="37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from First Run to Website Hack in 60 min</a:t>
            </a:r>
            <a:endParaRPr sz="3700" b="1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60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Let's start practice!</a:t>
            </a:r>
            <a:br>
              <a:rPr lang="en-US" sz="60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</a:br>
            <a:endParaRPr sz="60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94" name="Google Shape;94;p13" descr="ÐÐ¾ÑÐ¾Ð¶ÐµÐµ Ð¸Ð·Ð¾Ð±ÑÐ°Ð¶ÐµÐ½Ð¸Ð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179" y="1704975"/>
            <a:ext cx="45529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4000" b="1">
                <a:solidFill>
                  <a:srgbClr val="00FFCF"/>
                </a:solidFill>
              </a:rPr>
              <a:t>Contacts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consolata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			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consolata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			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consolata"/>
              <a:buNone/>
            </a:pPr>
            <a:r>
              <a:rPr lang="en-US" b="1">
                <a:solidFill>
                  <a:schemeClr val="lt1"/>
                </a:solidFill>
              </a:rPr>
              <a:t>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Eduard Babych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i="0" u="none" strike="noStrike" cap="none">
                <a:solidFill>
                  <a:schemeClr val="lt1"/>
                </a:solidFill>
              </a:rPr>
              <a:t>@j0ns1k</a:t>
            </a:r>
            <a:r>
              <a:rPr lang="en-US" sz="2400" b="1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</a:rPr>
              <a:t>linkedin.com/in/eduard-babych/</a:t>
            </a:r>
            <a:endParaRPr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</a:rPr>
              <a:t>e.babych@hacken.io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consolata"/>
              <a:buNone/>
            </a:pPr>
            <a:endParaRPr sz="2400" b="1" i="0" u="none" strike="noStrike" cap="non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consolata"/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578" y="2118547"/>
            <a:ext cx="2620906" cy="262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About 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-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Application Security Engineer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-"/>
            </a:pPr>
            <a:r>
              <a:rPr lang="en-US" dirty="0"/>
              <a:t>Bug Bounty Hunter </a:t>
            </a:r>
            <a:endParaRPr dirty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-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Web, Mobile, Network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pentests</a:t>
            </a:r>
            <a:endParaRPr sz="2400" b="0" i="0" u="none" strike="noStrike" cap="none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-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eWPT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eCPPT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CEH, CCNA, OSCP(</a:t>
            </a:r>
            <a:r>
              <a:rPr lang="en-US" dirty="0"/>
              <a:t>in progress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Char char="-"/>
            </a:pPr>
            <a:r>
              <a:rPr lang="en-US" dirty="0" err="1"/>
              <a:t>Cyberpolice</a:t>
            </a:r>
            <a:r>
              <a:rPr lang="en-US" dirty="0"/>
              <a:t> Teacher</a:t>
            </a:r>
            <a:endParaRPr sz="2400" b="0" i="0" u="none" strike="noStrike" cap="none"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What </a:t>
            </a:r>
            <a:r>
              <a:rPr lang="en-US">
                <a:solidFill>
                  <a:srgbClr val="00FFCF"/>
                </a:solidFill>
              </a:rPr>
              <a:t>you</a:t>
            </a: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 need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Laptop (Any OS)</a:t>
            </a:r>
            <a:endParaRPr dirty="0"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Burp Suite: 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https://portswigger.net/burp</a:t>
            </a:r>
            <a:endParaRPr sz="3200" dirty="0"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dirty="0" err="1"/>
              <a:t>Larry_Lau</a:t>
            </a:r>
            <a:r>
              <a:rPr lang="en-US" sz="3200" dirty="0"/>
              <a:t> :) </a:t>
            </a:r>
            <a:r>
              <a:rPr lang="en-US" sz="3200" u="sng" dirty="0">
                <a:solidFill>
                  <a:schemeClr val="hlink"/>
                </a:solidFill>
                <a:hlinkClick r:id="rId4"/>
              </a:rPr>
              <a:t>https://t.me/burpsuite</a:t>
            </a:r>
            <a:r>
              <a:rPr lang="en-US" sz="3200" dirty="0"/>
              <a:t> 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dirty="0"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Lab: 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http://173.212.213.238:8{1-9}</a:t>
            </a:r>
            <a:endParaRPr lang="ru-UA" sz="3200" b="0" i="0" u="sng" strike="noStrike" cap="none" dirty="0">
              <a:solidFill>
                <a:schemeClr val="hlink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lvl="0" indent="-514350">
              <a:buFont typeface="Arial"/>
              <a:buAutoNum type="romanUcPeriod"/>
            </a:pPr>
            <a:r>
              <a:rPr lang="en-US" sz="3200" dirty="0"/>
              <a:t>Challenge </a:t>
            </a:r>
            <a:r>
              <a:rPr lang="en-US" sz="3200" u="sng" dirty="0">
                <a:solidFill>
                  <a:schemeClr val="hlink"/>
                </a:solidFill>
                <a:hlinkClick r:id="rId6"/>
              </a:rPr>
              <a:t>http://173.212.213.238:89/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HackIT</a:t>
            </a:r>
            <a:r>
              <a:rPr lang="en-US" sz="3200" dirty="0">
                <a:solidFill>
                  <a:schemeClr val="bg1"/>
                </a:solidFill>
              </a:rPr>
              <a:t> tickets</a:t>
            </a:r>
          </a:p>
          <a:p>
            <a:pPr marL="514350" lvl="0" indent="-514350">
              <a:buFont typeface="Arial"/>
              <a:buAutoNum type="romanUcPeriod"/>
            </a:pPr>
            <a:r>
              <a:rPr lang="en-US" sz="3200" b="0" i="0" strike="noStrike" cap="none" dirty="0">
                <a:solidFill>
                  <a:schemeClr val="bg1"/>
                </a:solidFill>
                <a:sym typeface="Inconsolata"/>
              </a:rPr>
              <a:t>Git</a:t>
            </a:r>
            <a:r>
              <a:rPr lang="en-US" sz="3200" dirty="0">
                <a:solidFill>
                  <a:schemeClr val="bg1"/>
                </a:solidFill>
              </a:rPr>
              <a:t>Hub </a:t>
            </a:r>
            <a:r>
              <a:rPr lang="en-US" sz="3200" dirty="0">
                <a:solidFill>
                  <a:schemeClr val="bg1"/>
                </a:solidFill>
                <a:hlinkClick r:id="rId7"/>
              </a:rPr>
              <a:t>https://github.com/0NtgO/Owasp-Kyiv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UA" sz="3200" b="0" i="0" strike="noStrike" cap="none" dirty="0">
              <a:solidFill>
                <a:schemeClr val="bg1"/>
              </a:solidFill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What can </a:t>
            </a:r>
            <a:r>
              <a:rPr lang="en-US">
                <a:solidFill>
                  <a:srgbClr val="00FFCF"/>
                </a:solidFill>
              </a:rPr>
              <a:t>it</a:t>
            </a: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 do?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Everything</a:t>
            </a: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Modules</a:t>
            </a: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Public Extensions</a:t>
            </a:r>
            <a:endParaRPr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3200" b="0" i="0" u="sng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Write your functionality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!</a:t>
            </a: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51435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1" name="Google Shape;41;p7" descr="ÐÐ¾ÑÐ¾Ð¶ÐµÐµ Ð¸Ð·Ð¾Ð±ÑÐ°Ð¶ÐµÐ½Ð¸Ð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750" y="1429475"/>
            <a:ext cx="5820850" cy="25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6670" y="740302"/>
            <a:ext cx="469630" cy="4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Why Burp Suite?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OWASP ZAP</a:t>
            </a: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/>
              <a:t>Postman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WebScarab 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Fiddler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Poster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Charles proxy</a:t>
            </a: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7567" y="975117"/>
            <a:ext cx="38100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Burp Suite Editions</a:t>
            </a:r>
            <a:b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</a:b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55" name="Google Shape;55;p9"/>
          <p:cNvGraphicFramePr/>
          <p:nvPr/>
        </p:nvGraphicFramePr>
        <p:xfrm>
          <a:off x="404198" y="1652099"/>
          <a:ext cx="11360700" cy="3561570"/>
        </p:xfrm>
        <a:graphic>
          <a:graphicData uri="http://schemas.openxmlformats.org/drawingml/2006/table">
            <a:tbl>
              <a:tblPr firstRow="1" bandRow="1">
                <a:noFill/>
                <a:tableStyleId>{69462B0B-FEC3-41C8-94D4-84D6BEA4D4B3}</a:tableStyleId>
              </a:tblPr>
              <a:tblGrid>
                <a:gridCol w="37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Community – FREE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Professional – 400$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 – 4,000$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scanner</a:t>
                      </a:r>
                      <a:endParaRPr sz="1400" b="0" i="0" u="none" strike="noStrike" cap="none">
                        <a:solidFill>
                          <a:srgbClr val="F4CC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scanner</a:t>
                      </a:r>
                      <a:endParaRPr sz="1400" b="0" i="0" u="none" strike="noStrike" cap="none">
                        <a:solidFill>
                          <a:srgbClr val="00FFC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scanner</a:t>
                      </a:r>
                      <a:endParaRPr sz="1400" b="0" i="0" u="none" strike="noStrike" cap="none">
                        <a:solidFill>
                          <a:srgbClr val="00FFC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Scheduled and repeat scans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Scheduled and repeat scans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Scheduled and repeat scans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Unlimited scalability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Unlimited scalability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Unlimited scalability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 integration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 integration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 integration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manual tools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manual tools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manual tools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Essential manual tools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FFC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Essential manual tools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4CC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Essential manual tools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FF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6670" y="740302"/>
            <a:ext cx="469630" cy="4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How to start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Run FF</a:t>
            </a:r>
            <a:endParaRPr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Run Burp Suite: java –jar burpsuite.jar</a:t>
            </a:r>
            <a:endParaRPr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Set up proxy in FF</a:t>
            </a:r>
            <a:endParaRPr/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romanU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Set up </a:t>
            </a:r>
            <a:r>
              <a:rPr lang="en-US" sz="2400" b="0" i="0" u="sng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CA Certificate</a:t>
            </a:r>
            <a:endParaRPr/>
          </a:p>
          <a:p>
            <a:pPr marL="51435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n00b: Intercept off -&gt; Spider –&gt; Scanner -&gt; Analyze for FP -&gt; Report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r00t: Scope, Spider, Proxy, Repeater, Intruder, Extensions, Macros</a:t>
            </a:r>
            <a:endParaRPr/>
          </a:p>
          <a:p>
            <a:pPr marL="51435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6670" y="740302"/>
            <a:ext cx="469630" cy="4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Burp Suite Modules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4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aphicFrame>
        <p:nvGraphicFramePr>
          <p:cNvPr id="70" name="Google Shape;70;p11"/>
          <p:cNvGraphicFramePr/>
          <p:nvPr/>
        </p:nvGraphicFramePr>
        <p:xfrm>
          <a:off x="415600" y="1652100"/>
          <a:ext cx="11360700" cy="3354875"/>
        </p:xfrm>
        <a:graphic>
          <a:graphicData uri="http://schemas.openxmlformats.org/drawingml/2006/table">
            <a:tbl>
              <a:tblPr firstRow="1" bandRow="1">
                <a:noFill/>
                <a:tableStyleId>{69462B0B-FEC3-41C8-94D4-84D6BEA4D4B3}</a:tableStyleId>
              </a:tblPr>
              <a:tblGrid>
                <a:gridCol w="568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9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Target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Sequencer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Proxy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Decoder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9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Scanner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Extender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9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Repeater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Comparer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9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Intruder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Collaborator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6670" y="740302"/>
            <a:ext cx="469630" cy="46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7967" y="1588206"/>
            <a:ext cx="648070" cy="64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4486183" y="2236276"/>
            <a:ext cx="72231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 descr="ÐÐ°ÑÑÐ¸Ð½ÐºÐ¸ Ð¿Ð¾ Ð·Ð°Ð¿ÑÐ¾ÑÑ vulnerability scanner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726" y="2886800"/>
            <a:ext cx="610949" cy="6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 descr="ÐÐ°ÑÑÐ¸Ð½ÐºÐ¸ Ð¿Ð¾ Ð·Ð°Ð¿ÑÐ¾ÑÑ repeater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6569" y="3569538"/>
            <a:ext cx="603681" cy="60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 descr="ÐÐ°ÑÑÐ¸Ð½ÐºÐ¸ Ð¿Ð¾ Ð·Ð°Ð¿ÑÐ¾ÑÑ Intruder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3675" y="4071684"/>
            <a:ext cx="828583" cy="82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 descr="ÐÐ°ÑÑÐ¸Ð½ÐºÐ¸ Ð¿Ð¾ Ð·Ð°Ð¿ÑÐ¾ÑÑ Sequencer icon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8106" y="1536411"/>
            <a:ext cx="1571179" cy="7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 descr="ÐÐ°ÑÑÐ¸Ð½ÐºÐ¸ Ð¿Ð¾ Ð·Ð°Ð¿ÑÐ¾ÑÑ Decoder icon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99193" y="1981097"/>
            <a:ext cx="1177107" cy="117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 descr="ÐÐ°ÑÑÐ¸Ð½ÐºÐ¸ Ð¿Ð¾ Ð·Ð°Ð¿ÑÐ¾ÑÑ Extension icon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52779" y="2801032"/>
            <a:ext cx="846506" cy="84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 descr="ÐÐ°ÑÑÐ¸Ð½ÐºÐ¸ Ð¿Ð¾ Ð·Ð°Ð¿ÑÐ¾ÑÑ Compare icon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096293" y="3453437"/>
            <a:ext cx="846506" cy="84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700"/>
              <a:buFont typeface="PT Mono"/>
              <a:buNone/>
            </a:pPr>
            <a:r>
              <a:rPr lang="en-US" sz="3700" b="0" i="0" u="none" strike="noStrike" cap="none">
                <a:solidFill>
                  <a:srgbClr val="00FFCF"/>
                </a:solidFill>
                <a:latin typeface="PT Mono"/>
                <a:ea typeface="PT Mono"/>
                <a:cs typeface="PT Mono"/>
                <a:sym typeface="PT Mono"/>
              </a:rPr>
              <a:t>Top Extensions</a:t>
            </a:r>
            <a:endParaRPr sz="3700" b="0" i="0" u="none" strike="noStrike" cap="none">
              <a:solidFill>
                <a:srgbClr val="00FFC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15600" y="1652100"/>
            <a:ext cx="113493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Reflector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CO2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Sentinel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Random IP Address Header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Json Beautifier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XSS Validator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Vulners Scanner</a:t>
            </a: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ActiveScan++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AuthMatrix</a:t>
            </a: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consolata"/>
              <a:buNone/>
            </a:pP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endParaRPr sz="2000" b="0" i="0" u="none" strike="noStrike" cap="none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2307" y="1652100"/>
            <a:ext cx="4332593" cy="35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6670" y="740302"/>
            <a:ext cx="469630" cy="4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263</Words>
  <Application>Microsoft Office PowerPoint</Application>
  <PresentationFormat>Широкоэкранный</PresentationFormat>
  <Paragraphs>96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Courier New</vt:lpstr>
      <vt:lpstr>PT Mono</vt:lpstr>
      <vt:lpstr>Calibri</vt:lpstr>
      <vt:lpstr>Inconsolata</vt:lpstr>
      <vt:lpstr>Arial</vt:lpstr>
      <vt:lpstr>Simple Light</vt:lpstr>
      <vt:lpstr>Burp Suite </vt:lpstr>
      <vt:lpstr>About </vt:lpstr>
      <vt:lpstr>What you need</vt:lpstr>
      <vt:lpstr>What can it do?</vt:lpstr>
      <vt:lpstr>Why Burp Suite?</vt:lpstr>
      <vt:lpstr>Burp Suite Editions </vt:lpstr>
      <vt:lpstr>How to start</vt:lpstr>
      <vt:lpstr>Burp Suite Modules</vt:lpstr>
      <vt:lpstr>Top Extensions</vt:lpstr>
      <vt:lpstr>Let's start practice! 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Burp Suite </dc:title>
  <cp:lastModifiedBy>Костянтин Бабич</cp:lastModifiedBy>
  <cp:revision>4</cp:revision>
  <dcterms:modified xsi:type="dcterms:W3CDTF">2018-09-29T08:25:02Z</dcterms:modified>
</cp:coreProperties>
</file>