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866" r:id="rId4"/>
    <p:sldId id="867" r:id="rId6"/>
    <p:sldId id="868" r:id="rId7"/>
    <p:sldId id="865" r:id="rId8"/>
    <p:sldId id="869" r:id="rId9"/>
    <p:sldId id="876" r:id="rId10"/>
    <p:sldId id="870" r:id="rId11"/>
    <p:sldId id="874" r:id="rId12"/>
    <p:sldId id="871" r:id="rId13"/>
    <p:sldId id="875" r:id="rId14"/>
    <p:sldId id="872" r:id="rId15"/>
    <p:sldId id="873" r:id="rId16"/>
    <p:sldId id="877" r:id="rId17"/>
    <p:sldId id="878" r:id="rId18"/>
    <p:sldId id="881" r:id="rId19"/>
    <p:sldId id="882" r:id="rId20"/>
    <p:sldId id="883" r:id="rId21"/>
    <p:sldId id="884" r:id="rId22"/>
    <p:sldId id="898" r:id="rId23"/>
    <p:sldId id="899" r:id="rId24"/>
    <p:sldId id="900" r:id="rId25"/>
    <p:sldId id="888" r:id="rId26"/>
    <p:sldId id="903" r:id="rId27"/>
    <p:sldId id="890" r:id="rId28"/>
    <p:sldId id="891" r:id="rId29"/>
    <p:sldId id="905" r:id="rId30"/>
    <p:sldId id="906" r:id="rId31"/>
    <p:sldId id="907" r:id="rId32"/>
    <p:sldId id="908" r:id="rId33"/>
    <p:sldId id="909" r:id="rId34"/>
    <p:sldId id="910" r:id="rId35"/>
    <p:sldId id="911" r:id="rId36"/>
    <p:sldId id="913" r:id="rId37"/>
    <p:sldId id="914" r:id="rId38"/>
    <p:sldId id="915" r:id="rId39"/>
    <p:sldId id="916" r:id="rId40"/>
    <p:sldId id="917" r:id="rId41"/>
    <p:sldId id="919" r:id="rId42"/>
    <p:sldId id="920" r:id="rId43"/>
    <p:sldId id="921" r:id="rId44"/>
    <p:sldId id="928" r:id="rId45"/>
    <p:sldId id="924" r:id="rId46"/>
    <p:sldId id="929" r:id="rId47"/>
    <p:sldId id="930" r:id="rId48"/>
    <p:sldId id="931" r:id="rId49"/>
    <p:sldId id="926" r:id="rId50"/>
    <p:sldId id="92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350" autoAdjust="0"/>
  </p:normalViewPr>
  <p:slideViewPr>
    <p:cSldViewPr snapToGrid="0">
      <p:cViewPr varScale="1">
        <p:scale>
          <a:sx n="45" d="100"/>
          <a:sy n="45" d="100"/>
        </p:scale>
        <p:origin x="14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9188-9932-422A-A970-99061D1065B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LUSC</a:t>
            </a: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 squamous carcinoma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HNSC Head and Neck squamous carcinoma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he-IL" sz="1200" b="1" dirty="0"/>
              <a:t>כאן עשינו 5-</a:t>
            </a:r>
            <a:r>
              <a:rPr lang="en-US" sz="1200" b="1" dirty="0"/>
              <a:t>fold</a:t>
            </a:r>
            <a:r>
              <a:rPr lang="he-IL" sz="1200" b="1" dirty="0"/>
              <a:t> קרוס ולידציה... אפשר לעשות יותר\פחות</a:t>
            </a:r>
            <a:endParaRPr lang="he-IL" sz="1200" b="1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he-IL" sz="1200" b="0" dirty="0"/>
              <a:t>אם יש </a:t>
            </a:r>
            <a:r>
              <a:rPr lang="he-IL" sz="1200" b="0" dirty="0" err="1"/>
              <a:t>אוברפיטינג</a:t>
            </a:r>
            <a:r>
              <a:rPr lang="he-IL" sz="1200" b="0" dirty="0"/>
              <a:t> – אפשר לקחת פחות פיצ'רים, להשתמש במודל פחות מורכב, להשתמש </a:t>
            </a:r>
            <a:r>
              <a:rPr lang="he-IL" sz="1200" b="0" dirty="0" err="1"/>
              <a:t>ברגלורוזציה</a:t>
            </a:r>
            <a:r>
              <a:rPr lang="he-IL" sz="1200" b="0" dirty="0"/>
              <a:t> כדי להוריד את המורכבות של המודל</a:t>
            </a:r>
            <a:endParaRPr lang="he-IL" sz="1200" b="0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he-IL" sz="1200" b="0" dirty="0"/>
              <a:t>אפשר לקחת הצבעה משותפת של כל המודלים</a:t>
            </a:r>
            <a:endParaRPr lang="he-IL" sz="12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srgbClr val="FF0000"/>
                </a:solidFill>
              </a:rPr>
              <a:t>אם יש רק </a:t>
            </a:r>
            <a:r>
              <a:rPr lang="he-IL" sz="1200" dirty="0" err="1">
                <a:solidFill>
                  <a:srgbClr val="FF0000"/>
                </a:solidFill>
              </a:rPr>
              <a:t>ספליט</a:t>
            </a:r>
            <a:r>
              <a:rPr lang="he-IL" sz="1200" dirty="0">
                <a:solidFill>
                  <a:srgbClr val="FF0000"/>
                </a:solidFill>
              </a:rPr>
              <a:t> אחד רגוע אפשר לא להשתמש בו</a:t>
            </a:r>
            <a:endParaRPr lang="he-IL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23ED0828-8757-4005-B90E-45A1525F8142}" type="slidenum">
              <a:rPr lang="he-IL" altLang="en-US" sz="1200"/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23ED0828-8757-4005-B90E-45A1525F8142}" type="slidenum">
              <a:rPr lang="he-IL" altLang="en-US" sz="1200"/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F9180792-B22E-4B3C-82C0-6F4D1DC6AF5D}" type="slidenum">
              <a:rPr lang="he-IL" altLang="en-US" sz="1200"/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cytosine gets methylated</a:t>
            </a:r>
            <a:r>
              <a:rPr lang="en-US" dirty="0"/>
              <a:t>, specifically at the </a:t>
            </a:r>
            <a:r>
              <a:rPr lang="en-US" b="1" dirty="0"/>
              <a:t>5th carbon of the cytosine ring</a:t>
            </a:r>
            <a:r>
              <a:rPr lang="en-US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Epigenetic DNA modification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Methyl group (H</a:t>
            </a:r>
            <a:r>
              <a:rPr lang="en-US" sz="900" dirty="0"/>
              <a:t>3</a:t>
            </a:r>
            <a:r>
              <a:rPr lang="en-US" sz="1200" dirty="0"/>
              <a:t>C molecule) added to the DNA molecule by DNA Methyl Transferases (DNMTs) enzymes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Cytosine (C) and adenine (A) can be methylated (C methylation widespread in eukaryotes)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1200" b="1" dirty="0"/>
              <a:t>Suppose</a:t>
            </a:r>
            <a:r>
              <a:rPr lang="en-US" altLang="en-US" sz="1200" dirty="0"/>
              <a:t> the best first feature is </a:t>
            </a:r>
            <a:r>
              <a:rPr lang="en-US" altLang="en-US" sz="1200" b="1" dirty="0"/>
              <a:t>Mutation G-&gt;T in position 3 (defined as “feature 1”) </a:t>
            </a:r>
            <a:r>
              <a:rPr lang="en-US" altLang="en-US" sz="1200" dirty="0"/>
              <a:t>which gives lowest error rate ( </a:t>
            </a:r>
            <a:r>
              <a:rPr lang="en-US" altLang="en-US" sz="1200" b="1" dirty="0"/>
              <a:t>E1</a:t>
            </a:r>
            <a:r>
              <a:rPr lang="en-US" altLang="en-US" sz="1200" dirty="0"/>
              <a:t>)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 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Now we find/check  the second feature as follows:</a:t>
            </a:r>
            <a:endParaRPr lang="en-US" altLang="en-US" sz="1200" dirty="0"/>
          </a:p>
          <a:p>
            <a:pPr>
              <a:buFontTx/>
              <a:buNone/>
            </a:pPr>
            <a:r>
              <a:rPr lang="en-US" altLang="en-US" sz="1200" dirty="0"/>
              <a:t>Check </a:t>
            </a:r>
            <a:r>
              <a:rPr lang="en-US" altLang="en-US" sz="1200" b="1" dirty="0"/>
              <a:t>each</a:t>
            </a:r>
            <a:r>
              <a:rPr lang="en-US" altLang="en-US" sz="1200" dirty="0"/>
              <a:t> of the features (which are not the feature above) as follows:</a:t>
            </a:r>
            <a:endParaRPr lang="en-US" altLang="en-US" sz="1200" dirty="0"/>
          </a:p>
          <a:p>
            <a:pPr>
              <a:buFontTx/>
              <a:buChar char="-"/>
            </a:pPr>
            <a:r>
              <a:rPr lang="en-US" altLang="en-US" sz="1200" dirty="0"/>
              <a:t>Find a SVM for the feature </a:t>
            </a:r>
            <a:r>
              <a:rPr lang="en-US" altLang="en-US" sz="1200" b="1" dirty="0"/>
              <a:t>and</a:t>
            </a:r>
            <a:r>
              <a:rPr lang="en-US" altLang="en-US" sz="1200" dirty="0"/>
              <a:t> </a:t>
            </a:r>
            <a:r>
              <a:rPr lang="en-US" altLang="en-US" sz="1200" b="1" dirty="0"/>
              <a:t>feature 1 </a:t>
            </a:r>
            <a:r>
              <a:rPr lang="en-US" altLang="en-US" sz="1200" dirty="0"/>
              <a:t>the </a:t>
            </a:r>
            <a:r>
              <a:rPr lang="en-US" altLang="en-US" sz="1200" b="1" dirty="0"/>
              <a:t>train set</a:t>
            </a:r>
            <a:endParaRPr lang="en-US" altLang="en-US" sz="1200" b="1" dirty="0"/>
          </a:p>
          <a:p>
            <a:pPr>
              <a:buFontTx/>
              <a:buChar char="-"/>
            </a:pPr>
            <a:r>
              <a:rPr lang="en-US" altLang="en-US" sz="1200" dirty="0"/>
              <a:t>Implement this SVM on the </a:t>
            </a:r>
            <a:r>
              <a:rPr lang="en-US" altLang="en-US" sz="1200" b="1" dirty="0"/>
              <a:t>test set</a:t>
            </a:r>
            <a:r>
              <a:rPr lang="en-US" altLang="en-US" sz="1200" dirty="0"/>
              <a:t> to get predictions of Cancer type.</a:t>
            </a:r>
            <a:endParaRPr lang="en-US" altLang="en-US" sz="1200" b="1" dirty="0"/>
          </a:p>
          <a:p>
            <a:pPr>
              <a:buFontTx/>
              <a:buNone/>
            </a:pPr>
            <a:r>
              <a:rPr lang="en-US" altLang="en-US" sz="1200" dirty="0"/>
              <a:t> - Compute the </a:t>
            </a:r>
            <a:r>
              <a:rPr lang="en-US" altLang="en-US" sz="1200" b="1" dirty="0"/>
              <a:t>error rate </a:t>
            </a:r>
            <a:r>
              <a:rPr lang="en-US" altLang="en-US" sz="1200" dirty="0"/>
              <a:t>of the SVM on the test set</a:t>
            </a:r>
            <a:endParaRPr lang="en-US" altLang="en-US" sz="1200" b="1" dirty="0"/>
          </a:p>
          <a:p>
            <a:pPr>
              <a:buFontTx/>
              <a:buNone/>
            </a:pPr>
            <a:r>
              <a:rPr lang="en-US" altLang="en-US" sz="1200" dirty="0"/>
              <a:t>   </a:t>
            </a:r>
            <a:endParaRPr lang="en-US" altLang="en-US" sz="1200" dirty="0"/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endParaRPr lang="en-US" altLang="en-US" sz="1200" dirty="0"/>
          </a:p>
          <a:p>
            <a:pPr>
              <a:buFontTx/>
              <a:buNone/>
            </a:pPr>
            <a:endParaRPr lang="en-US" alt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Suppose</a:t>
            </a:r>
            <a:r>
              <a:rPr lang="en-US" altLang="en-US" dirty="0"/>
              <a:t> the best third feature </a:t>
            </a:r>
            <a:r>
              <a:rPr lang="en-US" altLang="en-US" b="1" dirty="0"/>
              <a:t>“mutations T-&gt;G in position 1000 of gene 1” </a:t>
            </a:r>
            <a:r>
              <a:rPr lang="en-US" altLang="en-US" dirty="0"/>
              <a:t>gives lowest error rate at this step ( </a:t>
            </a:r>
            <a:r>
              <a:rPr lang="en-US" altLang="en-US" b="1" dirty="0"/>
              <a:t>E3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b="1" dirty="0"/>
              <a:t>Only</a:t>
            </a:r>
            <a:r>
              <a:rPr lang="en-US" altLang="en-US" dirty="0"/>
              <a:t> if E3 &lt; E2  we continue to search for the fourth feature.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Suppose that E3 </a:t>
            </a:r>
            <a:r>
              <a:rPr lang="en-US" altLang="en-US" u="sng" dirty="0"/>
              <a:t>&gt;</a:t>
            </a:r>
            <a:r>
              <a:rPr lang="en-US" altLang="en-US" dirty="0"/>
              <a:t> E2: If this is the case, we end with the </a:t>
            </a:r>
            <a:r>
              <a:rPr lang="en-US" altLang="en-US" b="1" dirty="0"/>
              <a:t>two</a:t>
            </a:r>
            <a:r>
              <a:rPr lang="en-US" altLang="en-US" dirty="0"/>
              <a:t> features SVM (i.e. SVM based on feature 1 + features 2 defined before)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What should we do now ?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/>
              <a:t>Suppose</a:t>
            </a:r>
            <a:r>
              <a:rPr lang="en-US" altLang="en-US" dirty="0"/>
              <a:t> the best third feature </a:t>
            </a:r>
            <a:r>
              <a:rPr lang="en-US" altLang="en-US" b="1" dirty="0"/>
              <a:t>“mutations T-&gt;G in position 1000 of gene 1” </a:t>
            </a:r>
            <a:r>
              <a:rPr lang="en-US" altLang="en-US" dirty="0"/>
              <a:t>gives lowest error rate at this step ( </a:t>
            </a:r>
            <a:r>
              <a:rPr lang="en-US" altLang="en-US" b="1" dirty="0"/>
              <a:t>E3</a:t>
            </a:r>
            <a:r>
              <a:rPr lang="en-US" altLang="en-US" dirty="0"/>
              <a:t>)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b="1" dirty="0"/>
              <a:t>Only</a:t>
            </a:r>
            <a:r>
              <a:rPr lang="en-US" altLang="en-US" dirty="0"/>
              <a:t> if E3 &lt; E2  we continue to search for the fourth feature.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Suppose that E3 </a:t>
            </a:r>
            <a:r>
              <a:rPr lang="en-US" altLang="en-US" u="sng" dirty="0"/>
              <a:t>&gt;</a:t>
            </a:r>
            <a:r>
              <a:rPr lang="en-US" altLang="en-US" dirty="0"/>
              <a:t> E2: If this is the case, we end with the </a:t>
            </a:r>
            <a:r>
              <a:rPr lang="en-US" altLang="en-US" b="1" dirty="0"/>
              <a:t>two</a:t>
            </a:r>
            <a:r>
              <a:rPr lang="en-US" altLang="en-US" dirty="0"/>
              <a:t> features SVM (i.e. SVM based on feature 1 + features 2 defined before)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What should we do now ?</a:t>
            </a:r>
            <a:endParaRPr lang="en-US" altLang="en-US" dirty="0">
              <a:solidFill>
                <a:srgbClr val="FF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he-IL" altLang="en-US" dirty="0"/>
              <a:t>מינוני תרופה עבור חולים שנרפאו וחולים שהבריאו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1" dirty="0"/>
              <a:t>In mammals, cytosine methylation found in CpG dinucleotides (cytosine followed by guanine)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Under-representation of CpG dinucleotides in the human genome (other than in promotors)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 Mammals, about 75% of CpG dinucleotides are methylated in somatic cells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CpG islands (CGIs)</a:t>
            </a:r>
            <a:r>
              <a:rPr lang="en-US" sz="1200" dirty="0"/>
              <a:t>: regions of typically 300 - 3000 bps with high frequency of CpG sites, GC context &gt; 55% (CpG are thus not under-represented)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he-IL" altLang="en-US" dirty="0"/>
              <a:t>פיצ'רים</a:t>
            </a:r>
            <a:endParaRPr lang="he-IL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GC</a:t>
            </a:r>
            <a:endParaRPr lang="he-IL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CAI</a:t>
            </a:r>
            <a:endParaRPr lang="he-IL" altLang="en-US" dirty="0"/>
          </a:p>
          <a:p>
            <a:pPr>
              <a:buFont typeface="Monotype Sorts" pitchFamily="2" charset="2"/>
              <a:buNone/>
            </a:pPr>
            <a:r>
              <a:rPr lang="en-US" altLang="en-US" dirty="0"/>
              <a:t>CUB</a:t>
            </a:r>
            <a:r>
              <a:rPr lang="he-IL" altLang="en-US" dirty="0"/>
              <a:t> </a:t>
            </a:r>
            <a:endParaRPr lang="en-US" altLang="en-US" dirty="0"/>
          </a:p>
          <a:p>
            <a:pPr>
              <a:buFont typeface="Monotype Sorts" pitchFamily="2" charset="2"/>
              <a:buNone/>
            </a:pPr>
            <a:r>
              <a:rPr lang="he-IL" altLang="en-US" dirty="0"/>
              <a:t>להתאים מוטציות לרצפים המקודדים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he-IL" altLang="en-US" dirty="0"/>
              <a:t>נאיבית נפצל סתם 80% ואז 20%</a:t>
            </a:r>
            <a:endParaRPr lang="he-IL" altLang="en-US" dirty="0"/>
          </a:p>
          <a:p>
            <a:pPr>
              <a:buFont typeface="Monotype Sorts" pitchFamily="2" charset="2"/>
              <a:buNone/>
            </a:pPr>
            <a:r>
              <a:rPr lang="he-IL" altLang="en-US" dirty="0"/>
              <a:t>אבל נרצה שההתפלגות של הסיווגים תהיה זהה בטסט ובאימון. בעיקרון זה אמור להיות ככה אם זה </a:t>
            </a:r>
            <a:r>
              <a:rPr lang="he-IL" altLang="en-US" dirty="0" err="1"/>
              <a:t>רנדולמלי</a:t>
            </a:r>
            <a:r>
              <a:rPr lang="he-IL" altLang="en-US" dirty="0"/>
              <a:t> והם חצי חצי (שהם כן)</a:t>
            </a:r>
            <a:endParaRPr lang="he-IL" altLang="en-US" dirty="0"/>
          </a:p>
          <a:p>
            <a:pPr>
              <a:buFont typeface="Monotype Sorts" pitchFamily="2" charset="2"/>
              <a:buNone/>
            </a:pPr>
            <a:r>
              <a:rPr lang="he-IL" altLang="en-US" b="1" dirty="0"/>
              <a:t>תמיד תסתכלו על </a:t>
            </a:r>
            <a:r>
              <a:rPr lang="he-IL" altLang="en-US" b="1" dirty="0" err="1"/>
              <a:t>הדאטא</a:t>
            </a:r>
            <a:r>
              <a:rPr lang="he-IL" altLang="en-US" b="1" dirty="0"/>
              <a:t>! זה מאורגן שם קודם 2 ואז 1 במקום מיקס</a:t>
            </a:r>
            <a:endParaRPr lang="he-IL" altLang="en-US" b="1" dirty="0"/>
          </a:p>
          <a:p>
            <a:pPr>
              <a:buFont typeface="Monotype Sorts" pitchFamily="2" charset="2"/>
              <a:buNone/>
            </a:pPr>
            <a:r>
              <a:rPr lang="he-IL" altLang="en-US" b="1" dirty="0"/>
              <a:t>לא לעשות </a:t>
            </a:r>
            <a:r>
              <a:rPr lang="he-IL" altLang="en-US" b="1" dirty="0" err="1"/>
              <a:t>סטרטיפיקציה</a:t>
            </a:r>
            <a:r>
              <a:rPr lang="he-IL" altLang="en-US" b="1" dirty="0"/>
              <a:t> לטסט סט אם אתם מצפים לחוסר </a:t>
            </a:r>
            <a:r>
              <a:rPr lang="he-IL" altLang="en-US" b="1" dirty="0" err="1"/>
              <a:t>בלאנס</a:t>
            </a:r>
            <a:r>
              <a:rPr lang="he-IL" altLang="en-US" b="1" dirty="0"/>
              <a:t> </a:t>
            </a:r>
            <a:r>
              <a:rPr lang="he-IL" altLang="en-US" b="1" dirty="0" err="1"/>
              <a:t>בקלאסים</a:t>
            </a:r>
            <a:endParaRPr lang="he-IL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 is the </a:t>
            </a:r>
            <a:r>
              <a:rPr lang="en-US" b="1" dirty="0"/>
              <a:t>regularization parameter</a:t>
            </a:r>
            <a:r>
              <a:rPr lang="en-US" dirty="0"/>
              <a:t> in SVM. It controls the </a:t>
            </a:r>
            <a:r>
              <a:rPr lang="en-US" b="1" dirty="0"/>
              <a:t>trade-off between a smooth decision boundary and classifying the training points correctly</a:t>
            </a:r>
            <a:r>
              <a:rPr lang="en-US" dirty="0"/>
              <a:t>.</a:t>
            </a:r>
            <a:endParaRPr lang="en-US" dirty="0"/>
          </a:p>
          <a:p>
            <a:pPr>
              <a:buNone/>
            </a:pPr>
            <a:r>
              <a:rPr lang="en-US" b="1" dirty="0"/>
              <a:t>Intuition: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Large C</a:t>
            </a:r>
            <a:r>
              <a:rPr lang="en-US" dirty="0"/>
              <a:t> (e.g. 1000):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Tries to </a:t>
            </a:r>
            <a:r>
              <a:rPr lang="en-US" b="1" dirty="0"/>
              <a:t>classify all training examples correctly</a:t>
            </a:r>
            <a:r>
              <a:rPr lang="en-US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 lead to </a:t>
            </a:r>
            <a:r>
              <a:rPr lang="en-US" b="1" dirty="0"/>
              <a:t>overfitting</a:t>
            </a:r>
            <a:r>
              <a:rPr lang="en-US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Less tolerant of misclassification.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Small C</a:t>
            </a:r>
            <a:r>
              <a:rPr lang="en-US" dirty="0"/>
              <a:t> (e.g. 0.01):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</a:t>
            </a:r>
            <a:r>
              <a:rPr lang="en-US" b="1" dirty="0"/>
              <a:t>some misclassifications</a:t>
            </a:r>
            <a:r>
              <a:rPr lang="en-US" dirty="0"/>
              <a:t>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Prioritizes a </a:t>
            </a:r>
            <a:r>
              <a:rPr lang="en-US" b="1" dirty="0"/>
              <a:t>wider margin</a:t>
            </a:r>
            <a:r>
              <a:rPr lang="en-US" dirty="0"/>
              <a:t> (more general decision boundary).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help </a:t>
            </a:r>
            <a:r>
              <a:rPr lang="en-US" b="1" dirty="0"/>
              <a:t>generalize better</a:t>
            </a:r>
            <a:r>
              <a:rPr lang="en-US" dirty="0"/>
              <a:t> and reduce overfitting.</a:t>
            </a:r>
            <a:endParaRPr lang="en-US" dirty="0"/>
          </a:p>
          <a:p>
            <a:pPr>
              <a:buNone/>
            </a:pPr>
            <a:r>
              <a:rPr lang="en-US" b="1" dirty="0"/>
              <a:t>Geometric View: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SVM aims to find a </a:t>
            </a:r>
            <a:r>
              <a:rPr lang="en-US" b="1" dirty="0"/>
              <a:t>hyperplane with the maximum margin</a:t>
            </a:r>
            <a:r>
              <a:rPr lang="en-US" dirty="0"/>
              <a:t> between classes.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real data is often not perfectly separable.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 acts like a penalty for margin violations.</a:t>
            </a:r>
            <a:endParaRPr lang="en-US" dirty="0"/>
          </a:p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Repress transcription when occurs in promotors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Repression occurs by either impeding TF binding, or by recruiting chromatin affecting proteins</a:t>
            </a:r>
            <a:endParaRPr lang="en-US" sz="1200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Bisulfite treatment: converts unmethylated C to T, while methylated C remines intact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DNA probs target specific CpG sites: one complimentary to methylated sites and one to unmethylated sites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Prob intensities, M (methylated) and U (unmethylated), reflect levels of methylation: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treatment with </a:t>
            </a:r>
            <a:r>
              <a:rPr lang="en-US" dirty="0">
                <a:solidFill>
                  <a:schemeClr val="accent1"/>
                </a:solidFill>
              </a:rPr>
              <a:t>bisulfite</a:t>
            </a:r>
            <a:r>
              <a:rPr lang="en-US" dirty="0"/>
              <a:t>, unmethylated cytosine are converted to thymine, while methylated cytosine remain unchanged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assay interrogates these chemically differentiated loci using </a:t>
            </a:r>
            <a:r>
              <a:rPr lang="en-US" dirty="0">
                <a:solidFill>
                  <a:schemeClr val="accent1"/>
                </a:solidFill>
              </a:rPr>
              <a:t>two site-specific probes</a:t>
            </a:r>
            <a:r>
              <a:rPr lang="en-US" dirty="0"/>
              <a:t>, one designed for the methylated locus (M bead type), and another for the unmethylated locus (U bead type)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staining with a fluorescent reagent, methylation level is derived from the fluorescent </a:t>
            </a:r>
            <a:r>
              <a:rPr lang="en-US" dirty="0">
                <a:solidFill>
                  <a:schemeClr val="accent1"/>
                </a:solidFill>
              </a:rPr>
              <a:t>signal intensities </a:t>
            </a:r>
            <a:r>
              <a:rPr lang="en-US" dirty="0"/>
              <a:t>from both the methylated and unmethylated probs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GC CONTENT</a:t>
            </a:r>
            <a:endParaRPr lang="he-IL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1200" dirty="0">
                <a:solidFill>
                  <a:srgbClr val="FF0000"/>
                </a:solidFill>
              </a:rPr>
              <a:t>מדדים של </a:t>
            </a:r>
            <a:endParaRPr lang="he-IL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Codon Usage Bias</a:t>
            </a:r>
            <a:r>
              <a:rPr lang="he-IL" sz="1200" dirty="0">
                <a:solidFill>
                  <a:srgbClr val="FF0000"/>
                </a:solidFill>
              </a:rPr>
              <a:t> 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6D482-F19C-4D96-8A43-4EF034F9996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1CEF-2469-4258-B648-474D7A297ED2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9AE5-9FE7-4B58-A515-E8700741EBE2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639D-7747-4F0E-979A-CD4DAB2285C8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F243-568A-4B27-8201-9A3B3BC2A2AF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4AD-D720-4944-8A7D-C3285F93F478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0B58-7175-42CA-BE05-77E6A2D12CF4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2FC4-5D23-4721-BEE6-D2B301FBC117}" type="datetime8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0D97A-781D-4442-A340-F9EF1B69E1A5}" type="datetime8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1D2B-8B3C-4A25-85BF-68049324A5D8}" type="datetime8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7012-EA35-43E4-A4DF-03B901779639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0493-F3EC-49AA-BF88-F883BC2B725E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69C32-3B59-4B5C-9F55-A77B007D41D9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hyperlink" Target="http://en.wikipedia.org/wiki/Polynomial" TargetMode="Externa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09600"/>
            <a:ext cx="9144000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3456" y="3735642"/>
            <a:ext cx="9144000" cy="2272157"/>
          </a:xfrm>
        </p:spPr>
        <p:txBody>
          <a:bodyPr>
            <a:normAutofit/>
          </a:bodyPr>
          <a:lstStyle/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שבוע #4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אתגר הקורס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Tx/>
              <a:buChar char="-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מתילציה</a:t>
            </a: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מדכאת שעתוק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4225" y="2182991"/>
            <a:ext cx="8083550" cy="31647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מתילציה</a:t>
            </a: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הדאטא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082797" y="5241599"/>
                <a:ext cx="6096000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U</m:t>
                          </m:r>
                        </m:den>
                      </m:f>
                      <m:r>
                        <a:rPr lang="en-US" sz="3600"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97" y="5241599"/>
                <a:ext cx="6096000" cy="1138773"/>
              </a:xfrm>
              <a:prstGeom prst="rect">
                <a:avLst/>
              </a:prstGeom>
              <a:blipFill rotWithShape="1">
                <a:blip r:embed="rId1"/>
                <a:stretch>
                  <a:fillRect l="-8" t="-27" r="8" b="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6647" y="1906538"/>
            <a:ext cx="10888553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טיפול עם </a:t>
            </a:r>
            <a:r>
              <a:rPr lang="he-IL" sz="2400" dirty="0" err="1"/>
              <a:t>ביסולפט</a:t>
            </a:r>
            <a:r>
              <a:rPr lang="he-IL" sz="2400" dirty="0"/>
              <a:t> הופך </a:t>
            </a:r>
            <a:r>
              <a:rPr lang="en-US" sz="2400" dirty="0"/>
              <a:t>C</a:t>
            </a:r>
            <a:r>
              <a:rPr lang="he-IL" sz="2400" dirty="0"/>
              <a:t> (</a:t>
            </a:r>
            <a:r>
              <a:rPr lang="he-IL" sz="2400" dirty="0" err="1"/>
              <a:t>ציטוזין</a:t>
            </a:r>
            <a:r>
              <a:rPr lang="he-IL" sz="2400" dirty="0"/>
              <a:t>) *ללא </a:t>
            </a:r>
            <a:r>
              <a:rPr lang="he-IL" sz="2400" dirty="0" err="1"/>
              <a:t>מתליציה</a:t>
            </a:r>
            <a:r>
              <a:rPr lang="he-IL" sz="2400" dirty="0"/>
              <a:t>* ל-</a:t>
            </a:r>
            <a:r>
              <a:rPr lang="en-US" sz="2400" dirty="0"/>
              <a:t>T</a:t>
            </a:r>
            <a:r>
              <a:rPr lang="he-IL" sz="2400" dirty="0"/>
              <a:t> (</a:t>
            </a:r>
            <a:r>
              <a:rPr lang="he-IL" sz="2400" dirty="0" err="1"/>
              <a:t>טימין</a:t>
            </a:r>
            <a:r>
              <a:rPr lang="he-IL" sz="2400" dirty="0"/>
              <a:t>), בעוד </a:t>
            </a:r>
            <a:r>
              <a:rPr lang="en-US" sz="2400" dirty="0"/>
              <a:t>C</a:t>
            </a:r>
            <a:r>
              <a:rPr lang="he-IL" sz="2400" dirty="0"/>
              <a:t> *עם </a:t>
            </a:r>
            <a:r>
              <a:rPr lang="he-IL" sz="2400" dirty="0" err="1"/>
              <a:t>מתילציה</a:t>
            </a:r>
            <a:r>
              <a:rPr lang="he-IL" sz="2400" dirty="0"/>
              <a:t>* נשאר אותו דבר</a:t>
            </a: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 err="1"/>
              <a:t>פרובים</a:t>
            </a:r>
            <a:r>
              <a:rPr lang="he-IL" sz="2400" dirty="0"/>
              <a:t> של </a:t>
            </a:r>
            <a:r>
              <a:rPr lang="en-US" sz="2400" dirty="0"/>
              <a:t>DNA</a:t>
            </a:r>
            <a:r>
              <a:rPr lang="he-IL" sz="2400" dirty="0"/>
              <a:t> מוכוונים לאתרים </a:t>
            </a:r>
            <a:r>
              <a:rPr lang="he-IL" sz="2400" dirty="0" err="1"/>
              <a:t>ספציפים</a:t>
            </a:r>
            <a:r>
              <a:rPr lang="he-IL" sz="2400" dirty="0"/>
              <a:t> ב-</a:t>
            </a:r>
            <a:r>
              <a:rPr lang="en-US" sz="2400" dirty="0"/>
              <a:t>CpG islands</a:t>
            </a:r>
            <a:r>
              <a:rPr lang="he-IL" sz="2400" dirty="0"/>
              <a:t>, ונקבל יותר פעמים </a:t>
            </a:r>
            <a:r>
              <a:rPr lang="en-US" sz="2400" dirty="0"/>
              <a:t>C</a:t>
            </a:r>
            <a:r>
              <a:rPr lang="he-IL" sz="2400" dirty="0"/>
              <a:t> (מאשר </a:t>
            </a:r>
            <a:r>
              <a:rPr lang="en-US" sz="2400" dirty="0"/>
              <a:t>T</a:t>
            </a:r>
            <a:r>
              <a:rPr lang="he-IL" sz="2400" dirty="0"/>
              <a:t>) אם היה האתר לרוב עבר </a:t>
            </a:r>
            <a:r>
              <a:rPr lang="he-IL" sz="2400" dirty="0" err="1"/>
              <a:t>מתילציה</a:t>
            </a:r>
            <a:r>
              <a:rPr lang="he-IL" sz="2400" dirty="0"/>
              <a:t> ויותר פעמים </a:t>
            </a:r>
            <a:r>
              <a:rPr lang="en-US" sz="2400" dirty="0"/>
              <a:t>T</a:t>
            </a:r>
            <a:r>
              <a:rPr lang="he-IL" sz="2400" dirty="0"/>
              <a:t> אם הוא היה לרוב בלי </a:t>
            </a:r>
            <a:r>
              <a:rPr lang="he-IL" sz="2400" dirty="0" err="1"/>
              <a:t>מתילציה</a:t>
            </a:r>
            <a:r>
              <a:rPr lang="he-IL" sz="2400" dirty="0"/>
              <a:t>.</a:t>
            </a: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24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he-IL" sz="2400" dirty="0"/>
              <a:t> זה מדד לכמות הפעמים שהיה </a:t>
            </a:r>
            <a:r>
              <a:rPr lang="he-IL" sz="2400" dirty="0" err="1"/>
              <a:t>מתילציה</a:t>
            </a:r>
            <a:r>
              <a:rPr lang="he-IL" sz="2400" dirty="0"/>
              <a:t>, </a:t>
            </a:r>
            <a:r>
              <a:rPr lang="en-US" sz="2400" dirty="0"/>
              <a:t>U</a:t>
            </a:r>
            <a:r>
              <a:rPr lang="he-IL" sz="2400" dirty="0"/>
              <a:t> זה מדד לכמות הפעמים שלא היה </a:t>
            </a:r>
            <a:r>
              <a:rPr lang="he-IL" sz="2400" dirty="0" err="1"/>
              <a:t>מתליציה</a:t>
            </a:r>
            <a:r>
              <a:rPr lang="he-IL" sz="2400" dirty="0"/>
              <a:t>:</a:t>
            </a:r>
            <a:endParaRPr lang="he-IL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מתילציה</a:t>
            </a: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הדאטא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screenshot of a white background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1389" y="2029984"/>
            <a:ext cx="7798816" cy="44896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מתילציה</a:t>
            </a: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הדאטא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screenshot of a graph&#10;&#10;Description automatically generated"/>
          <p:cNvPicPr>
            <a:picLocks noChangeAspect="1"/>
          </p:cNvPicPr>
          <p:nvPr/>
        </p:nvPicPr>
        <p:blipFill>
          <a:blip r:embed="rId1"/>
          <a:srcRect b="53333"/>
          <a:stretch>
            <a:fillRect/>
          </a:stretch>
        </p:blipFill>
        <p:spPr>
          <a:xfrm>
            <a:off x="2035022" y="1803400"/>
            <a:ext cx="7409816" cy="46750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מתילציה</a:t>
            </a: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הדאטא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0" y="2793108"/>
            <a:ext cx="10490200" cy="12717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פיצ'רים מוכנים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6647" y="2078942"/>
            <a:ext cx="108885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600" dirty="0"/>
              <a:t>כמות המוטציות בכל גן (לכל חולה) עבור 100 הגנים שנבחרו</a:t>
            </a:r>
            <a:endParaRPr lang="he-IL" sz="3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3600" dirty="0"/>
          </a:p>
          <a:p>
            <a:pPr algn="r" rtl="1"/>
            <a:r>
              <a:rPr lang="he-IL" sz="3600" dirty="0"/>
              <a:t>אתם תצטרכו לייצר פיצ'רים נוספים!  עבור מטלת </a:t>
            </a:r>
            <a:r>
              <a:rPr lang="he-IL" sz="3600" dirty="0" err="1"/>
              <a:t>המטילציה</a:t>
            </a:r>
            <a:r>
              <a:rPr lang="he-IL" sz="3600" dirty="0"/>
              <a:t> תצטרכו ליצור את כל הפיצ'רים</a:t>
            </a: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פרטים על המטלה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6647" y="1997839"/>
            <a:ext cx="10888553" cy="5631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600" dirty="0"/>
              <a:t>המטלה להגשה עד ה-10.6 (10% מהציון הסופי)</a:t>
            </a:r>
            <a:endParaRPr lang="he-IL" sz="3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600" dirty="0"/>
              <a:t>יש מסמך מפורט במודל מה נדרש להגשה</a:t>
            </a:r>
            <a:endParaRPr lang="he-IL" sz="3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600" dirty="0"/>
              <a:t>אפשר לעשות לבד או בזוגות\שלשות</a:t>
            </a:r>
            <a:endParaRPr lang="he-IL" sz="3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600" dirty="0"/>
              <a:t>ציון 100 עבור דו"ח משכנע... רוצים לראות ניסיון אמיתי!</a:t>
            </a:r>
            <a:endParaRPr lang="he-IL" sz="3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600" dirty="0" err="1"/>
              <a:t>הפרדיקציות</a:t>
            </a:r>
            <a:r>
              <a:rPr lang="he-IL" sz="3600" dirty="0"/>
              <a:t> של הקבוצות יושוו לתיוג האמיתי ואנחנו נחשב את השגיאה שלכם על הטסט</a:t>
            </a:r>
            <a:endParaRPr lang="he-IL" sz="3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600" dirty="0"/>
              <a:t>בונוס למנצחים בתחרות!</a:t>
            </a:r>
            <a:endParaRPr lang="he-IL" sz="3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600" dirty="0"/>
              <a:t>המנצחים בתחרות כנראה יסבירו על השיטות שלהם בכיתה</a:t>
            </a:r>
            <a:endParaRPr lang="he-IL" sz="3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3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 לב!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6647" y="1997839"/>
            <a:ext cx="108885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en-US" sz="3600" dirty="0"/>
              <a:t>Overfitting</a:t>
            </a:r>
            <a:endParaRPr lang="en-US" sz="3600" dirty="0"/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600" dirty="0" err="1"/>
              <a:t>הדאטא</a:t>
            </a:r>
            <a:r>
              <a:rPr lang="he-IL" sz="3600" dirty="0"/>
              <a:t> רועש\</a:t>
            </a:r>
            <a:r>
              <a:rPr lang="en-US" sz="3600" dirty="0"/>
              <a:t>biased</a:t>
            </a:r>
            <a:endParaRPr lang="he-IL" sz="3600" dirty="0"/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600" dirty="0"/>
              <a:t>אתם יכולים (וצריכים) לחשוב על פיצ'רים משלכם</a:t>
            </a:r>
            <a:endParaRPr lang="he-IL" sz="3600" dirty="0"/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600" dirty="0"/>
              <a:t>אתם יכולים להשתמש במודלים סטטיסטיים מסובכים, אבל מהניסיון שלנו קשה לנצח מודל פשוט + ידע בביולוגיה +</a:t>
            </a:r>
            <a:r>
              <a:rPr lang="en-US" sz="3600" dirty="0"/>
              <a:t> </a:t>
            </a:r>
            <a:r>
              <a:rPr lang="he-IL" sz="3600" dirty="0"/>
              <a:t>ידע בסטטיסטיקה\</a:t>
            </a:r>
            <a:r>
              <a:rPr lang="en-US" sz="3600" dirty="0"/>
              <a:t>overfitting</a:t>
            </a:r>
            <a:endParaRPr lang="he-IL" sz="36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Overfitting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Content Placeholder 3" descr="Overfit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8985" y="2029984"/>
            <a:ext cx="5368925" cy="3319463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92384" y="5458984"/>
            <a:ext cx="5105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200"/>
              <a:t>Noisy (roughly linear) data is fitted to both linear and </a:t>
            </a:r>
            <a:r>
              <a:rPr lang="en-US" altLang="en-US" sz="1200">
                <a:hlinkClick r:id="rId2" tooltip="Polynomial"/>
              </a:rPr>
              <a:t>polynomial</a:t>
            </a:r>
            <a:r>
              <a:rPr lang="en-US" altLang="en-US" sz="1200"/>
              <a:t> functions. Although the polynomial function passes through each data point, and the linear function through few, the linear version is a better fit. If the regression curves were used to extrapolate the data, the overfit would do worse.</a:t>
            </a:r>
            <a:endParaRPr lang="he-IL" altLang="en-US" sz="120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784" y="2661808"/>
            <a:ext cx="50292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1626772" y="6247576"/>
            <a:ext cx="5256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solidFill>
                  <a:srgbClr val="FF0000"/>
                </a:solidFill>
              </a:rPr>
              <a:t>Any idea how to deal with it ?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איך להתמודד עם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Overfitting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/>
          <p:nvPr/>
        </p:nvSpPr>
        <p:spPr>
          <a:xfrm>
            <a:off x="838200" y="20847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Cross validation – evaluation via train/test..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Regularization -- penalizing models with too many features 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Pruning – a phase of increasing the modeling after “growing” it 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Minimum description length – optimize the log-likelihood + the model complexity 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/>
              <a:t>Adjusted correlation. 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2208213" y="6181725"/>
            <a:ext cx="7200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2800" b="1" dirty="0">
                <a:solidFill>
                  <a:srgbClr val="FF0000"/>
                </a:solidFill>
              </a:rPr>
              <a:t>The approaches are strongly related 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01" y="-811879"/>
            <a:ext cx="9144000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האתגר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המטרה: לחזות רמות חלבון על בסיס פי׳צרים של הרצף הגנומי…"/>
          <p:cNvSpPr txBox="1"/>
          <p:nvPr/>
        </p:nvSpPr>
        <p:spPr>
          <a:xfrm>
            <a:off x="580897" y="516453"/>
            <a:ext cx="11099801" cy="72720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algn="r" rtl="1">
              <a:spcBef>
                <a:spcPts val="4200"/>
              </a:spcBef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א. </a:t>
            </a:r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ליצור מסווג בין שני סוגי סרטן (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LUSC</a:t>
            </a:r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ו-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HNSC</a:t>
            </a:r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המשתמש במידע </a:t>
            </a:r>
            <a:r>
              <a:rPr lang="he-IL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גנומי</a:t>
            </a:r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(מוטציות) המגיע מ-100 גנים הקשורים לסרטן.</a:t>
            </a:r>
            <a:endParaRPr lang="he-IL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spcBef>
                <a:spcPts val="4200"/>
              </a:spcBef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ב. </a:t>
            </a:r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ליצור מסווג בין שני סוגי סרטן המשתמש במידע </a:t>
            </a:r>
            <a:r>
              <a:rPr lang="he-IL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גנומי</a:t>
            </a:r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ורמות </a:t>
            </a:r>
            <a:r>
              <a:rPr lang="he-IL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מתילציה</a:t>
            </a:r>
            <a:r>
              <a:rPr lang="he-IL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מאותם 100 גנים הקשורים לסרטן.</a:t>
            </a:r>
            <a:endParaRPr lang="he-IL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/>
            </a:endParaRPr>
          </a:p>
          <a:p>
            <a:pPr algn="r" rtl="1">
              <a:spcBef>
                <a:spcPts val="4200"/>
              </a:spcBef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</a:t>
            </a:r>
            <a:endParaRPr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54300" y="5726896"/>
            <a:ext cx="7567729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en-US" sz="2400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400" dirty="0"/>
              <a:t>הרעיון זה לשערך את השיפור דרך הטסט ולא דרך ה-</a:t>
            </a:r>
            <a:r>
              <a:rPr lang="en-US" sz="2400" dirty="0"/>
              <a:t>train</a:t>
            </a:r>
            <a:endParaRPr lang="he-IL" sz="2400" dirty="0"/>
          </a:p>
        </p:txBody>
      </p:sp>
      <p:sp>
        <p:nvSpPr>
          <p:cNvPr id="14" name="Title 1"/>
          <p:cNvSpPr txBox="1"/>
          <p:nvPr/>
        </p:nvSpPr>
        <p:spPr>
          <a:xfrm>
            <a:off x="236647" y="-737207"/>
            <a:ext cx="1178830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validation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6165" y="4018328"/>
            <a:ext cx="997842" cy="88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set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1654007" y="3679764"/>
            <a:ext cx="546909" cy="78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68650" y="1816708"/>
            <a:ext cx="941337" cy="723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168649" y="2538686"/>
            <a:ext cx="941337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168649" y="3248572"/>
            <a:ext cx="941337" cy="7239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165359" y="3967491"/>
            <a:ext cx="941337" cy="723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168648" y="5229389"/>
            <a:ext cx="941337" cy="723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</a:t>
            </a:r>
            <a:endParaRPr lang="en-US" dirty="0"/>
          </a:p>
          <a:p>
            <a:pPr algn="ctr"/>
            <a:r>
              <a:rPr lang="en-US" dirty="0"/>
              <a:t>Test</a:t>
            </a:r>
            <a:endParaRPr lang="en-US" dirty="0"/>
          </a:p>
        </p:txBody>
      </p:sp>
      <p:sp>
        <p:nvSpPr>
          <p:cNvPr id="47" name="Left Brace 46"/>
          <p:cNvSpPr/>
          <p:nvPr/>
        </p:nvSpPr>
        <p:spPr>
          <a:xfrm>
            <a:off x="2577632" y="1829408"/>
            <a:ext cx="389518" cy="299842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784756" y="3152137"/>
            <a:ext cx="97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“Train”</a:t>
            </a:r>
            <a:endParaRPr lang="en-US" dirty="0"/>
          </a:p>
        </p:txBody>
      </p:sp>
      <p:sp>
        <p:nvSpPr>
          <p:cNvPr id="51" name="Left Brace 50"/>
          <p:cNvSpPr/>
          <p:nvPr/>
        </p:nvSpPr>
        <p:spPr>
          <a:xfrm>
            <a:off x="2592247" y="5229389"/>
            <a:ext cx="374905" cy="69956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773195" y="5401327"/>
            <a:ext cx="97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“Test”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302661" y="5232260"/>
            <a:ext cx="941337" cy="723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Test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316019" y="2531210"/>
            <a:ext cx="941337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316019" y="3241096"/>
            <a:ext cx="941337" cy="7239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312729" y="3960015"/>
            <a:ext cx="941337" cy="723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316019" y="1825558"/>
            <a:ext cx="941337" cy="723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</a:t>
            </a:r>
            <a:endParaRPr lang="en-US" dirty="0"/>
          </a:p>
          <a:p>
            <a:pPr algn="ctr"/>
            <a:r>
              <a:rPr lang="en-US" dirty="0"/>
              <a:t>Train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510877" y="1803400"/>
            <a:ext cx="941337" cy="723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496827" y="5232260"/>
            <a:ext cx="941337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Test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10877" y="3256103"/>
            <a:ext cx="941337" cy="7239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507587" y="3975022"/>
            <a:ext cx="941337" cy="723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514165" y="2538172"/>
            <a:ext cx="941337" cy="723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</a:t>
            </a:r>
            <a:endParaRPr lang="en-US" dirty="0"/>
          </a:p>
          <a:p>
            <a:pPr algn="ctr"/>
            <a:r>
              <a:rPr lang="en-US" dirty="0"/>
              <a:t>Train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620169" y="2527114"/>
            <a:ext cx="941337" cy="723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620168" y="1798646"/>
            <a:ext cx="941337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620167" y="5229389"/>
            <a:ext cx="941337" cy="7239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Test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6640649" y="3972394"/>
            <a:ext cx="941337" cy="723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623457" y="3236486"/>
            <a:ext cx="941337" cy="723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</a:t>
            </a:r>
            <a:endParaRPr lang="en-US" dirty="0"/>
          </a:p>
          <a:p>
            <a:pPr algn="ctr"/>
            <a:r>
              <a:rPr lang="en-US" dirty="0"/>
              <a:t>Train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7790504" y="3224384"/>
            <a:ext cx="941337" cy="7239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7790503" y="2503472"/>
            <a:ext cx="941337" cy="7239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790502" y="1798646"/>
            <a:ext cx="941337" cy="7239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Train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826218" y="5229389"/>
            <a:ext cx="941337" cy="7239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 Test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7790502" y="3960500"/>
            <a:ext cx="941337" cy="723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20%</a:t>
            </a:r>
            <a:endParaRPr lang="en-US" dirty="0"/>
          </a:p>
          <a:p>
            <a:pPr algn="ctr"/>
            <a:r>
              <a:rPr lang="en-US" dirty="0"/>
              <a:t>Train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4196615" y="1650393"/>
            <a:ext cx="0" cy="4302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388543" y="1650393"/>
            <a:ext cx="0" cy="4285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526007" y="1650393"/>
            <a:ext cx="0" cy="4302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679435" y="1659448"/>
            <a:ext cx="0" cy="4293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8" idx="3"/>
          </p:cNvCxnSpPr>
          <p:nvPr/>
        </p:nvCxnSpPr>
        <p:spPr>
          <a:xfrm>
            <a:off x="1654007" y="4460611"/>
            <a:ext cx="468359" cy="79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 txBox="1"/>
          <p:nvPr/>
        </p:nvSpPr>
        <p:spPr>
          <a:xfrm>
            <a:off x="236647" y="-737207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SVM</a:t>
            </a:r>
            <a:r>
              <a:rPr lang="he-IL" sz="48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Vector Machine</a:t>
            </a:r>
            <a:endParaRPr 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4517" name="Picture 2" descr="https://upload.wikimedia.org/wikipedia/commons/thumb/b/b5/Svm_separating_hyperplanes_%28SVG%29.svg/220px-Svm_separating_hyperplanes_%28SVG%29.svg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4839" y="2593157"/>
            <a:ext cx="3316287" cy="2863850"/>
          </a:xfrm>
          <a:prstGeom prst="rect">
            <a:avLst/>
          </a:prstGeom>
          <a:noFill/>
        </p:spPr>
      </p:pic>
      <p:pic>
        <p:nvPicPr>
          <p:cNvPr id="64518" name="Picture 4" descr="https://upload.wikimedia.org/wikipedia/commons/thumb/1/1b/Kernel_Machine.png/220px-Kernel_Mach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996383"/>
            <a:ext cx="4762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68838" y="5923598"/>
            <a:ext cx="1998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3600" dirty="0"/>
              <a:t>בהמשך...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/>
          <p:cNvSpPr txBox="1"/>
          <p:nvPr/>
        </p:nvSpPr>
        <p:spPr>
          <a:xfrm>
            <a:off x="236647" y="-737207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sz="48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הצעה ראשונית לשלבים במשימה</a:t>
            </a:r>
            <a:endParaRPr 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ontent Placeholder 2"/>
          <p:cNvSpPr txBox="1"/>
          <p:nvPr/>
        </p:nvSpPr>
        <p:spPr>
          <a:xfrm>
            <a:off x="872998" y="202998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defRPr/>
            </a:pPr>
            <a:r>
              <a:rPr lang="he-IL" altLang="en-US" sz="3600" dirty="0"/>
              <a:t>1) לייצר הרבה פיצ'רים</a:t>
            </a:r>
            <a:endParaRPr lang="he-IL" altLang="en-US" sz="3600" dirty="0"/>
          </a:p>
          <a:p>
            <a:pPr algn="r" rtl="1">
              <a:defRPr/>
            </a:pPr>
            <a:endParaRPr lang="he-IL" altLang="en-US" sz="3600" dirty="0"/>
          </a:p>
          <a:p>
            <a:pPr algn="r" rtl="1">
              <a:defRPr/>
            </a:pPr>
            <a:r>
              <a:rPr lang="he-IL" altLang="en-US" sz="3600" dirty="0"/>
              <a:t>2)</a:t>
            </a:r>
            <a:r>
              <a:rPr lang="en-US" altLang="en-US" sz="3600" dirty="0"/>
              <a:t> </a:t>
            </a:r>
            <a:r>
              <a:rPr lang="he-IL" altLang="en-US" sz="3600" dirty="0"/>
              <a:t>להשתמש </a:t>
            </a:r>
            <a:r>
              <a:rPr lang="he-IL" altLang="en-US" sz="3600" dirty="0" err="1"/>
              <a:t>בדאטא</a:t>
            </a:r>
            <a:r>
              <a:rPr lang="he-IL" altLang="en-US" sz="3600" dirty="0"/>
              <a:t> הידוע (סט האימון) כדי לעשות בחירת פיצ'רים ולמצוא את משקולות המודל</a:t>
            </a:r>
            <a:endParaRPr lang="he-IL" altLang="en-US" sz="3600" dirty="0"/>
          </a:p>
          <a:p>
            <a:pPr algn="r" rtl="1">
              <a:defRPr/>
            </a:pPr>
            <a:endParaRPr lang="he-IL" altLang="en-US" sz="3600" dirty="0"/>
          </a:p>
          <a:p>
            <a:pPr algn="r" rtl="1">
              <a:defRPr/>
            </a:pPr>
            <a:r>
              <a:rPr lang="he-IL" altLang="en-US" sz="3600" dirty="0"/>
              <a:t>3) להשתמש במודל על </a:t>
            </a:r>
            <a:r>
              <a:rPr lang="he-IL" altLang="en-US" sz="3600" dirty="0" err="1"/>
              <a:t>הדאטא</a:t>
            </a:r>
            <a:r>
              <a:rPr lang="he-IL" altLang="en-US" sz="3600" dirty="0"/>
              <a:t> הלא ידוע (סט הטסט) כדי לחזות את סוג הסרטן</a:t>
            </a:r>
            <a:endParaRPr lang="en-US" alt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731838" y="1744662"/>
            <a:ext cx="8643937" cy="5113338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known: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G1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TCT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C1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G2 ATT AAA GAG </a:t>
            </a:r>
            <a:r>
              <a:rPr lang="en-US" sz="2000" dirty="0" err="1"/>
              <a:t>TTT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 C1      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G3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TTT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C2          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G4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TTT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C1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G5 ATT AAA GAG </a:t>
            </a:r>
            <a:r>
              <a:rPr lang="en-US" sz="2000" dirty="0" err="1"/>
              <a:t>TCT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C2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G6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TCT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C2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G7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TTT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C1         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G8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TTT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</a:t>
            </a:r>
            <a:r>
              <a:rPr lang="en-US" sz="2000" kern="1200" dirty="0"/>
              <a:t>       </a:t>
            </a:r>
            <a:r>
              <a:rPr lang="en-US" sz="2000" dirty="0"/>
              <a:t>C2         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Unknown: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G9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TCT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G10 ATT AAA GAG </a:t>
            </a:r>
            <a:r>
              <a:rPr lang="en-US" sz="2000" dirty="0" err="1"/>
              <a:t>TTT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endParaRPr lang="en-US" sz="2000" dirty="0"/>
          </a:p>
        </p:txBody>
      </p:sp>
      <p:cxnSp>
        <p:nvCxnSpPr>
          <p:cNvPr id="18" name="Straight Arrow Connector 11"/>
          <p:cNvCxnSpPr>
            <a:cxnSpLocks noChangeShapeType="1"/>
          </p:cNvCxnSpPr>
          <p:nvPr/>
        </p:nvCxnSpPr>
        <p:spPr bwMode="auto">
          <a:xfrm flipH="1">
            <a:off x="6324600" y="1935387"/>
            <a:ext cx="292100" cy="18886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21" name="TextBox 20"/>
          <p:cNvSpPr txBox="1"/>
          <p:nvPr/>
        </p:nvSpPr>
        <p:spPr>
          <a:xfrm>
            <a:off x="6361771" y="1566055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altLang="en-US" sz="1800" dirty="0"/>
              <a:t>סוג סרטן</a:t>
            </a:r>
            <a:endParaRPr lang="en-US" dirty="0"/>
          </a:p>
        </p:txBody>
      </p:sp>
      <p:sp>
        <p:nvSpPr>
          <p:cNvPr id="2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itle 1"/>
          <p:cNvSpPr txBox="1"/>
          <p:nvPr/>
        </p:nvSpPr>
        <p:spPr>
          <a:xfrm>
            <a:off x="-167119" y="-1039812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sz="48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דוגמא</a:t>
            </a:r>
            <a:endParaRPr 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tle 1"/>
          <p:cNvSpPr txBox="1"/>
          <p:nvPr/>
        </p:nvSpPr>
        <p:spPr>
          <a:xfrm>
            <a:off x="-167119" y="-1039812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sz="48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לייצר פיצ'רים</a:t>
            </a:r>
            <a:endParaRPr 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 dirty="0"/>
              <a:t>known: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G1 ATG AAA GAG TCT CGC CCC TAG CCA  ..       0          1                …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G2 ATT AAA GAG TTT CGC CCC TAG CCA  ..        1          0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G3 ATG AAA GAG TTT CGC CCC TAG CCA  ..       0          0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G4 ATG AAA GAG TTT CGC CCC TAG CCA  ..       0          0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G5 ATT AAA GAG TCT CGC CCC TAG CCA  ..       1          1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G6 ATG AAA GAG TCT CGC CCC TAG CCA  ..       0          1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G7 ATG AAA GAG TTT CGC CCC TAG CCA  ..       0          0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G8 ATG AAA GAG TTT CGC CCC TAG CCA  ..</a:t>
            </a:r>
            <a:r>
              <a:rPr lang="en-US" sz="2000" kern="1200" dirty="0"/>
              <a:t>       </a:t>
            </a:r>
            <a:r>
              <a:rPr lang="en-US" sz="2000" dirty="0"/>
              <a:t>0          0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Unknown: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G9 ATG AAA GAG TCT CGC CCC TAG CCA  ..                 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G10 ATT AAA GAG TTT CGC CCC TAG CCA  ..                 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endParaRPr lang="en-US" sz="20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54489" y="1552575"/>
            <a:ext cx="2078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200" b="1"/>
              <a:t>Mutation G-&gt;T in position 3 </a:t>
            </a:r>
            <a:endParaRPr lang="en-ZA" altLang="en-US" sz="1200" b="1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138862" y="1597025"/>
            <a:ext cx="2111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200" b="1" dirty="0"/>
              <a:t>Mutation T-&gt;C in position 11 </a:t>
            </a:r>
            <a:endParaRPr lang="en-ZA" altLang="en-US" sz="1200" b="1" dirty="0"/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5415280" y="1870075"/>
            <a:ext cx="314960" cy="29908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8" name="Straight Arrow Connector 8"/>
          <p:cNvCxnSpPr>
            <a:cxnSpLocks noChangeShapeType="1"/>
          </p:cNvCxnSpPr>
          <p:nvPr/>
        </p:nvCxnSpPr>
        <p:spPr bwMode="auto">
          <a:xfrm flipH="1">
            <a:off x="6431440" y="1870075"/>
            <a:ext cx="479499" cy="29908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9" name="Straight Arrow Connector 10"/>
          <p:cNvCxnSpPr>
            <a:cxnSpLocks noChangeShapeType="1"/>
          </p:cNvCxnSpPr>
          <p:nvPr/>
        </p:nvCxnSpPr>
        <p:spPr bwMode="auto">
          <a:xfrm flipH="1" flipV="1">
            <a:off x="7450933" y="2465388"/>
            <a:ext cx="7938" cy="78263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6937375" y="3317875"/>
            <a:ext cx="1312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rgbClr val="FF0000"/>
                </a:solidFill>
              </a:rPr>
              <a:t>Many</a:t>
            </a:r>
            <a:r>
              <a:rPr lang="en-US" altLang="en-US" sz="1200" b="1" dirty="0"/>
              <a:t> additional </a:t>
            </a:r>
            <a:endParaRPr lang="en-US" altLang="en-US" sz="1200" b="1" dirty="0"/>
          </a:p>
          <a:p>
            <a:r>
              <a:rPr lang="en-US" altLang="en-US" sz="1200" b="1" dirty="0"/>
              <a:t>features </a:t>
            </a:r>
            <a:endParaRPr lang="en-ZA" altLang="en-US" sz="1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z="2000" dirty="0"/>
              <a:t>Divide the known set to 3 subsets:</a:t>
            </a: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Known Train (40%):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G1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TCT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C1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G2 ATT AAA GAG </a:t>
            </a:r>
            <a:r>
              <a:rPr lang="en-US" sz="2000" dirty="0" err="1"/>
              <a:t>TTT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 C1      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G3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TTT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C2   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       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Known Validation (40%):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G4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TTT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C1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G5 ATT AAA GAG </a:t>
            </a:r>
            <a:r>
              <a:rPr lang="en-US" sz="2000" dirty="0" err="1"/>
              <a:t>TCT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C2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G6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TCT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C2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Known Test (~20%):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G7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TTT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C1         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r>
              <a:rPr lang="en-US" sz="2000" dirty="0"/>
              <a:t>G8 </a:t>
            </a:r>
            <a:r>
              <a:rPr lang="en-US" sz="2000" dirty="0" err="1"/>
              <a:t>ATG</a:t>
            </a:r>
            <a:r>
              <a:rPr lang="en-US" sz="2000" dirty="0"/>
              <a:t> AAA GAG </a:t>
            </a:r>
            <a:r>
              <a:rPr lang="en-US" sz="2000" dirty="0" err="1"/>
              <a:t>TTT</a:t>
            </a:r>
            <a:r>
              <a:rPr lang="en-US" sz="2000" dirty="0"/>
              <a:t> </a:t>
            </a:r>
            <a:r>
              <a:rPr lang="en-US" sz="2000" dirty="0" err="1"/>
              <a:t>CGC</a:t>
            </a:r>
            <a:r>
              <a:rPr lang="en-US" sz="2000" dirty="0"/>
              <a:t> CCC TAG </a:t>
            </a:r>
            <a:r>
              <a:rPr lang="en-US" sz="2000" dirty="0" err="1"/>
              <a:t>CCA</a:t>
            </a:r>
            <a:r>
              <a:rPr lang="en-US" sz="2000" dirty="0"/>
              <a:t>  ..       C2         </a:t>
            </a:r>
            <a:endParaRPr lang="en-US" sz="2000" dirty="0"/>
          </a:p>
          <a:p>
            <a:pPr>
              <a:buFont typeface="Monotype Sorts" pitchFamily="2" charset="2"/>
              <a:buNone/>
              <a:defRPr/>
            </a:pPr>
            <a:endParaRPr lang="en-US" sz="2000" dirty="0"/>
          </a:p>
        </p:txBody>
      </p:sp>
      <p:cxnSp>
        <p:nvCxnSpPr>
          <p:cNvPr id="45061" name="Straight Arrow Connector 11"/>
          <p:cNvCxnSpPr>
            <a:cxnSpLocks noChangeShapeType="1"/>
          </p:cNvCxnSpPr>
          <p:nvPr/>
        </p:nvCxnSpPr>
        <p:spPr bwMode="auto">
          <a:xfrm flipH="1">
            <a:off x="4630738" y="2073275"/>
            <a:ext cx="881062" cy="4905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2" name="Title 1"/>
          <p:cNvSpPr txBox="1"/>
          <p:nvPr/>
        </p:nvSpPr>
        <p:spPr>
          <a:xfrm>
            <a:off x="-167119" y="-1039812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sz="48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</a:t>
            </a:r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Feature Selection</a:t>
            </a:r>
            <a:endParaRPr 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1269" y="172906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altLang="en-US" sz="1800" dirty="0"/>
              <a:t>סוג סרטן</a:t>
            </a:r>
            <a:endParaRPr lang="en-US" dirty="0"/>
          </a:p>
        </p:txBody>
      </p:sp>
      <p:sp>
        <p:nvSpPr>
          <p:cNvPr id="7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  <a:defRPr/>
            </a:pPr>
            <a:r>
              <a:rPr lang="he-IL" dirty="0"/>
              <a:t>בדקו את כל הפיצ'רים לחוד:</a:t>
            </a:r>
            <a:endParaRPr lang="en-US" dirty="0"/>
          </a:p>
          <a:p>
            <a:pPr algn="r" rtl="1">
              <a:buFont typeface="Arial" panose="020B0604020202020204" pitchFamily="34" charset="0"/>
              <a:buChar char="•"/>
              <a:defRPr/>
            </a:pPr>
            <a:r>
              <a:rPr lang="he-IL" dirty="0"/>
              <a:t>אמנו </a:t>
            </a:r>
            <a:r>
              <a:rPr lang="en-US" dirty="0"/>
              <a:t>SVM</a:t>
            </a:r>
            <a:r>
              <a:rPr lang="he-IL" dirty="0"/>
              <a:t> עם פיצ'ר בודד (בהמשך נסביר יותר לעומק מה זה)</a:t>
            </a:r>
            <a:endParaRPr lang="en-US" dirty="0"/>
          </a:p>
          <a:p>
            <a:pPr algn="r" rtl="1">
              <a:buFont typeface="Arial" panose="020B0604020202020204" pitchFamily="34" charset="0"/>
              <a:buChar char="•"/>
              <a:defRPr/>
            </a:pPr>
            <a:r>
              <a:rPr lang="he-IL" dirty="0"/>
              <a:t>בדקו את אותו </a:t>
            </a:r>
            <a:r>
              <a:rPr lang="en-US" dirty="0"/>
              <a:t>SVM</a:t>
            </a:r>
            <a:r>
              <a:rPr lang="he-IL" dirty="0"/>
              <a:t> על סט ה-ולידציה (מתוך סט ה-</a:t>
            </a:r>
            <a:r>
              <a:rPr lang="en-US" dirty="0"/>
              <a:t>Known</a:t>
            </a:r>
            <a:r>
              <a:rPr lang="he-IL" dirty="0"/>
              <a:t>) ע"י חישוב השגיאה</a:t>
            </a:r>
            <a:endParaRPr lang="he-IL" dirty="0"/>
          </a:p>
          <a:p>
            <a:pPr algn="r" rtl="1">
              <a:buFont typeface="Arial" panose="020B0604020202020204" pitchFamily="34" charset="0"/>
              <a:buChar char="•"/>
              <a:defRPr/>
            </a:pPr>
            <a:endParaRPr lang="he-IL" dirty="0"/>
          </a:p>
          <a:p>
            <a:pPr marL="0" indent="0" algn="r" rtl="1">
              <a:buNone/>
              <a:defRPr/>
            </a:pPr>
            <a:r>
              <a:rPr lang="he-IL" dirty="0"/>
              <a:t>* בחרו את הפיצ'ר עם </a:t>
            </a:r>
            <a:r>
              <a:rPr lang="he-IL" dirty="0">
                <a:solidFill>
                  <a:srgbClr val="FF0000"/>
                </a:solidFill>
              </a:rPr>
              <a:t>הביצועים</a:t>
            </a:r>
            <a:r>
              <a:rPr lang="he-IL" dirty="0"/>
              <a:t> הכי טובים על סט ה"ולידציה". למשל:</a:t>
            </a: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  </a:t>
            </a:r>
            <a:endParaRPr lang="en-US" dirty="0"/>
          </a:p>
        </p:txBody>
      </p:sp>
      <p:sp>
        <p:nvSpPr>
          <p:cNvPr id="47109" name="Rectangle 1"/>
          <p:cNvSpPr>
            <a:spLocks noChangeArrowheads="1"/>
          </p:cNvSpPr>
          <p:nvPr/>
        </p:nvSpPr>
        <p:spPr bwMode="auto">
          <a:xfrm>
            <a:off x="1743075" y="5276850"/>
            <a:ext cx="901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/>
              <a:t>G4 ATG AAA GAG TTT CGC CCC TAG CCA  ..       C1     </a:t>
            </a:r>
            <a:r>
              <a:rPr lang="en-US" altLang="en-US" dirty="0" err="1"/>
              <a:t>C1</a:t>
            </a:r>
            <a:endParaRPr lang="en-US" altLang="en-US" dirty="0"/>
          </a:p>
          <a:p>
            <a:r>
              <a:rPr lang="en-US" altLang="en-US" dirty="0"/>
              <a:t>G5 ATT AAA GAG TCT CGC CCC TAG CCA  ..       C2      </a:t>
            </a:r>
            <a:r>
              <a:rPr lang="en-US" altLang="en-US" dirty="0">
                <a:solidFill>
                  <a:srgbClr val="FF0000"/>
                </a:solidFill>
              </a:rPr>
              <a:t>C1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G6 ATG AAA GAG TCT CGC CCC TAG CCA  ..       C2      </a:t>
            </a:r>
            <a:r>
              <a:rPr lang="en-US" altLang="en-US" dirty="0" err="1"/>
              <a:t>C2</a:t>
            </a:r>
            <a:endParaRPr lang="en-US" altLang="en-US" dirty="0"/>
          </a:p>
        </p:txBody>
      </p:sp>
      <p:cxnSp>
        <p:nvCxnSpPr>
          <p:cNvPr id="47110" name="Straight Arrow Connector 5"/>
          <p:cNvCxnSpPr>
            <a:cxnSpLocks noChangeShapeType="1"/>
          </p:cNvCxnSpPr>
          <p:nvPr/>
        </p:nvCxnSpPr>
        <p:spPr bwMode="auto">
          <a:xfrm>
            <a:off x="8709026" y="4964669"/>
            <a:ext cx="0" cy="289956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7112" name="Straight Arrow Connector 7"/>
          <p:cNvCxnSpPr>
            <a:cxnSpLocks noChangeShapeType="1"/>
          </p:cNvCxnSpPr>
          <p:nvPr/>
        </p:nvCxnSpPr>
        <p:spPr bwMode="auto">
          <a:xfrm flipH="1">
            <a:off x="9405938" y="5109647"/>
            <a:ext cx="207964" cy="224354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47113" name="TextBox 8"/>
          <p:cNvSpPr txBox="1">
            <a:spLocks noChangeArrowheads="1"/>
          </p:cNvSpPr>
          <p:nvPr/>
        </p:nvSpPr>
        <p:spPr bwMode="auto">
          <a:xfrm>
            <a:off x="9178862" y="4751984"/>
            <a:ext cx="1438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he-IL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Arial" panose="020B0604020202020204" pitchFamily="34" charset="0"/>
              </a:rPr>
              <a:t>חיזוי</a:t>
            </a:r>
            <a:r>
              <a:rPr kumimoji="0" lang="he-IL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Arial" panose="020B0604020202020204" pitchFamily="34" charset="0"/>
              </a:rPr>
              <a:t> סוג סרטן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7114" name="TextBox 9"/>
          <p:cNvSpPr txBox="1">
            <a:spLocks noChangeArrowheads="1"/>
          </p:cNvSpPr>
          <p:nvPr/>
        </p:nvSpPr>
        <p:spPr bwMode="auto">
          <a:xfrm>
            <a:off x="8505827" y="6492319"/>
            <a:ext cx="19559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+mn-lt"/>
                <a:cs typeface="+mn-cs"/>
              </a:rPr>
              <a:t>E1 = </a:t>
            </a:r>
            <a:r>
              <a:rPr lang="he-IL" altLang="en-US" sz="1800" dirty="0">
                <a:latin typeface="+mn-lt"/>
                <a:cs typeface="+mn-cs"/>
              </a:rPr>
              <a:t>שגיאה = 33%</a:t>
            </a:r>
            <a:endParaRPr lang="en-ZA" altLang="en-US" sz="1800" dirty="0">
              <a:latin typeface="+mn-lt"/>
              <a:cs typeface="+mn-cs"/>
            </a:endParaRPr>
          </a:p>
        </p:txBody>
      </p:sp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מצאו את הפיצ'ר </a:t>
            </a:r>
            <a:r>
              <a:rPr lang="he-IL" altLang="en-US" sz="4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הראשון</a:t>
            </a:r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הכי טוב בהתבסס על הסט "ולידציה" (שבחרתם מתוך הסט אימון)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39191" y="4655284"/>
            <a:ext cx="98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altLang="en-US" sz="1800" dirty="0"/>
              <a:t>סוג סרטן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3" grpId="0"/>
      <p:bldP spid="4711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  <a:defRPr/>
            </a:pPr>
            <a:r>
              <a:rPr lang="he-IL" dirty="0"/>
              <a:t>נניח כי הפיצ'ר הראשון הכי טוב היה </a:t>
            </a:r>
            <a:r>
              <a:rPr lang="en-US" altLang="en-US" sz="2800" dirty="0"/>
              <a:t>Mutation G-&gt;T in position 3</a:t>
            </a:r>
            <a:r>
              <a:rPr lang="he-IL" altLang="en-US" dirty="0"/>
              <a:t> (שנגדיר בתור "פיצ'ר 1") שנותן את השגיאה הכי נמוכה (</a:t>
            </a:r>
            <a:r>
              <a:rPr lang="en-US" altLang="en-US" dirty="0"/>
              <a:t>E1</a:t>
            </a:r>
            <a:r>
              <a:rPr lang="he-IL" altLang="en-US" dirty="0"/>
              <a:t>)</a:t>
            </a:r>
            <a:endParaRPr lang="he-IL" dirty="0"/>
          </a:p>
          <a:p>
            <a:pPr algn="r" rtl="1">
              <a:buFont typeface="Arial" panose="020B0604020202020204" pitchFamily="34" charset="0"/>
              <a:buChar char="•"/>
              <a:defRPr/>
            </a:pPr>
            <a:endParaRPr lang="he-IL" dirty="0"/>
          </a:p>
          <a:p>
            <a:pPr marL="0" indent="0" algn="r" rtl="1">
              <a:buNone/>
              <a:defRPr/>
            </a:pPr>
            <a:r>
              <a:rPr lang="he-IL" dirty="0"/>
              <a:t>עכשיו נחפש את הפיצ'ר הבא. עבור כל פיצ'ר שהוא לא פיצ'ר 1:</a:t>
            </a:r>
            <a:endParaRPr lang="he-IL" dirty="0"/>
          </a:p>
          <a:p>
            <a:pPr algn="r" rtl="1">
              <a:buFont typeface="Arial" panose="020B0604020202020204" pitchFamily="34" charset="0"/>
              <a:buChar char="•"/>
              <a:defRPr/>
            </a:pPr>
            <a:r>
              <a:rPr lang="he-IL" dirty="0"/>
              <a:t> נאמן </a:t>
            </a:r>
            <a:r>
              <a:rPr lang="en-US" dirty="0"/>
              <a:t>SVM</a:t>
            </a:r>
            <a:r>
              <a:rPr lang="he-IL" dirty="0"/>
              <a:t> על סט האימון (כמו מקודם) שהפיצ'רים שלו הם פיצ'ר 1 והפיצ'ר הנבדק</a:t>
            </a:r>
            <a:endParaRPr lang="he-IL" dirty="0"/>
          </a:p>
          <a:p>
            <a:pPr algn="r" rtl="1">
              <a:buFont typeface="Arial" panose="020B0604020202020204" pitchFamily="34" charset="0"/>
              <a:buChar char="•"/>
              <a:defRPr/>
            </a:pPr>
            <a:r>
              <a:rPr lang="he-IL" dirty="0"/>
              <a:t>נחשב את השגיאה של אותו </a:t>
            </a:r>
            <a:r>
              <a:rPr lang="en-US" dirty="0"/>
              <a:t>SVM</a:t>
            </a:r>
            <a:r>
              <a:rPr lang="he-IL" dirty="0"/>
              <a:t> על סט ה-"ולידציה" (מתוך סט ה</a:t>
            </a:r>
            <a:r>
              <a:rPr lang="en-US" dirty="0"/>
              <a:t>Known</a:t>
            </a:r>
            <a:r>
              <a:rPr lang="he-IL" dirty="0"/>
              <a:t>) </a:t>
            </a:r>
            <a:endParaRPr lang="en-US" dirty="0"/>
          </a:p>
        </p:txBody>
      </p:sp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מצאו את הפיצ’ר </a:t>
            </a:r>
            <a:r>
              <a:rPr lang="he-IL" altLang="en-US" sz="4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השני</a:t>
            </a:r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הכי טוב בהתבסס על הסט "ולידציה" (שבחרתם מתוך הסט אימון)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838200" y="1952982"/>
            <a:ext cx="10515600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  <a:defRPr/>
            </a:pPr>
            <a:r>
              <a:rPr lang="he-IL" dirty="0"/>
              <a:t>נניח שהפיצ'ר השני הכי טוב היה </a:t>
            </a:r>
            <a:r>
              <a:rPr lang="en-US" altLang="en-US" dirty="0"/>
              <a:t>Mutation T-&gt;C in position 11</a:t>
            </a:r>
            <a:r>
              <a:rPr lang="he-IL" altLang="en-US" dirty="0"/>
              <a:t> ("פיצ'ר 2") שנותן את השגיאה הכי הקטנה על סט ה-"ולידציה" (מסט ה</a:t>
            </a:r>
            <a:r>
              <a:rPr lang="en-US" altLang="en-US" dirty="0"/>
              <a:t>Known</a:t>
            </a:r>
            <a:r>
              <a:rPr lang="he-IL" altLang="en-US" dirty="0"/>
              <a:t>) והערך שלה הוא </a:t>
            </a:r>
            <a:r>
              <a:rPr lang="en-US" altLang="en-US" dirty="0"/>
              <a:t>E2</a:t>
            </a:r>
            <a:endParaRPr lang="he-IL" altLang="en-US" dirty="0"/>
          </a:p>
          <a:p>
            <a:pPr marL="0" indent="0" algn="r" rtl="1">
              <a:buNone/>
              <a:defRPr/>
            </a:pPr>
            <a:endParaRPr lang="he-IL" dirty="0"/>
          </a:p>
          <a:p>
            <a:pPr marL="0" indent="0" algn="r" rtl="1">
              <a:buNone/>
              <a:defRPr/>
            </a:pPr>
            <a:r>
              <a:rPr lang="he-IL" dirty="0"/>
              <a:t>רק אם </a:t>
            </a:r>
            <a:r>
              <a:rPr lang="en-US" dirty="0"/>
              <a:t>E2&lt;E1</a:t>
            </a:r>
            <a:r>
              <a:rPr lang="he-IL" dirty="0"/>
              <a:t> נמשיך את החיפוש אחר פיצ'ר שלישי. אחרת נעבור לשלב האחרון ב-</a:t>
            </a:r>
            <a:r>
              <a:rPr lang="en-US" dirty="0"/>
              <a:t>Feature Selection</a:t>
            </a:r>
            <a:r>
              <a:rPr lang="he-IL" dirty="0"/>
              <a:t>.</a:t>
            </a:r>
            <a:endParaRPr lang="he-IL" dirty="0"/>
          </a:p>
        </p:txBody>
      </p:sp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מצאו את הפיצ’ר </a:t>
            </a:r>
            <a:r>
              <a:rPr lang="he-IL" altLang="en-US" sz="4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השני</a:t>
            </a:r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הכי טוב בהתבסס על הסט "ולידציה" (שבחרתם מתוך הסט אימון)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838200" y="1952982"/>
            <a:ext cx="10515600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  <a:defRPr/>
            </a:pPr>
            <a:r>
              <a:rPr lang="en-US" dirty="0"/>
              <a:t> </a:t>
            </a:r>
            <a:r>
              <a:rPr lang="he-IL" b="1" dirty="0"/>
              <a:t>בואו נניח </a:t>
            </a:r>
            <a:r>
              <a:rPr lang="he-IL" dirty="0"/>
              <a:t>שאכן </a:t>
            </a:r>
            <a:r>
              <a:rPr lang="en-US" dirty="0"/>
              <a:t>E2</a:t>
            </a:r>
            <a:r>
              <a:rPr lang="he-IL" dirty="0"/>
              <a:t> קטן מ-</a:t>
            </a:r>
            <a:r>
              <a:rPr lang="en-US" dirty="0"/>
              <a:t>E1</a:t>
            </a:r>
            <a:r>
              <a:rPr lang="he-IL" dirty="0"/>
              <a:t>. אז נחפש את הפיצ'ר השלישי בדומה לפעם הקודמת:</a:t>
            </a:r>
            <a:endParaRPr lang="he-IL" dirty="0"/>
          </a:p>
          <a:p>
            <a:pPr marL="0" indent="0" algn="r" rtl="1">
              <a:buNone/>
              <a:defRPr/>
            </a:pPr>
            <a:endParaRPr lang="he-IL" dirty="0"/>
          </a:p>
          <a:p>
            <a:pPr marL="0" indent="0" algn="r" rtl="1">
              <a:buNone/>
              <a:defRPr/>
            </a:pPr>
            <a:r>
              <a:rPr lang="he-IL" dirty="0"/>
              <a:t>עבור כל פיצ'ר שהוא לא פיצ'ר 1\2:</a:t>
            </a:r>
            <a:endParaRPr lang="he-IL" dirty="0"/>
          </a:p>
          <a:p>
            <a:pPr algn="r" rtl="1">
              <a:buFont typeface="Arial" panose="020B0604020202020204" pitchFamily="34" charset="0"/>
              <a:buChar char="•"/>
              <a:defRPr/>
            </a:pPr>
            <a:r>
              <a:rPr lang="he-IL" dirty="0"/>
              <a:t> נאמן </a:t>
            </a:r>
            <a:r>
              <a:rPr lang="en-US" dirty="0"/>
              <a:t>SVM</a:t>
            </a:r>
            <a:r>
              <a:rPr lang="he-IL" dirty="0"/>
              <a:t> על סט האימון (כמו מקודם) שהפיצ'רים שלו הם פיצ'ר 1, פיצ'ר 2 והפיצ'ר הנבדק</a:t>
            </a:r>
            <a:endParaRPr lang="he-IL" dirty="0"/>
          </a:p>
          <a:p>
            <a:pPr algn="r" rtl="1">
              <a:buFont typeface="Arial" panose="020B0604020202020204" pitchFamily="34" charset="0"/>
              <a:buChar char="•"/>
              <a:defRPr/>
            </a:pPr>
            <a:r>
              <a:rPr lang="he-IL" dirty="0"/>
              <a:t>נחשב את השגיאה של אותו </a:t>
            </a:r>
            <a:r>
              <a:rPr lang="en-US" dirty="0"/>
              <a:t>SVM</a:t>
            </a:r>
            <a:r>
              <a:rPr lang="he-IL" dirty="0"/>
              <a:t> על סט ה-"ולידציה" (מתוך סט ה</a:t>
            </a:r>
            <a:r>
              <a:rPr lang="en-US" dirty="0"/>
              <a:t>known</a:t>
            </a:r>
            <a:r>
              <a:rPr lang="he-IL" dirty="0"/>
              <a:t>)</a:t>
            </a:r>
            <a:endParaRPr lang="en-US" dirty="0"/>
          </a:p>
          <a:p>
            <a:pPr marL="0" indent="0" algn="r" rtl="1">
              <a:buNone/>
              <a:defRPr/>
            </a:pPr>
            <a:endParaRPr lang="en-US" dirty="0"/>
          </a:p>
          <a:p>
            <a:pPr marL="0" indent="0" algn="r" rtl="1">
              <a:buNone/>
              <a:defRPr/>
            </a:pPr>
            <a:endParaRPr lang="he-IL" b="1" dirty="0"/>
          </a:p>
        </p:txBody>
      </p:sp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מצאו את הפיצ’ר </a:t>
            </a:r>
            <a:r>
              <a:rPr lang="he-IL" altLang="en-US" sz="4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השלישי</a:t>
            </a:r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הכי טוב בהתבסס על הסט "ולידציה" (שבחרתם מתוך הסט אימון)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01" y="-811879"/>
            <a:ext cx="9144000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משימות!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המטרה: לחזות רמות חלבון על בסיס פי׳צרים של הרצף הגנומי…"/>
          <p:cNvSpPr txBox="1"/>
          <p:nvPr/>
        </p:nvSpPr>
        <p:spPr>
          <a:xfrm>
            <a:off x="580897" y="516453"/>
            <a:ext cx="11099801" cy="7272058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marL="571500" indent="-571500" algn="r" rtl="1">
              <a:spcBef>
                <a:spcPts val="42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he-IL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ללמוד על הרעיון של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feature selection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/>
            </a:endParaRPr>
          </a:p>
          <a:p>
            <a:pPr marL="457200" indent="-457200" algn="r" rtl="1">
              <a:spcBef>
                <a:spcPts val="42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he-IL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 ללמוד על </a:t>
            </a: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overfitting</a:t>
            </a: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/>
            </a:endParaRPr>
          </a:p>
          <a:p>
            <a:pPr marL="571500" indent="-571500" algn="r" rtl="1">
              <a:spcBef>
                <a:spcPts val="42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he-IL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לקבל תחושה של לעבוד עם "</a:t>
            </a:r>
            <a:r>
              <a:rPr lang="he-IL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דאטא</a:t>
            </a:r>
            <a:r>
              <a:rPr lang="he-IL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 </a:t>
            </a:r>
            <a:r>
              <a:rPr lang="he-IL" sz="2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גנומי</a:t>
            </a:r>
            <a:r>
              <a:rPr lang="he-IL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 גדול"</a:t>
            </a:r>
            <a:endParaRPr lang="he-IL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/>
            </a:endParaRPr>
          </a:p>
          <a:p>
            <a:pPr marL="571500" indent="-571500" algn="r" rtl="1">
              <a:spcBef>
                <a:spcPts val="4200"/>
              </a:spcBef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he-I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תחושה ראשונית של עבודה עם מוטציות </a:t>
            </a:r>
            <a:r>
              <a:rPr lang="he-IL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באיזורים</a:t>
            </a:r>
            <a:r>
              <a:rPr lang="he-IL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Helvetica"/>
              </a:rPr>
              <a:t> שונים בגן</a:t>
            </a:r>
            <a:endParaRPr lang="he-IL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Helvetica"/>
            </a:endParaRPr>
          </a:p>
          <a:p>
            <a:pPr algn="r" rtl="1">
              <a:spcBef>
                <a:spcPts val="4200"/>
              </a:spcBef>
              <a:defRPr sz="3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915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5298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  <a:defRPr/>
                </a:pPr>
                <a:r>
                  <a:rPr lang="he-IL" dirty="0"/>
                  <a:t>נניח הפיצ'ר השלישי הכי טוב הוא </a:t>
                </a:r>
                <a:r>
                  <a:rPr lang="en-US" altLang="en-US" dirty="0"/>
                  <a:t>Mutation T-&gt;G in position 1000</a:t>
                </a:r>
                <a:r>
                  <a:rPr lang="he-IL" altLang="en-US" dirty="0"/>
                  <a:t>, </a:t>
                </a:r>
                <a:r>
                  <a:rPr lang="he-IL" altLang="en-US" dirty="0" err="1"/>
                  <a:t>וש</a:t>
                </a:r>
                <a:r>
                  <a:rPr lang="he-IL" altLang="en-US" dirty="0"/>
                  <a:t>-ה</a:t>
                </a:r>
                <a:r>
                  <a:rPr lang="en-US" altLang="en-US" dirty="0"/>
                  <a:t>SVM</a:t>
                </a:r>
                <a:r>
                  <a:rPr lang="he-IL" altLang="en-US" dirty="0"/>
                  <a:t> שמשתמש בו (ובפיצ'ר 1 ו-2) נותן את השגיאה </a:t>
                </a:r>
                <a:r>
                  <a:rPr lang="en-US" altLang="en-US" dirty="0"/>
                  <a:t>E3</a:t>
                </a:r>
                <a:r>
                  <a:rPr lang="he-IL" altLang="en-US" dirty="0"/>
                  <a:t>. </a:t>
                </a:r>
                <a:endParaRPr lang="he-IL" altLang="en-US" dirty="0"/>
              </a:p>
              <a:p>
                <a:pPr marL="0" indent="0" algn="r" rtl="1">
                  <a:buNone/>
                  <a:defRPr/>
                </a:pPr>
                <a:endParaRPr lang="he-IL" dirty="0"/>
              </a:p>
              <a:p>
                <a:pPr marL="0" indent="0" algn="r" rtl="1">
                  <a:buNone/>
                  <a:defRPr/>
                </a:pPr>
                <a:r>
                  <a:rPr lang="he-IL" dirty="0"/>
                  <a:t>רק אם </a:t>
                </a:r>
                <a:r>
                  <a:rPr lang="en-US" dirty="0"/>
                  <a:t>E3&lt;E2</a:t>
                </a:r>
                <a:r>
                  <a:rPr lang="he-IL" dirty="0"/>
                  <a:t> נמשיך את החיפוש אחר פיצ’ר רביעי. אם </a:t>
                </a:r>
                <a:r>
                  <a:rPr lang="en-US" dirty="0"/>
                  <a:t>E3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E2</a:t>
                </a:r>
                <a:r>
                  <a:rPr lang="he-IL" dirty="0"/>
                  <a:t> אז נעצור את החיפוש ונעבור לשלב האחרון ב-</a:t>
                </a:r>
                <a:r>
                  <a:rPr lang="en-US" dirty="0"/>
                  <a:t>Feature Selection</a:t>
                </a:r>
                <a:r>
                  <a:rPr lang="he-IL" dirty="0"/>
                  <a:t>.</a:t>
                </a:r>
                <a:endParaRPr lang="he-IL" dirty="0"/>
              </a:p>
            </p:txBody>
          </p:sp>
        </mc:Choice>
        <mc:Fallback>
          <p:sp>
            <p:nvSpPr>
              <p:cNvPr id="4915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52982"/>
                <a:ext cx="10515600" cy="4351338"/>
              </a:xfrm>
              <a:blipFill rotWithShape="1">
                <a:blip r:embed="rId1"/>
                <a:stretch>
                  <a:fillRect t="-8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מצאו את הפיצ’ר </a:t>
            </a:r>
            <a:r>
              <a:rPr lang="he-IL" altLang="en-US" sz="4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השלישי</a:t>
            </a:r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הכי טוב בהתבסס על הסט "ולידציה" (שבחרתם מתוך הסט אימון)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915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998" y="195298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 algn="r" rtl="1">
                  <a:buNone/>
                  <a:defRPr/>
                </a:pPr>
                <a:r>
                  <a:rPr lang="he-IL" dirty="0"/>
                  <a:t>נניח כי עצרנו אחרי שניסינו לחפש פיצ'ר שלישי ויצא לנו שעבור הפיצ'ר השלישי הכי טוב מתקיים כי </a:t>
                </a:r>
                <a:r>
                  <a:rPr lang="en-US" dirty="0"/>
                  <a:t>E3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E2</a:t>
                </a:r>
                <a:r>
                  <a:rPr lang="he-IL" dirty="0"/>
                  <a:t>,</a:t>
                </a:r>
                <a:r>
                  <a:rPr lang="en-US" dirty="0"/>
                  <a:t> </a:t>
                </a:r>
                <a:r>
                  <a:rPr lang="he-IL" dirty="0"/>
                  <a:t>כלומר ה</a:t>
                </a:r>
                <a:r>
                  <a:rPr lang="en-US" dirty="0"/>
                  <a:t>SVM</a:t>
                </a:r>
                <a:r>
                  <a:rPr lang="he-IL" dirty="0"/>
                  <a:t> עם פיצ'רים 1,2,3 נותן שגיאה גדולה יותר מאשר ה-</a:t>
                </a:r>
                <a:r>
                  <a:rPr lang="en-US" dirty="0"/>
                  <a:t>SVM</a:t>
                </a:r>
                <a:r>
                  <a:rPr lang="he-IL" dirty="0"/>
                  <a:t> עם פיצ'רים 1,2.</a:t>
                </a:r>
                <a:endParaRPr lang="he-IL" dirty="0"/>
              </a:p>
              <a:p>
                <a:pPr marL="0" indent="0" algn="r" rtl="1">
                  <a:buNone/>
                  <a:defRPr/>
                </a:pPr>
                <a:endParaRPr lang="he-IL" dirty="0"/>
              </a:p>
              <a:p>
                <a:pPr marL="0" indent="0" algn="r" rtl="1">
                  <a:buNone/>
                  <a:defRPr/>
                </a:pPr>
                <a:r>
                  <a:rPr lang="he-IL" dirty="0"/>
                  <a:t> אז ניקח את ה</a:t>
                </a:r>
                <a:r>
                  <a:rPr lang="en-US" dirty="0"/>
                  <a:t>SVM</a:t>
                </a:r>
                <a:r>
                  <a:rPr lang="he-IL" dirty="0"/>
                  <a:t> עם אותם 2 פיצ'רים ונחשב את השגיאה שלו על הסט ה-"טסט" מתוך הסט ה</a:t>
                </a:r>
                <a:r>
                  <a:rPr lang="en-US" dirty="0"/>
                  <a:t>known</a:t>
                </a:r>
                <a:r>
                  <a:rPr lang="he-IL" dirty="0"/>
                  <a:t>.</a:t>
                </a:r>
                <a:endParaRPr lang="he-IL" dirty="0"/>
              </a:p>
            </p:txBody>
          </p:sp>
        </mc:Choice>
        <mc:Fallback>
          <p:sp>
            <p:nvSpPr>
              <p:cNvPr id="4915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998" y="1952982"/>
                <a:ext cx="10515600" cy="4351338"/>
              </a:xfrm>
              <a:blipFill rotWithShape="1">
                <a:blip r:embed="rId1"/>
                <a:stretch>
                  <a:fillRect l="-5" t="-8" r="5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Selection</a:t>
            </a:r>
            <a:r>
              <a:rPr lang="he-IL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שלב אחרון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3225" y="4539417"/>
            <a:ext cx="62166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dirty="0"/>
              <a:t>Known Test</a:t>
            </a:r>
            <a:endParaRPr lang="he-IL" altLang="en-US" sz="2000" dirty="0"/>
          </a:p>
          <a:p>
            <a:pPr>
              <a:buFont typeface="Monotype Sorts" pitchFamily="2" charset="2"/>
              <a:buNone/>
            </a:pPr>
            <a:r>
              <a:rPr lang="en-US" altLang="en-US" sz="3000" dirty="0"/>
              <a:t>G9    C1’</a:t>
            </a:r>
            <a:endParaRPr lang="en-US" altLang="en-US" sz="3000" dirty="0"/>
          </a:p>
          <a:p>
            <a:pPr>
              <a:buFont typeface="Monotype Sorts" pitchFamily="2" charset="2"/>
              <a:buNone/>
            </a:pPr>
            <a:r>
              <a:rPr lang="en-US" altLang="en-US" sz="3000" dirty="0"/>
              <a:t>G10  C2’</a:t>
            </a:r>
            <a:endParaRPr lang="en-US" alt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872998" y="195298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  <a:defRPr/>
            </a:pPr>
            <a:r>
              <a:rPr lang="he-IL" dirty="0"/>
              <a:t>אם השגיאה על סט ה"טסט" ה</a:t>
            </a:r>
            <a:r>
              <a:rPr lang="en-US" dirty="0"/>
              <a:t>known</a:t>
            </a:r>
            <a:r>
              <a:rPr lang="he-IL" dirty="0"/>
              <a:t> יצאה קטנה (או דומה) לשגיאה שקיבלנו על סט ה"ולידציה" מהסט ה</a:t>
            </a:r>
            <a:r>
              <a:rPr lang="en-US" dirty="0"/>
              <a:t>known</a:t>
            </a:r>
            <a:r>
              <a:rPr lang="he-IL" dirty="0"/>
              <a:t> והיא מספיק טובה בשבילנו – ניקח את המודל הזה ואיתו נחזה את הסט </a:t>
            </a:r>
            <a:r>
              <a:rPr lang="en-US" dirty="0"/>
              <a:t>Unknown</a:t>
            </a:r>
            <a:r>
              <a:rPr lang="he-IL" dirty="0"/>
              <a:t>.</a:t>
            </a:r>
            <a:endParaRPr lang="he-IL" dirty="0"/>
          </a:p>
          <a:p>
            <a:pPr marL="0" indent="0" algn="r" rtl="1">
              <a:buNone/>
              <a:defRPr/>
            </a:pPr>
            <a:endParaRPr lang="he-IL" dirty="0"/>
          </a:p>
          <a:p>
            <a:pPr marL="0" indent="0" algn="r" rtl="1">
              <a:buNone/>
              <a:defRPr/>
            </a:pPr>
            <a:r>
              <a:rPr lang="he-IL" dirty="0"/>
              <a:t>אם השגיאה לא טובה על סט ה"טסט" מסט ה</a:t>
            </a:r>
            <a:r>
              <a:rPr lang="en-US" dirty="0"/>
              <a:t>known</a:t>
            </a:r>
            <a:r>
              <a:rPr lang="he-IL" dirty="0"/>
              <a:t>, נסו להשתמש בשיטה אחרת לבחירת פיצ'רים שאולי תוביל לפחות פיצ'רים והיעזרו בשיטות שהוזכרו כדי להתמודד עם </a:t>
            </a:r>
            <a:r>
              <a:rPr lang="en-US" dirty="0"/>
              <a:t>overfitting</a:t>
            </a:r>
            <a:r>
              <a:rPr lang="he-IL" dirty="0"/>
              <a:t> (תקראו עליהן). </a:t>
            </a:r>
            <a:endParaRPr lang="he-IL" dirty="0"/>
          </a:p>
          <a:p>
            <a:pPr marL="0" indent="0" algn="r" rtl="1">
              <a:buNone/>
              <a:defRPr/>
            </a:pPr>
            <a:endParaRPr lang="he-IL" dirty="0"/>
          </a:p>
          <a:p>
            <a:pPr marL="0" indent="0" algn="r" rtl="1">
              <a:buNone/>
              <a:defRPr/>
            </a:pPr>
            <a:r>
              <a:rPr lang="en-US" dirty="0"/>
              <a:t>*</a:t>
            </a:r>
            <a:r>
              <a:rPr lang="he-IL" dirty="0"/>
              <a:t>יכול להיות פשוט שהסיווג הוא קשה מדי עם </a:t>
            </a:r>
            <a:r>
              <a:rPr lang="he-IL" dirty="0" err="1"/>
              <a:t>הדאטא</a:t>
            </a:r>
            <a:r>
              <a:rPr lang="he-IL" dirty="0"/>
              <a:t> הנוכחי... (</a:t>
            </a:r>
            <a:r>
              <a:rPr lang="he-IL" dirty="0" err="1"/>
              <a:t>בצ'אלנג</a:t>
            </a:r>
            <a:r>
              <a:rPr lang="he-IL" dirty="0"/>
              <a:t>' הנוכחי זה לא ככה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he-IL" dirty="0">
                <a:sym typeface="Wingdings" panose="05000000000000000000" pitchFamily="2" charset="2"/>
              </a:rPr>
              <a:t>)</a:t>
            </a:r>
            <a:endParaRPr lang="he-IL" dirty="0"/>
          </a:p>
        </p:txBody>
      </p:sp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Selection</a:t>
            </a:r>
            <a:r>
              <a:rPr lang="he-IL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שלב אחרון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872998" y="1952982"/>
            <a:ext cx="10515600" cy="4351338"/>
          </a:xfrm>
        </p:spPr>
        <p:txBody>
          <a:bodyPr>
            <a:normAutofit/>
          </a:bodyPr>
          <a:lstStyle/>
          <a:p>
            <a:pPr marL="0" indent="0" algn="r" rtl="1">
              <a:buNone/>
              <a:defRPr/>
            </a:pPr>
            <a:r>
              <a:rPr lang="he-IL" dirty="0"/>
              <a:t>אם למודל שלנו יש היפר-פרמטרים שאנחנו רוצים לבחור כדאי לפצל את ה</a:t>
            </a:r>
            <a:r>
              <a:rPr lang="en-US" dirty="0"/>
              <a:t>known train</a:t>
            </a:r>
            <a:r>
              <a:rPr lang="he-IL" dirty="0"/>
              <a:t> גם ל</a:t>
            </a:r>
            <a:r>
              <a:rPr lang="en-US" dirty="0"/>
              <a:t>known train </a:t>
            </a:r>
            <a:r>
              <a:rPr lang="en-US" dirty="0" err="1"/>
              <a:t>train</a:t>
            </a:r>
            <a:r>
              <a:rPr lang="he-IL" dirty="0"/>
              <a:t> ו</a:t>
            </a:r>
            <a:r>
              <a:rPr lang="en-US" dirty="0"/>
              <a:t>known train validation</a:t>
            </a:r>
            <a:r>
              <a:rPr lang="he-IL" dirty="0"/>
              <a:t> ואז לאמן על ה</a:t>
            </a:r>
            <a:r>
              <a:rPr lang="en-US" dirty="0"/>
              <a:t> known train </a:t>
            </a:r>
            <a:r>
              <a:rPr lang="en-US" dirty="0" err="1"/>
              <a:t>train</a:t>
            </a:r>
            <a:r>
              <a:rPr lang="he-IL" dirty="0"/>
              <a:t> ולבדוק את השגיאה המתקבלת עם אפשרויות שונות של ההיפר פרמטרים על ה</a:t>
            </a:r>
            <a:r>
              <a:rPr lang="en-US" dirty="0"/>
              <a:t> known train validation </a:t>
            </a:r>
            <a:r>
              <a:rPr lang="he-IL" dirty="0"/>
              <a:t> (ואז לבחור את </a:t>
            </a:r>
            <a:r>
              <a:rPr lang="he-IL" dirty="0" err="1"/>
              <a:t>ההיפרפרמטרים</a:t>
            </a:r>
            <a:r>
              <a:rPr lang="he-IL" dirty="0"/>
              <a:t> הכי טובים). לפעמים לא אפשרי כי אין מספיק </a:t>
            </a:r>
            <a:r>
              <a:rPr lang="he-IL" dirty="0" err="1"/>
              <a:t>דאטא</a:t>
            </a:r>
            <a:r>
              <a:rPr lang="he-IL" dirty="0"/>
              <a:t>.</a:t>
            </a:r>
            <a:endParaRPr lang="he-IL" dirty="0"/>
          </a:p>
          <a:p>
            <a:pPr marL="0" indent="0" algn="r" rtl="1">
              <a:buNone/>
              <a:defRPr/>
            </a:pPr>
            <a:endParaRPr lang="he-IL" dirty="0"/>
          </a:p>
          <a:p>
            <a:pPr marL="0" indent="0" algn="r" rtl="1">
              <a:buNone/>
              <a:defRPr/>
            </a:pPr>
            <a:endParaRPr lang="he-IL" dirty="0"/>
          </a:p>
        </p:txBody>
      </p:sp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Selection</a:t>
            </a:r>
            <a:r>
              <a:rPr lang="he-IL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ניואנס נוסף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1800" y="4740439"/>
            <a:ext cx="1727200" cy="630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Known= </a:t>
            </a:r>
            <a:r>
              <a:rPr lang="he-IL" dirty="0"/>
              <a:t>סט האימון הראשוני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1800" y="5538164"/>
            <a:ext cx="1727200" cy="1237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Unknown</a:t>
            </a:r>
            <a:r>
              <a:rPr lang="he-IL" dirty="0"/>
              <a:t> = סט הטסט שאין לו סיווג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159000" y="4973264"/>
            <a:ext cx="1092200" cy="82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51200" y="4787001"/>
            <a:ext cx="1727200" cy="331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Known Train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3"/>
            <a:endCxn id="16" idx="1"/>
          </p:cNvCxnSpPr>
          <p:nvPr/>
        </p:nvCxnSpPr>
        <p:spPr>
          <a:xfrm>
            <a:off x="2159000" y="5055821"/>
            <a:ext cx="1092200" cy="543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251200" y="5332220"/>
            <a:ext cx="1727200" cy="534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Known Validation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251200" y="6014001"/>
            <a:ext cx="1727200" cy="534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Known Test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5" idx="3"/>
            <a:endCxn id="18" idx="1"/>
          </p:cNvCxnSpPr>
          <p:nvPr/>
        </p:nvCxnSpPr>
        <p:spPr>
          <a:xfrm>
            <a:off x="2159000" y="5055821"/>
            <a:ext cx="1092200" cy="1225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28" idx="1"/>
          </p:cNvCxnSpPr>
          <p:nvPr/>
        </p:nvCxnSpPr>
        <p:spPr>
          <a:xfrm>
            <a:off x="4978400" y="4952543"/>
            <a:ext cx="1100201" cy="126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078601" y="4787001"/>
            <a:ext cx="1727200" cy="584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Known Train </a:t>
            </a:r>
            <a:r>
              <a:rPr lang="en-US" dirty="0" err="1"/>
              <a:t>Train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9" idx="3"/>
            <a:endCxn id="33" idx="1"/>
          </p:cNvCxnSpPr>
          <p:nvPr/>
        </p:nvCxnSpPr>
        <p:spPr>
          <a:xfrm>
            <a:off x="4978400" y="4952543"/>
            <a:ext cx="1117600" cy="877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96000" y="5538164"/>
            <a:ext cx="1727200" cy="584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Known Train Validation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872998" y="195298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  <a:defRPr/>
            </a:pPr>
            <a:endParaRPr lang="he-IL" dirty="0"/>
          </a:p>
          <a:p>
            <a:pPr marL="0" indent="0" algn="r" rtl="1">
              <a:buNone/>
              <a:defRPr/>
            </a:pPr>
            <a:r>
              <a:rPr lang="he-IL" dirty="0"/>
              <a:t>דרך טובה להימנע מ-</a:t>
            </a:r>
            <a:r>
              <a:rPr lang="en-US" dirty="0"/>
              <a:t>overfitting</a:t>
            </a:r>
            <a:r>
              <a:rPr lang="he-IL" dirty="0"/>
              <a:t> זה לעשות קרוס ולידציה (פיצול למשל ל-5 </a:t>
            </a:r>
            <a:r>
              <a:rPr lang="en-US" dirty="0"/>
              <a:t>Known </a:t>
            </a:r>
            <a:r>
              <a:rPr lang="he-IL" dirty="0"/>
              <a:t> ו-</a:t>
            </a:r>
            <a:r>
              <a:rPr lang="en-US" dirty="0"/>
              <a:t>Unknown</a:t>
            </a:r>
            <a:r>
              <a:rPr lang="he-IL" dirty="0"/>
              <a:t> ) ואז בכל פיצול לעשות על ה</a:t>
            </a:r>
            <a:r>
              <a:rPr lang="en-US" dirty="0"/>
              <a:t>Known</a:t>
            </a:r>
            <a:r>
              <a:rPr lang="he-IL" dirty="0"/>
              <a:t> את ה</a:t>
            </a:r>
            <a:r>
              <a:rPr lang="en-US" dirty="0"/>
              <a:t>Feature Selection</a:t>
            </a:r>
            <a:r>
              <a:rPr lang="he-IL" dirty="0"/>
              <a:t>. </a:t>
            </a:r>
            <a:endParaRPr lang="he-IL" dirty="0"/>
          </a:p>
          <a:p>
            <a:pPr marL="0" indent="0" algn="r" rtl="1">
              <a:buNone/>
              <a:defRPr/>
            </a:pPr>
            <a:endParaRPr lang="he-IL" dirty="0"/>
          </a:p>
          <a:p>
            <a:pPr marL="0" indent="0" algn="r" rtl="1">
              <a:buNone/>
              <a:defRPr/>
            </a:pPr>
            <a:r>
              <a:rPr lang="he-IL" dirty="0"/>
              <a:t>המודל הסופי יכול להיות:</a:t>
            </a:r>
            <a:endParaRPr lang="he-IL" dirty="0"/>
          </a:p>
          <a:p>
            <a:pPr marL="0" indent="0" algn="r" rtl="1">
              <a:buNone/>
              <a:defRPr/>
            </a:pPr>
            <a:r>
              <a:rPr lang="he-IL" dirty="0"/>
              <a:t>א. הצבעה משותפת של כל המודלים מהקרוס ולידציה</a:t>
            </a:r>
            <a:endParaRPr lang="he-IL" dirty="0"/>
          </a:p>
          <a:p>
            <a:pPr marL="0" indent="0" algn="r" rtl="1">
              <a:buNone/>
              <a:defRPr/>
            </a:pPr>
            <a:r>
              <a:rPr lang="he-IL" dirty="0"/>
              <a:t>ב. המודל הכי טוב מבין כל המודלים מהקרוס ולידציה </a:t>
            </a:r>
            <a:endParaRPr lang="he-IL" dirty="0"/>
          </a:p>
          <a:p>
            <a:pPr marL="0" indent="0" algn="r" rtl="1">
              <a:buNone/>
              <a:defRPr/>
            </a:pPr>
            <a:r>
              <a:rPr lang="he-IL" dirty="0"/>
              <a:t>ג. מודל שאומן על כל </a:t>
            </a:r>
            <a:r>
              <a:rPr lang="he-IL" dirty="0" err="1"/>
              <a:t>הדאטא</a:t>
            </a:r>
            <a:r>
              <a:rPr lang="he-IL" dirty="0"/>
              <a:t> עם </a:t>
            </a:r>
            <a:r>
              <a:rPr lang="he-IL" dirty="0" err="1"/>
              <a:t>הפיצ'רים+היפר</a:t>
            </a:r>
            <a:r>
              <a:rPr lang="he-IL" dirty="0"/>
              <a:t> פרמטרים הכי נפוצים בכל מודל מהקרוס-ולידציה (זה עלול להיות בעייתי... למה?)</a:t>
            </a:r>
            <a:endParaRPr lang="he-IL" dirty="0"/>
          </a:p>
        </p:txBody>
      </p:sp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Selection</a:t>
            </a:r>
            <a:r>
              <a:rPr lang="he-IL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Validation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872998" y="1952982"/>
            <a:ext cx="10515600" cy="4351338"/>
          </a:xfrm>
        </p:spPr>
        <p:txBody>
          <a:bodyPr>
            <a:normAutofit/>
          </a:bodyPr>
          <a:lstStyle/>
          <a:p>
            <a:pPr algn="r" rtl="1">
              <a:defRPr/>
            </a:pPr>
            <a:r>
              <a:rPr lang="he-IL" dirty="0"/>
              <a:t>אלגוריתם של </a:t>
            </a:r>
            <a:r>
              <a:rPr lang="en-US" dirty="0"/>
              <a:t>Machine Learning</a:t>
            </a:r>
            <a:r>
              <a:rPr lang="he-IL" dirty="0"/>
              <a:t> מסוג </a:t>
            </a:r>
            <a:r>
              <a:rPr lang="en-US" dirty="0"/>
              <a:t>Supervised</a:t>
            </a:r>
            <a:endParaRPr lang="he-IL" dirty="0"/>
          </a:p>
          <a:p>
            <a:pPr algn="r" rtl="1">
              <a:defRPr/>
            </a:pPr>
            <a:endParaRPr lang="en-US" dirty="0"/>
          </a:p>
          <a:p>
            <a:pPr algn="r" rtl="1">
              <a:defRPr/>
            </a:pPr>
            <a:r>
              <a:rPr lang="he-IL" dirty="0"/>
              <a:t>משמש </a:t>
            </a:r>
            <a:r>
              <a:rPr lang="he-IL" dirty="0" err="1"/>
              <a:t>לקלספיקציה</a:t>
            </a:r>
            <a:r>
              <a:rPr lang="he-IL" dirty="0"/>
              <a:t> (סיווג או לפעמים נקרא מיון)</a:t>
            </a:r>
            <a:endParaRPr lang="he-IL" dirty="0"/>
          </a:p>
          <a:p>
            <a:pPr algn="r" rtl="1">
              <a:defRPr/>
            </a:pPr>
            <a:endParaRPr lang="he-IL" dirty="0"/>
          </a:p>
          <a:p>
            <a:pPr algn="r" rtl="1">
              <a:defRPr/>
            </a:pPr>
            <a:r>
              <a:rPr lang="he-IL" dirty="0"/>
              <a:t>ניתן לסווג </a:t>
            </a:r>
            <a:r>
              <a:rPr lang="he-IL" dirty="0" err="1"/>
              <a:t>איתו</a:t>
            </a:r>
            <a:r>
              <a:rPr lang="he-IL" dirty="0"/>
              <a:t> </a:t>
            </a:r>
            <a:r>
              <a:rPr lang="he-IL" dirty="0" err="1"/>
              <a:t>דאטא</a:t>
            </a:r>
            <a:r>
              <a:rPr lang="he-IL" dirty="0"/>
              <a:t> שלא ניתן להפרדה באופן לינארי</a:t>
            </a:r>
            <a:endParaRPr lang="he-IL" dirty="0"/>
          </a:p>
          <a:p>
            <a:pPr algn="r" rtl="1">
              <a:defRPr/>
            </a:pPr>
            <a:endParaRPr lang="he-IL" dirty="0"/>
          </a:p>
          <a:p>
            <a:pPr algn="r" rtl="1">
              <a:defRPr/>
            </a:pPr>
            <a:endParaRPr lang="he-IL" dirty="0"/>
          </a:p>
        </p:txBody>
      </p:sp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SVM</a:t>
            </a:r>
            <a:r>
              <a:rPr lang="he-IL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Vector Machine</a:t>
            </a:r>
            <a:endParaRPr lang="en-US" sz="44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7298" y="1406526"/>
            <a:ext cx="10287000" cy="3648075"/>
          </a:xfrm>
        </p:spPr>
      </p:pic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SVM</a:t>
            </a:r>
            <a:r>
              <a:rPr lang="he-IL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Vector Machine</a:t>
            </a:r>
            <a:endParaRPr lang="en-US" sz="44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35563" y="5054601"/>
            <a:ext cx="4990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dirty="0"/>
              <a:t>האם ניתן למצוא סף טוב יותר?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586917" y="5789147"/>
            <a:ext cx="702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dirty="0">
                <a:solidFill>
                  <a:srgbClr val="FF0000"/>
                </a:solidFill>
              </a:rPr>
              <a:t>כן!!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SVM</a:t>
            </a:r>
            <a:r>
              <a:rPr lang="he-IL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Vector Machine</a:t>
            </a:r>
            <a:endParaRPr lang="en-US" sz="44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8925" y="1573391"/>
            <a:ext cx="8689975" cy="492630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SVM</a:t>
            </a:r>
            <a:r>
              <a:rPr lang="he-IL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sz="44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 Vector Machine</a:t>
            </a:r>
            <a:endParaRPr lang="en-US" sz="44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33244"/>
          <a:stretch>
            <a:fillRect/>
          </a:stretch>
        </p:blipFill>
        <p:spPr>
          <a:xfrm>
            <a:off x="1696496" y="1522592"/>
            <a:ext cx="8095204" cy="42776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" y="6467475"/>
            <a:ext cx="3486150" cy="3905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34973" y="5800202"/>
            <a:ext cx="621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defRPr/>
            </a:pPr>
            <a:r>
              <a:rPr lang="he-IL" dirty="0"/>
              <a:t>(כדי לבחור את ההיפר-פרמטר הכי טוב)</a:t>
            </a: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האתגר – הצעה לתהליך בסיכום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72998" y="1952982"/>
            <a:ext cx="10515600" cy="4351338"/>
          </a:xfrm>
        </p:spPr>
        <p:txBody>
          <a:bodyPr>
            <a:normAutofit/>
          </a:bodyPr>
          <a:lstStyle/>
          <a:p>
            <a:pPr marL="514350" indent="-514350" algn="r" rtl="1">
              <a:buAutoNum type="arabicPeriod"/>
              <a:defRPr/>
            </a:pPr>
            <a:r>
              <a:rPr lang="en-US" dirty="0"/>
              <a:t>Feature Generation</a:t>
            </a:r>
            <a:r>
              <a:rPr lang="he-IL" dirty="0"/>
              <a:t> - יצרו פיצ'רים חדשים (תחשבו על רעיונות, תקראו מאמרים, באינטרנט)</a:t>
            </a:r>
            <a:endParaRPr lang="he-IL" dirty="0"/>
          </a:p>
          <a:p>
            <a:pPr marL="514350" indent="-514350" algn="r" rtl="1">
              <a:buAutoNum type="arabicPeriod"/>
              <a:defRPr/>
            </a:pPr>
            <a:r>
              <a:rPr lang="en-US" dirty="0"/>
              <a:t>Cross Validation</a:t>
            </a:r>
            <a:r>
              <a:rPr lang="he-IL" dirty="0"/>
              <a:t> - פצלו את סט האימון שנתון לכם ל-</a:t>
            </a:r>
            <a:r>
              <a:rPr lang="en-US" dirty="0"/>
              <a:t>K</a:t>
            </a:r>
            <a:r>
              <a:rPr lang="he-IL" dirty="0"/>
              <a:t> פיצולים (תנסו כמה אופציות ותמשיכו עם הצעד הבא כל פעם) של "</a:t>
            </a:r>
            <a:r>
              <a:rPr lang="en-US" dirty="0"/>
              <a:t>Known</a:t>
            </a:r>
            <a:r>
              <a:rPr lang="he-IL" dirty="0"/>
              <a:t>"( ה-</a:t>
            </a:r>
            <a:r>
              <a:rPr lang="en-US" dirty="0"/>
              <a:t>“Unknown”</a:t>
            </a:r>
            <a:r>
              <a:rPr lang="he-IL" dirty="0"/>
              <a:t> תמיד אותו דבר)</a:t>
            </a:r>
            <a:endParaRPr lang="he-IL" dirty="0"/>
          </a:p>
          <a:p>
            <a:pPr marL="514350" indent="-514350" algn="r" rtl="1">
              <a:buAutoNum type="arabicPeriod"/>
              <a:defRPr/>
            </a:pPr>
            <a:r>
              <a:rPr lang="en-US" dirty="0"/>
              <a:t>Feature Selection</a:t>
            </a:r>
            <a:r>
              <a:rPr lang="he-IL" dirty="0"/>
              <a:t> – עשו את </a:t>
            </a:r>
            <a:r>
              <a:rPr lang="en-US" dirty="0"/>
              <a:t>Feature Selection</a:t>
            </a:r>
            <a:r>
              <a:rPr lang="he-IL" dirty="0"/>
              <a:t> כלשהו על סט ה</a:t>
            </a:r>
            <a:r>
              <a:rPr lang="en-US" dirty="0"/>
              <a:t>Known</a:t>
            </a:r>
            <a:r>
              <a:rPr lang="he-IL" dirty="0"/>
              <a:t> (למשל כפי שתואר בהרצאה)</a:t>
            </a:r>
            <a:endParaRPr lang="he-IL" dirty="0"/>
          </a:p>
          <a:p>
            <a:pPr marL="514350" indent="-514350" algn="r" rtl="1">
              <a:buAutoNum type="arabicPeriod"/>
              <a:defRPr/>
            </a:pPr>
            <a:r>
              <a:rPr lang="he-IL" dirty="0"/>
              <a:t>השתמשו במודל סופי המשתמש בפיצ'רים (והיפר</a:t>
            </a:r>
            <a:r>
              <a:rPr lang="en-US" dirty="0"/>
              <a:t>-</a:t>
            </a:r>
            <a:r>
              <a:rPr lang="he-IL" dirty="0"/>
              <a:t>פרמטרים) שמצאתם כדי לסווג את הסט </a:t>
            </a:r>
            <a:r>
              <a:rPr lang="en-US" dirty="0"/>
              <a:t>TEST</a:t>
            </a:r>
            <a:r>
              <a:rPr lang="he-IL" dirty="0"/>
              <a:t> (שאין לכם את הסיווג שלו). המודל יכול להיות למשל הצבעה המשותפת של המודלים שנבנו בקרוס ולידציה</a:t>
            </a:r>
            <a:endParaRPr lang="he-IL" dirty="0"/>
          </a:p>
          <a:p>
            <a:pPr marL="514350" indent="-514350" algn="r" rtl="1">
              <a:buAutoNum type="arabicPeriod"/>
              <a:defRPr/>
            </a:pPr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126" y="-673696"/>
            <a:ext cx="10937748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לאבולוציה של סרטן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227" name="Picture 2" descr="תוצאת תמונה עבור ‪CANCER EVOLUTION‬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82012" y="1961367"/>
            <a:ext cx="4627975" cy="35991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20330" y="5718508"/>
            <a:ext cx="865590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Oncogene – overexpression leads to cancer</a:t>
            </a:r>
            <a:endParaRPr lang="en-US" dirty="0"/>
          </a:p>
          <a:p>
            <a:pPr algn="ctr"/>
            <a:r>
              <a:rPr lang="en-US" dirty="0"/>
              <a:t>Tumor Suppressor Gene – loss of function leads to cancer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Generation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3528" y="1706562"/>
            <a:ext cx="8963025" cy="43338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Generation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485" y="3201809"/>
            <a:ext cx="8810625" cy="2981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5600" y="1925935"/>
            <a:ext cx="7813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0" i="0" u="none" strike="noStrike" baseline="0" dirty="0">
                <a:latin typeface="LucidaGrande"/>
              </a:rPr>
              <a:t>פיצ׳ר אפשרי</a:t>
            </a:r>
            <a:r>
              <a:rPr lang="he-IL" sz="1800" b="0" i="0" u="none" strike="noStrike" baseline="0" dirty="0">
                <a:latin typeface="Helvetica" panose="020B0604020202020204" pitchFamily="34" charset="0"/>
              </a:rPr>
              <a:t>: </a:t>
            </a:r>
            <a:r>
              <a:rPr lang="he-IL" sz="1800" b="0" i="0" u="none" strike="noStrike" baseline="0" dirty="0">
                <a:latin typeface="LucidaGrande"/>
              </a:rPr>
              <a:t>האם יש לפציינטים את המוטציה הספציפית או לא </a:t>
            </a:r>
            <a:r>
              <a:rPr lang="he-IL" sz="1800" b="0" i="0" u="none" strike="noStrike" baseline="0" dirty="0">
                <a:latin typeface="Helvetica" panose="020B0604020202020204" pitchFamily="34" charset="0"/>
              </a:rPr>
              <a:t>(</a:t>
            </a:r>
            <a:r>
              <a:rPr lang="he-IL" sz="1800" b="0" i="0" u="none" strike="noStrike" baseline="0" dirty="0">
                <a:latin typeface="LucidaGrande"/>
              </a:rPr>
              <a:t>צריך גם</a:t>
            </a:r>
            <a:endParaRPr lang="he-IL" sz="1800" b="0" i="0" u="none" strike="noStrike" baseline="0" dirty="0">
              <a:latin typeface="LucidaGrande"/>
            </a:endParaRPr>
          </a:p>
          <a:p>
            <a:pPr algn="r" rtl="1"/>
            <a:r>
              <a:rPr lang="he-IL" sz="1800" b="0" i="0" u="none" strike="noStrike" baseline="0" dirty="0">
                <a:latin typeface="LucidaGrande"/>
              </a:rPr>
              <a:t>להגדיר מה זו מוטציה ספציפית בעינינו</a:t>
            </a:r>
            <a:r>
              <a:rPr lang="he-IL" sz="1800" b="0" i="0" u="none" strike="noStrike" baseline="0" dirty="0">
                <a:latin typeface="Helvetica" panose="020B0604020202020204" pitchFamily="34" charset="0"/>
              </a:rPr>
              <a:t>? </a:t>
            </a:r>
            <a:r>
              <a:rPr lang="he-IL" sz="1800" b="0" i="0" u="none" strike="noStrike" baseline="0" dirty="0">
                <a:latin typeface="LucidaGrande"/>
              </a:rPr>
              <a:t>אותו מיקום</a:t>
            </a:r>
            <a:r>
              <a:rPr lang="he-IL" sz="1800" b="0" i="0" u="none" strike="noStrike" baseline="0" dirty="0">
                <a:latin typeface="Helvetica" panose="020B0604020202020204" pitchFamily="34" charset="0"/>
              </a:rPr>
              <a:t>? </a:t>
            </a:r>
            <a:r>
              <a:rPr lang="he-IL" sz="1800" b="0" i="0" u="none" strike="noStrike" baseline="0" dirty="0">
                <a:latin typeface="LucidaGrande"/>
              </a:rPr>
              <a:t>בדיוק אותו שינוי באותו</a:t>
            </a:r>
            <a:endParaRPr lang="he-IL" sz="1800" b="0" i="0" u="none" strike="noStrike" baseline="0" dirty="0">
              <a:latin typeface="LucidaGrande"/>
            </a:endParaRPr>
          </a:p>
          <a:p>
            <a:pPr algn="r" rtl="1"/>
            <a:r>
              <a:rPr lang="he-IL" sz="1800" b="0" i="0" u="none" strike="noStrike" baseline="0" dirty="0">
                <a:latin typeface="LucidaGrande"/>
              </a:rPr>
              <a:t>מיקום</a:t>
            </a:r>
            <a:r>
              <a:rPr lang="he-IL" sz="1800" b="0" i="0" u="none" strike="noStrike" baseline="0" dirty="0">
                <a:latin typeface="Helvetica" panose="020B0604020202020204" pitchFamily="34" charset="0"/>
              </a:rPr>
              <a:t>? </a:t>
            </a:r>
            <a:r>
              <a:rPr lang="he-IL" sz="1800" b="0" i="0" u="none" strike="noStrike" baseline="0" dirty="0">
                <a:latin typeface="LucidaGrande"/>
              </a:rPr>
              <a:t>כאן בדוגמא</a:t>
            </a:r>
            <a:r>
              <a:rPr lang="he-IL" sz="1800" b="0" i="0" u="none" strike="noStrike" baseline="0" dirty="0">
                <a:latin typeface="Helvetica" panose="020B0604020202020204" pitchFamily="34" charset="0"/>
              </a:rPr>
              <a:t>- </a:t>
            </a:r>
            <a:r>
              <a:rPr lang="he-IL" sz="1800" b="0" i="0" u="none" strike="noStrike" baseline="0" dirty="0">
                <a:latin typeface="LucidaGrande"/>
              </a:rPr>
              <a:t>בדיוק אותו שינוי של נוקלאוטידים באותו המיקום</a:t>
            </a:r>
            <a:r>
              <a:rPr lang="he-IL" sz="1800" b="0" i="0" u="none" strike="noStrike" baseline="0" dirty="0">
                <a:latin typeface="Helvetica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חלוקת </a:t>
            </a:r>
            <a:r>
              <a:rPr lang="he-IL" altLang="en-US" sz="4600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הדאטא</a:t>
            </a:r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(פיצול יחיד)</a:t>
            </a:r>
            <a:r>
              <a:rPr lang="en-US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905" y="2009796"/>
            <a:ext cx="7978190" cy="3739077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Validation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998" y="1803400"/>
            <a:ext cx="10515600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Validation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0" y="2857500"/>
            <a:ext cx="78486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Selection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41423" y="5844746"/>
            <a:ext cx="6610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להריץ כל פעם עם פיצ'ר אחר ולהוסיף פיצ'רים שמורידים את השגיאה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513" y="1990088"/>
            <a:ext cx="6734175" cy="358140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he-IL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בחירת היפר-פרמטרים</a:t>
            </a:r>
            <a:r>
              <a:rPr lang="en-US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Selection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68236" y="4792662"/>
            <a:ext cx="661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/>
              <a:t>*רשימה חלקית עבור </a:t>
            </a:r>
            <a:r>
              <a:rPr lang="en-US" sz="2000" dirty="0"/>
              <a:t>SVM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612" y="2143123"/>
            <a:ext cx="10240776" cy="26495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2185" y="5482173"/>
            <a:ext cx="11025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3200" dirty="0"/>
              <a:t>ניתן להשתמש למשל ב</a:t>
            </a:r>
            <a:r>
              <a:rPr lang="en-US" sz="3200" dirty="0" err="1"/>
              <a:t>GridSeachCV</a:t>
            </a:r>
            <a:r>
              <a:rPr lang="he-IL" sz="3200" dirty="0"/>
              <a:t> או ב</a:t>
            </a:r>
            <a:r>
              <a:rPr lang="en-US" sz="3200" dirty="0" err="1"/>
              <a:t>RandomizedSearchCV</a:t>
            </a:r>
            <a:r>
              <a:rPr lang="he-IL" sz="3200" dirty="0"/>
              <a:t> או לכתוב קוד שבודק את זה ישירות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 Validation + Feature Selection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72998" y="1952982"/>
            <a:ext cx="10515600" cy="4351338"/>
          </a:xfrm>
        </p:spPr>
        <p:txBody>
          <a:bodyPr>
            <a:normAutofit/>
          </a:bodyPr>
          <a:lstStyle/>
          <a:p>
            <a:pPr algn="r" rtl="1">
              <a:defRPr/>
            </a:pPr>
            <a:r>
              <a:rPr lang="he-IL" sz="3600" dirty="0"/>
              <a:t>ניתן להשתמש בקוד מהאינטרנט שעושה חלק מהדברים או </a:t>
            </a:r>
            <a:r>
              <a:rPr lang="he-IL" sz="3600" dirty="0" err="1"/>
              <a:t>הכל</a:t>
            </a:r>
            <a:r>
              <a:rPr lang="he-IL" sz="3600" dirty="0"/>
              <a:t> ביחד, ואולי ישתמש בשיטות אחרות לבחירת הפיצ'רים</a:t>
            </a:r>
            <a:endParaRPr lang="he-IL" sz="3600" dirty="0"/>
          </a:p>
          <a:p>
            <a:pPr algn="r" rtl="1">
              <a:defRPr/>
            </a:pPr>
            <a:endParaRPr lang="he-IL" sz="4400" dirty="0"/>
          </a:p>
          <a:p>
            <a:pPr algn="r" rtl="1">
              <a:defRPr/>
            </a:pPr>
            <a:r>
              <a:rPr lang="he-IL" sz="5400" dirty="0">
                <a:solidFill>
                  <a:srgbClr val="FF0000"/>
                </a:solidFill>
              </a:rPr>
              <a:t> </a:t>
            </a:r>
            <a:r>
              <a:rPr lang="he-IL" sz="5400" b="1" dirty="0">
                <a:solidFill>
                  <a:srgbClr val="FF0000"/>
                </a:solidFill>
              </a:rPr>
              <a:t>חשוב מאוד שתבינו מה הקוד עושה ולמה! </a:t>
            </a:r>
            <a:endParaRPr lang="he-IL" sz="5400" b="1" dirty="0">
              <a:solidFill>
                <a:srgbClr val="FF0000"/>
              </a:solidFill>
            </a:endParaRPr>
          </a:p>
          <a:p>
            <a:pPr algn="r" rtl="1">
              <a:defRPr/>
            </a:pPr>
            <a:endParaRPr lang="he-IL" dirty="0"/>
          </a:p>
          <a:p>
            <a:pPr algn="r" rtl="1">
              <a:defRPr/>
            </a:pPr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936" y="1707093"/>
            <a:ext cx="9154024" cy="4496289"/>
          </a:xfrm>
          <a:prstGeom prst="rect">
            <a:avLst/>
          </a:prstGeom>
        </p:spPr>
      </p:pic>
      <p:sp>
        <p:nvSpPr>
          <p:cNvPr id="2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-167119" y="-814209"/>
            <a:ext cx="1232432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endParaRPr lang="he-IL" altLang="en-US" sz="48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1"/>
            <a:r>
              <a:rPr lang="en-US" altLang="en-US" sz="46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Final model</a:t>
            </a:r>
            <a:endParaRPr lang="he-IL" altLang="en-US" sz="4600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8601" y="3879572"/>
            <a:ext cx="4614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800" dirty="0"/>
              <a:t>שימו לב כי אפשר היה לבחור לאמן כמה מודלים (קרוס ולידציה) ולבחור את האופציה שקיבלה הכי הרבה קולות</a:t>
            </a:r>
            <a:r>
              <a:rPr lang="en-US" sz="2800" dirty="0"/>
              <a:t> </a:t>
            </a:r>
            <a:r>
              <a:rPr lang="he-IL" sz="2800" dirty="0"/>
              <a:t> מאותם מודלים</a:t>
            </a:r>
            <a:endParaRPr lang="en-US" sz="28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73" y="-814209"/>
            <a:ext cx="10226855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סוגים שונים של מוטציות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251" name="Picture 3" descr="368px-Different_Types_of_Mutations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487" y="2182991"/>
            <a:ext cx="6626225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מוטציות שקטות </a:t>
            </a: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פרדקטיביות</a:t>
            </a: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276" name="Content Placeholder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5"/>
          <a:stretch>
            <a:fillRect/>
          </a:stretch>
        </p:blipFill>
        <p:spPr>
          <a:xfrm>
            <a:off x="4649802" y="2883675"/>
            <a:ext cx="7135969" cy="23360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7" y="2793683"/>
            <a:ext cx="4413155" cy="21858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מוטציות - </a:t>
            </a: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הדאטא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331" y="2738300"/>
            <a:ext cx="10701338" cy="12125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מתילציה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diagram of a chemical structure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8479" y="2540607"/>
            <a:ext cx="5513693" cy="32759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-737207"/>
            <a:ext cx="11788301" cy="2387600"/>
          </a:xfrm>
        </p:spPr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CpG Islands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מבוא לגנומיקה חישובית ומערכתית 0555-4540"/>
          <p:cNvSpPr txBox="1"/>
          <p:nvPr/>
        </p:nvSpPr>
        <p:spPr>
          <a:xfrm>
            <a:off x="34798" y="0"/>
            <a:ext cx="12192000" cy="180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לגנומיקה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חישובית ומערכתית 0555-4540</a:t>
            </a: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79591"/>
            <a:ext cx="121572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431797" y="3231634"/>
            <a:ext cx="9398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sz="4400" dirty="0"/>
              <a:t>לדוגמא:</a:t>
            </a:r>
            <a:endParaRPr lang="he-IL" sz="4400" dirty="0"/>
          </a:p>
          <a:p>
            <a:pPr algn="ctr"/>
            <a:endParaRPr lang="en-US" sz="4400" dirty="0"/>
          </a:p>
          <a:p>
            <a:r>
              <a:rPr lang="en-US" sz="4400" dirty="0"/>
              <a:t>…</a:t>
            </a:r>
            <a:r>
              <a:rPr lang="en-US" sz="4400" dirty="0"/>
              <a:t>GCGCGCGTTGCGCGCGCGGCC</a:t>
            </a:r>
            <a:r>
              <a:rPr lang="en-US" sz="4400" dirty="0"/>
              <a:t>…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97CD2-62A2-44C1-9112-47D55CC228B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11779</Words>
  <Application>WPS Presentation</Application>
  <PresentationFormat>Widescreen</PresentationFormat>
  <Paragraphs>672</Paragraphs>
  <Slides>48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71" baseType="lpstr">
      <vt:lpstr>Arial</vt:lpstr>
      <vt:lpstr>SimSun</vt:lpstr>
      <vt:lpstr>Wingdings</vt:lpstr>
      <vt:lpstr>Tahoma</vt:lpstr>
      <vt:lpstr>DejaVu Sans</vt:lpstr>
      <vt:lpstr>Gill Sans</vt:lpstr>
      <vt:lpstr>Helvetica</vt:lpstr>
      <vt:lpstr>Aptos</vt:lpstr>
      <vt:lpstr>Quicksand Light</vt:lpstr>
      <vt:lpstr>Microsoft YaHei</vt:lpstr>
      <vt:lpstr>Droid Sans Fallback</vt:lpstr>
      <vt:lpstr>Arial Unicode MS</vt:lpstr>
      <vt:lpstr>Aptos Display</vt:lpstr>
      <vt:lpstr>Cambria Math</vt:lpstr>
      <vt:lpstr>Times New Roman</vt:lpstr>
      <vt:lpstr>Monotype Sorts</vt:lpstr>
      <vt:lpstr>Aptos</vt:lpstr>
      <vt:lpstr>FreeSans</vt:lpstr>
      <vt:lpstr>DejaVu Math TeX Gyre</vt:lpstr>
      <vt:lpstr>Noto Color Emoji</vt:lpstr>
      <vt:lpstr>LucidaGrande</vt:lpstr>
      <vt:lpstr>Helvetica</vt:lpstr>
      <vt:lpstr>Office Theme</vt:lpstr>
      <vt:lpstr>מבוא לגנומיקה חישובית ומערכתית</vt:lpstr>
      <vt:lpstr>האתגר</vt:lpstr>
      <vt:lpstr>משימות!</vt:lpstr>
      <vt:lpstr>מבוא לאבולוציה של סרטן</vt:lpstr>
      <vt:lpstr>סוגים שונים של מוטציות</vt:lpstr>
      <vt:lpstr>מוטציות שקטות פרדקטיביות!</vt:lpstr>
      <vt:lpstr>מוטציות - הדאטא</vt:lpstr>
      <vt:lpstr>מתילציה</vt:lpstr>
      <vt:lpstr>CpG Islands</vt:lpstr>
      <vt:lpstr>מתילציה מדכאת שעתוק</vt:lpstr>
      <vt:lpstr>מתילציה - הדאטא</vt:lpstr>
      <vt:lpstr>מתילציה - הדאטא</vt:lpstr>
      <vt:lpstr>מתילציה - הדאטא</vt:lpstr>
      <vt:lpstr>מתילציה - הדאטא</vt:lpstr>
      <vt:lpstr>פיצ'רים מוכנים</vt:lpstr>
      <vt:lpstr>פרטים על המטלה</vt:lpstr>
      <vt:lpstr>שימו לב!</vt:lpstr>
      <vt:lpstr>Overfitting</vt:lpstr>
      <vt:lpstr>איך להתמודד עם Overfitting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 Cohen</dc:creator>
  <cp:lastModifiedBy>okal</cp:lastModifiedBy>
  <cp:revision>97</cp:revision>
  <dcterms:created xsi:type="dcterms:W3CDTF">2025-05-05T15:42:10Z</dcterms:created>
  <dcterms:modified xsi:type="dcterms:W3CDTF">2025-05-05T15:42:10Z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