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4"/>
  </p:notesMasterIdLst>
  <p:sldIdLst>
    <p:sldId id="256" r:id="rId2"/>
    <p:sldId id="422" r:id="rId3"/>
    <p:sldId id="425" r:id="rId4"/>
    <p:sldId id="435" r:id="rId5"/>
    <p:sldId id="424" r:id="rId6"/>
    <p:sldId id="436" r:id="rId7"/>
    <p:sldId id="437" r:id="rId8"/>
    <p:sldId id="438" r:id="rId9"/>
    <p:sldId id="459" r:id="rId10"/>
    <p:sldId id="458" r:id="rId11"/>
    <p:sldId id="460" r:id="rId12"/>
    <p:sldId id="441" r:id="rId13"/>
    <p:sldId id="461" r:id="rId14"/>
    <p:sldId id="442" r:id="rId15"/>
    <p:sldId id="443" r:id="rId16"/>
    <p:sldId id="462" r:id="rId17"/>
    <p:sldId id="439" r:id="rId18"/>
    <p:sldId id="454" r:id="rId19"/>
    <p:sldId id="463" r:id="rId20"/>
    <p:sldId id="457" r:id="rId21"/>
    <p:sldId id="464" r:id="rId22"/>
    <p:sldId id="273" r:id="rId23"/>
  </p:sldIdLst>
  <p:sldSz cx="9144000" cy="6858000" type="screen4x3"/>
  <p:notesSz cx="6858000" cy="9144000"/>
  <p:embeddedFontLst>
    <p:embeddedFont>
      <p:font typeface="Arial Rounded MT Bold" panose="020F0704030504030204" pitchFamily="34" charset="0"/>
      <p:regular r:id="rId25"/>
    </p:embeddedFont>
    <p:embeddedFont>
      <p:font typeface="等线" panose="02010600030101010101" pitchFamily="2" charset="-122"/>
      <p:regular r:id="rId26"/>
      <p:bold r:id="rId27"/>
    </p:embeddedFont>
    <p:embeddedFont>
      <p:font typeface="黑体" panose="02010609060101010101" pitchFamily="49" charset="-122"/>
      <p:regular r:id="rId28"/>
    </p:embeddedFont>
  </p:embeddedFontLst>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丶 Vincennes" initials="丶"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65BE"/>
    <a:srgbClr val="4472C4"/>
    <a:srgbClr val="FFFFFF"/>
    <a:srgbClr val="404040"/>
    <a:srgbClr val="CFD5EA"/>
    <a:srgbClr val="E9EBF5"/>
    <a:srgbClr val="94ABD4"/>
    <a:srgbClr val="FF7575"/>
    <a:srgbClr val="5B9BD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00" autoAdjust="0"/>
    <p:restoredTop sz="88956" autoAdjust="0"/>
  </p:normalViewPr>
  <p:slideViewPr>
    <p:cSldViewPr snapToGrid="0">
      <p:cViewPr varScale="1">
        <p:scale>
          <a:sx n="70" d="100"/>
          <a:sy n="70" d="100"/>
        </p:scale>
        <p:origin x="1668"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B581B-E8ED-4EA1-BD98-1F564BB771BD}" type="datetimeFigureOut">
              <a:rPr lang="zh-CN" altLang="en-US" smtClean="0"/>
              <a:t>2024/3/26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00409-1819-49BC-8141-772F954311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分析：就每个向量而言呢，这四块都是单独的个体，只有自身的特征</a:t>
            </a:r>
          </a:p>
          <a:p>
            <a:pPr marL="0" algn="l" defTabSz="914400" rtl="0" eaLnBrk="1" latinLnBrk="0" hangingPunct="1"/>
            <a:endParaRPr lang="en-US" altLang="zh-CN"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所以我们要融合一下其他语境的信息：</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1.</a:t>
            </a:r>
            <a:r>
              <a:rPr lang="zh-CN" altLang="en-US" sz="2800" kern="1200" dirty="0">
                <a:solidFill>
                  <a:srgbClr val="121212"/>
                </a:solidFill>
                <a:latin typeface="+mn-lt"/>
                <a:ea typeface="+mn-ea"/>
                <a:cs typeface="+mn-cs"/>
              </a:rPr>
              <a:t>我们重构</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这词</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2.</a:t>
            </a:r>
            <a:r>
              <a:rPr lang="zh-CN" altLang="en-US" sz="2800" kern="1200" dirty="0">
                <a:solidFill>
                  <a:srgbClr val="121212"/>
                </a:solidFill>
                <a:latin typeface="+mn-lt"/>
                <a:ea typeface="+mn-ea"/>
                <a:cs typeface="+mn-cs"/>
              </a:rPr>
              <a:t>我们算一下</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和</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晚上</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吃</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你</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的关系是什么（每个权重是多少）</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3.</a:t>
            </a:r>
            <a:r>
              <a:rPr lang="zh-CN" altLang="en-US" sz="2800" kern="1200" dirty="0">
                <a:solidFill>
                  <a:srgbClr val="121212"/>
                </a:solidFill>
                <a:latin typeface="+mn-lt"/>
                <a:ea typeface="+mn-ea"/>
                <a:cs typeface="+mn-cs"/>
              </a:rPr>
              <a:t>这时我们就可以清楚的了解到</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和谁的关系大</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听起来</a:t>
            </a:r>
            <a:r>
              <a:rPr lang="en-US" altLang="zh-CN" sz="2800" kern="1200" dirty="0">
                <a:solidFill>
                  <a:srgbClr val="121212"/>
                </a:solidFill>
                <a:latin typeface="+mn-lt"/>
                <a:ea typeface="+mn-ea"/>
                <a:cs typeface="+mn-cs"/>
              </a:rPr>
              <a:t>attention</a:t>
            </a:r>
            <a:r>
              <a:rPr lang="zh-CN" altLang="en-US" sz="2800" kern="1200" dirty="0">
                <a:solidFill>
                  <a:srgbClr val="121212"/>
                </a:solidFill>
                <a:latin typeface="+mn-lt"/>
                <a:ea typeface="+mn-ea"/>
                <a:cs typeface="+mn-cs"/>
              </a:rPr>
              <a:t>可以模糊的概括为——联系前后文的能力</a:t>
            </a:r>
            <a:r>
              <a:rPr lang="en-US" altLang="zh-CN" sz="2800" kern="1200" dirty="0">
                <a:solidFill>
                  <a:srgbClr val="121212"/>
                </a:solidFill>
                <a:latin typeface="+mn-lt"/>
                <a:ea typeface="+mn-ea"/>
                <a:cs typeface="+mn-cs"/>
              </a:rPr>
              <a:t>-----</a:t>
            </a:r>
            <a:endParaRPr lang="zh-CN" altLang="en-US" sz="2800" kern="1200" dirty="0">
              <a:solidFill>
                <a:srgbClr val="121212"/>
              </a:solidFill>
              <a:latin typeface="+mn-lt"/>
              <a:ea typeface="+mn-ea"/>
              <a:cs typeface="+mn-cs"/>
            </a:endParaRP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10</a:t>
            </a:fld>
            <a:endParaRPr lang="zh-CN" altLang="en-US"/>
          </a:p>
        </p:txBody>
      </p:sp>
    </p:spTree>
    <p:extLst>
      <p:ext uri="{BB962C8B-B14F-4D97-AF65-F5344CB8AC3E}">
        <p14:creationId xmlns:p14="http://schemas.microsoft.com/office/powerpoint/2010/main" val="664731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分析：就每个向量而言呢，这四块都是单独的个体，只有自身的特征</a:t>
            </a:r>
          </a:p>
          <a:p>
            <a:pPr marL="0" algn="l" defTabSz="914400" rtl="0" eaLnBrk="1" latinLnBrk="0" hangingPunct="1"/>
            <a:endParaRPr lang="en-US" altLang="zh-CN"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所以我们要融合一下其他语境的信息：</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1.</a:t>
            </a:r>
            <a:r>
              <a:rPr lang="zh-CN" altLang="en-US" sz="2800" kern="1200" dirty="0">
                <a:solidFill>
                  <a:srgbClr val="121212"/>
                </a:solidFill>
                <a:latin typeface="+mn-lt"/>
                <a:ea typeface="+mn-ea"/>
                <a:cs typeface="+mn-cs"/>
              </a:rPr>
              <a:t>我们重构</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这词</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2.</a:t>
            </a:r>
            <a:r>
              <a:rPr lang="zh-CN" altLang="en-US" sz="2800" kern="1200" dirty="0">
                <a:solidFill>
                  <a:srgbClr val="121212"/>
                </a:solidFill>
                <a:latin typeface="+mn-lt"/>
                <a:ea typeface="+mn-ea"/>
                <a:cs typeface="+mn-cs"/>
              </a:rPr>
              <a:t>我们算一下</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和</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晚上</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吃</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你</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的关系是什么（每个权重是多少）</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3.</a:t>
            </a:r>
            <a:r>
              <a:rPr lang="zh-CN" altLang="en-US" sz="2800" kern="1200" dirty="0">
                <a:solidFill>
                  <a:srgbClr val="121212"/>
                </a:solidFill>
                <a:latin typeface="+mn-lt"/>
                <a:ea typeface="+mn-ea"/>
                <a:cs typeface="+mn-cs"/>
              </a:rPr>
              <a:t>这时我们就可以清楚的了解到</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和谁的关系大</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听起来</a:t>
            </a:r>
            <a:r>
              <a:rPr lang="en-US" altLang="zh-CN" sz="2800" kern="1200" dirty="0">
                <a:solidFill>
                  <a:srgbClr val="121212"/>
                </a:solidFill>
                <a:latin typeface="+mn-lt"/>
                <a:ea typeface="+mn-ea"/>
                <a:cs typeface="+mn-cs"/>
              </a:rPr>
              <a:t>attention</a:t>
            </a:r>
            <a:r>
              <a:rPr lang="zh-CN" altLang="en-US" sz="2800" kern="1200" dirty="0">
                <a:solidFill>
                  <a:srgbClr val="121212"/>
                </a:solidFill>
                <a:latin typeface="+mn-lt"/>
                <a:ea typeface="+mn-ea"/>
                <a:cs typeface="+mn-cs"/>
              </a:rPr>
              <a:t>可以模糊的概括为——联系前后文的能力</a:t>
            </a:r>
            <a:r>
              <a:rPr lang="en-US" altLang="zh-CN" sz="2800" kern="1200" dirty="0">
                <a:solidFill>
                  <a:srgbClr val="121212"/>
                </a:solidFill>
                <a:latin typeface="+mn-lt"/>
                <a:ea typeface="+mn-ea"/>
                <a:cs typeface="+mn-cs"/>
              </a:rPr>
              <a:t>-----</a:t>
            </a:r>
            <a:endParaRPr lang="zh-CN" altLang="en-US" sz="2800" kern="1200" dirty="0">
              <a:solidFill>
                <a:srgbClr val="121212"/>
              </a:solidFill>
              <a:latin typeface="+mn-lt"/>
              <a:ea typeface="+mn-ea"/>
              <a:cs typeface="+mn-cs"/>
            </a:endParaRP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11</a:t>
            </a:fld>
            <a:endParaRPr lang="zh-CN" altLang="en-US"/>
          </a:p>
        </p:txBody>
      </p:sp>
    </p:spTree>
    <p:extLst>
      <p:ext uri="{BB962C8B-B14F-4D97-AF65-F5344CB8AC3E}">
        <p14:creationId xmlns:p14="http://schemas.microsoft.com/office/powerpoint/2010/main" val="1327718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sz="2800" kern="1200" dirty="0">
                <a:solidFill>
                  <a:srgbClr val="121212"/>
                </a:solidFill>
                <a:latin typeface="+mn-lt"/>
                <a:ea typeface="+mn-ea"/>
                <a:cs typeface="+mn-cs"/>
              </a:rPr>
              <a:t>那么</a:t>
            </a:r>
            <a:r>
              <a:rPr lang="en-US" altLang="zh-CN" sz="2800" kern="1200" dirty="0">
                <a:solidFill>
                  <a:srgbClr val="121212"/>
                </a:solidFill>
                <a:latin typeface="+mn-lt"/>
                <a:ea typeface="+mn-ea"/>
                <a:cs typeface="+mn-cs"/>
              </a:rPr>
              <a:t> q k</a:t>
            </a:r>
            <a:r>
              <a:rPr lang="zh-CN" altLang="en-US" sz="2800" kern="1200" dirty="0">
                <a:solidFill>
                  <a:srgbClr val="121212"/>
                </a:solidFill>
                <a:latin typeface="+mn-lt"/>
                <a:ea typeface="+mn-ea"/>
                <a:cs typeface="+mn-cs"/>
              </a:rPr>
              <a:t>都是哪里来的呢？</a:t>
            </a: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sz="2800" kern="1200" dirty="0">
                <a:solidFill>
                  <a:srgbClr val="121212"/>
                </a:solidFill>
                <a:latin typeface="+mn-lt"/>
                <a:ea typeface="+mn-ea"/>
                <a:cs typeface="+mn-cs"/>
              </a:rPr>
              <a:t>那么</a:t>
            </a:r>
            <a:r>
              <a:rPr lang="en-US" altLang="zh-CN" sz="2800" kern="1200" dirty="0">
                <a:solidFill>
                  <a:srgbClr val="121212"/>
                </a:solidFill>
                <a:latin typeface="+mn-lt"/>
                <a:ea typeface="+mn-ea"/>
                <a:cs typeface="+mn-cs"/>
              </a:rPr>
              <a:t> q k</a:t>
            </a:r>
            <a:r>
              <a:rPr lang="zh-CN" altLang="en-US" sz="2800" kern="1200" dirty="0">
                <a:solidFill>
                  <a:srgbClr val="121212"/>
                </a:solidFill>
                <a:latin typeface="+mn-lt"/>
                <a:ea typeface="+mn-ea"/>
                <a:cs typeface="+mn-cs"/>
              </a:rPr>
              <a:t>都是哪里来的呢？</a:t>
            </a: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13</a:t>
            </a:fld>
            <a:endParaRPr lang="zh-CN" altLang="en-US"/>
          </a:p>
        </p:txBody>
      </p:sp>
    </p:spTree>
    <p:extLst>
      <p:ext uri="{BB962C8B-B14F-4D97-AF65-F5344CB8AC3E}">
        <p14:creationId xmlns:p14="http://schemas.microsoft.com/office/powerpoint/2010/main" val="310499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endParaRPr lang="en-US" altLang="zh-CN"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每个词提供一系列</a:t>
            </a:r>
            <a:r>
              <a:rPr lang="en-US" altLang="zh-CN" sz="2800" kern="1200" dirty="0">
                <a:solidFill>
                  <a:srgbClr val="121212"/>
                </a:solidFill>
                <a:latin typeface="+mn-lt"/>
                <a:ea typeface="+mn-ea"/>
                <a:cs typeface="+mn-cs"/>
              </a:rPr>
              <a:t>k </a:t>
            </a:r>
            <a:r>
              <a:rPr lang="zh-CN" altLang="en-US" sz="2800" kern="1200" dirty="0">
                <a:solidFill>
                  <a:srgbClr val="121212"/>
                </a:solidFill>
                <a:latin typeface="+mn-lt"/>
                <a:ea typeface="+mn-ea"/>
                <a:cs typeface="+mn-cs"/>
              </a:rPr>
              <a:t>然后归一化得到一些列的</a:t>
            </a:r>
            <a:r>
              <a:rPr lang="en-US" altLang="zh-CN" sz="2800" kern="1200" dirty="0">
                <a:solidFill>
                  <a:srgbClr val="121212"/>
                </a:solidFill>
                <a:latin typeface="+mn-lt"/>
                <a:ea typeface="+mn-ea"/>
                <a:cs typeface="+mn-cs"/>
              </a:rPr>
              <a:t>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rgbClr val="121212"/>
                </a:solidFill>
                <a:latin typeface="+mn-lt"/>
                <a:ea typeface="+mn-ea"/>
                <a:cs typeface="+mn-cs"/>
              </a:rPr>
              <a:t>v</a:t>
            </a:r>
            <a:r>
              <a:rPr lang="zh-CN" altLang="en-US" sz="2800" kern="1200" dirty="0">
                <a:solidFill>
                  <a:srgbClr val="121212"/>
                </a:solidFill>
                <a:latin typeface="+mn-lt"/>
                <a:ea typeface="+mn-ea"/>
                <a:cs typeface="+mn-cs"/>
              </a:rPr>
              <a:t>代表特征</a:t>
            </a:r>
            <a:r>
              <a:rPr lang="zh-CN" altLang="zh-CN" sz="4000" b="1" dirty="0">
                <a:latin typeface="宋体" panose="02010600030101010101" pitchFamily="2" charset="-122"/>
                <a:ea typeface="宋体" panose="02010600030101010101" pitchFamily="2" charset="-122"/>
                <a:cs typeface="宋体" panose="02010600030101010101" pitchFamily="2" charset="-122"/>
              </a:rPr>
              <a:t>每个词的</a:t>
            </a:r>
            <a:r>
              <a:rPr lang="en-US" altLang="zh-CN" sz="4000" b="1" dirty="0">
                <a:latin typeface="宋体" panose="02010600030101010101" pitchFamily="2" charset="-122"/>
                <a:ea typeface="宋体" panose="02010600030101010101" pitchFamily="2" charset="-122"/>
                <a:cs typeface="宋体" panose="02010600030101010101" pitchFamily="2" charset="-122"/>
              </a:rPr>
              <a:t>Attention</a:t>
            </a:r>
            <a:r>
              <a:rPr lang="zh-CN" altLang="en-US" sz="4000" b="1" dirty="0">
                <a:latin typeface="宋体" panose="02010600030101010101" pitchFamily="2" charset="-122"/>
                <a:ea typeface="宋体" panose="02010600030101010101" pitchFamily="2" charset="-122"/>
                <a:cs typeface="宋体" panose="02010600030101010101" pitchFamily="2" charset="-122"/>
              </a:rPr>
              <a:t>计算</a:t>
            </a: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每个词提供一系列</a:t>
            </a:r>
            <a:r>
              <a:rPr lang="en-US" altLang="zh-CN" sz="2800" kern="1200" dirty="0">
                <a:solidFill>
                  <a:srgbClr val="121212"/>
                </a:solidFill>
                <a:latin typeface="+mn-lt"/>
                <a:ea typeface="+mn-ea"/>
                <a:cs typeface="+mn-cs"/>
              </a:rPr>
              <a:t>k </a:t>
            </a:r>
            <a:r>
              <a:rPr lang="zh-CN" altLang="en-US" sz="2800" kern="1200" dirty="0">
                <a:solidFill>
                  <a:srgbClr val="121212"/>
                </a:solidFill>
                <a:latin typeface="+mn-lt"/>
                <a:ea typeface="+mn-ea"/>
                <a:cs typeface="+mn-cs"/>
              </a:rPr>
              <a:t>然后归一化得到一些列的</a:t>
            </a:r>
            <a:r>
              <a:rPr lang="en-US" altLang="zh-CN" sz="2800" kern="1200" dirty="0">
                <a:solidFill>
                  <a:srgbClr val="121212"/>
                </a:solidFill>
                <a:latin typeface="+mn-lt"/>
                <a:ea typeface="+mn-ea"/>
                <a:cs typeface="+mn-cs"/>
              </a:rPr>
              <a:t>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rgbClr val="121212"/>
                </a:solidFill>
                <a:latin typeface="+mn-lt"/>
                <a:ea typeface="+mn-ea"/>
                <a:cs typeface="+mn-cs"/>
              </a:rPr>
              <a:t>v</a:t>
            </a:r>
            <a:r>
              <a:rPr lang="zh-CN" altLang="en-US" sz="2800" kern="1200" dirty="0">
                <a:solidFill>
                  <a:srgbClr val="121212"/>
                </a:solidFill>
                <a:latin typeface="+mn-lt"/>
                <a:ea typeface="+mn-ea"/>
                <a:cs typeface="+mn-cs"/>
              </a:rPr>
              <a:t>代表特征</a:t>
            </a:r>
            <a:r>
              <a:rPr lang="zh-CN" altLang="zh-CN" sz="4000" b="1" dirty="0">
                <a:latin typeface="宋体" panose="02010600030101010101" pitchFamily="2" charset="-122"/>
                <a:ea typeface="宋体" panose="02010600030101010101" pitchFamily="2" charset="-122"/>
                <a:cs typeface="宋体" panose="02010600030101010101" pitchFamily="2" charset="-122"/>
              </a:rPr>
              <a:t>每个词的</a:t>
            </a:r>
            <a:r>
              <a:rPr lang="en-US" altLang="zh-CN" sz="4000" b="1" dirty="0">
                <a:latin typeface="宋体" panose="02010600030101010101" pitchFamily="2" charset="-122"/>
                <a:ea typeface="宋体" panose="02010600030101010101" pitchFamily="2" charset="-122"/>
                <a:cs typeface="宋体" panose="02010600030101010101" pitchFamily="2" charset="-122"/>
              </a:rPr>
              <a:t>Attention</a:t>
            </a:r>
            <a:r>
              <a:rPr lang="zh-CN" altLang="en-US" sz="4000" b="1" dirty="0">
                <a:latin typeface="宋体" panose="02010600030101010101" pitchFamily="2" charset="-122"/>
                <a:ea typeface="宋体" panose="02010600030101010101" pitchFamily="2" charset="-122"/>
                <a:cs typeface="宋体" panose="02010600030101010101" pitchFamily="2" charset="-122"/>
              </a:rPr>
              <a:t>计算</a:t>
            </a: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16</a:t>
            </a:fld>
            <a:endParaRPr lang="zh-CN" altLang="en-US"/>
          </a:p>
        </p:txBody>
      </p:sp>
    </p:spTree>
    <p:extLst>
      <p:ext uri="{BB962C8B-B14F-4D97-AF65-F5344CB8AC3E}">
        <p14:creationId xmlns:p14="http://schemas.microsoft.com/office/powerpoint/2010/main" val="1046208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多头注意力机制（Multi-head Attention）是深度学习中的一种注意力机制模块，尤其在自然语言处理（NLP）和计算机视觉（CV）任务中广泛使用。这种机制的核心思想是通过将输入信息分割成多个部分（或称为“头”），并在每个部分上并行地执行注意力运算，从而允许模型捕获输入序列中不同位置的多种相关信息。</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多头注意力机制的关键优势在于其能够捕获输入序列中不同位置的多种相关信息。由于每个头独立地计算注意力权重，因此它们可以专注于输入的不同方面。这使得模型能够更全面地理解输入，并产生更准确的输出。</a:t>
            </a:r>
          </a:p>
        </p:txBody>
      </p:sp>
      <p:sp>
        <p:nvSpPr>
          <p:cNvPr id="4" name="灯片编号占位符 3"/>
          <p:cNvSpPr>
            <a:spLocks noGrp="1"/>
          </p:cNvSpPr>
          <p:nvPr>
            <p:ph type="sldNum" sz="quarter" idx="5"/>
          </p:nvPr>
        </p:nvSpPr>
        <p:spPr/>
        <p:txBody>
          <a:bodyPr/>
          <a:lstStyle/>
          <a:p>
            <a:fld id="{68000409-1819-49BC-8141-772F954311F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输</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入是这个特征 经过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self-attention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之后得到了新的特征 如果维度没变</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是不是可以继续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attention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继续堆叠下去 经过深层的处理才有好的效果</a:t>
            </a: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19</a:t>
            </a:fld>
            <a:endParaRPr lang="zh-CN" altLang="en-US"/>
          </a:p>
        </p:txBody>
      </p:sp>
    </p:spTree>
    <p:extLst>
      <p:ext uri="{BB962C8B-B14F-4D97-AF65-F5344CB8AC3E}">
        <p14:creationId xmlns:p14="http://schemas.microsoft.com/office/powerpoint/2010/main" val="2587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左边是输入图像 输出图像都是经过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attention</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之后 只剩下前景比较醒目的</a:t>
            </a: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20</a:t>
            </a:fld>
            <a:endParaRPr lang="zh-CN" altLang="en-US"/>
          </a:p>
        </p:txBody>
      </p:sp>
    </p:spTree>
    <p:extLst>
      <p:ext uri="{BB962C8B-B14F-4D97-AF65-F5344CB8AC3E}">
        <p14:creationId xmlns:p14="http://schemas.microsoft.com/office/powerpoint/2010/main" val="1306576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21</a:t>
            </a:fld>
            <a:endParaRPr lang="zh-CN" altLang="en-US"/>
          </a:p>
        </p:txBody>
      </p:sp>
    </p:spTree>
    <p:extLst>
      <p:ext uri="{BB962C8B-B14F-4D97-AF65-F5344CB8AC3E}">
        <p14:creationId xmlns:p14="http://schemas.microsoft.com/office/powerpoint/2010/main" val="230235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2800" kern="1200" dirty="0">
                <a:solidFill>
                  <a:srgbClr val="121212"/>
                </a:solidFill>
                <a:latin typeface="+mn-lt"/>
                <a:ea typeface="+mn-ea"/>
                <a:cs typeface="+mn-cs"/>
              </a:rPr>
              <a:t>首先请大家思考一个问题，最先提出</a:t>
            </a:r>
            <a:r>
              <a:rPr lang="en-US" altLang="zh-CN" sz="2800" kern="1200" dirty="0">
                <a:solidFill>
                  <a:srgbClr val="121212"/>
                </a:solidFill>
                <a:latin typeface="+mn-lt"/>
                <a:ea typeface="+mn-ea"/>
                <a:cs typeface="+mn-cs"/>
              </a:rPr>
              <a:t>Attention </a:t>
            </a:r>
            <a:r>
              <a:rPr lang="zh-CN" altLang="en-US" sz="2800" kern="1200" dirty="0">
                <a:solidFill>
                  <a:srgbClr val="121212"/>
                </a:solidFill>
                <a:latin typeface="+mn-lt"/>
                <a:ea typeface="+mn-ea"/>
                <a:cs typeface="+mn-cs"/>
              </a:rPr>
              <a:t>的是</a:t>
            </a:r>
            <a:r>
              <a:rPr lang="en-US" altLang="zh-CN" sz="2800" kern="1200" dirty="0">
                <a:solidFill>
                  <a:srgbClr val="121212"/>
                </a:solidFill>
                <a:latin typeface="+mn-lt"/>
                <a:ea typeface="+mn-ea"/>
                <a:cs typeface="+mn-cs"/>
              </a:rPr>
              <a:t>《Attention is All you need》</a:t>
            </a:r>
            <a:r>
              <a:rPr lang="zh-CN" altLang="en-US" sz="2800" kern="1200" dirty="0">
                <a:solidFill>
                  <a:srgbClr val="121212"/>
                </a:solidFill>
                <a:latin typeface="+mn-lt"/>
                <a:ea typeface="+mn-ea"/>
                <a:cs typeface="+mn-cs"/>
              </a:rPr>
              <a:t>吗？</a:t>
            </a:r>
            <a:endParaRPr lang="en-US" altLang="zh-CN" sz="2800" kern="1200" dirty="0">
              <a:solidFill>
                <a:srgbClr val="121212"/>
              </a:solidFill>
              <a:latin typeface="+mn-lt"/>
              <a:ea typeface="+mn-ea"/>
              <a:cs typeface="+mn-cs"/>
            </a:endParaRPr>
          </a:p>
          <a:p>
            <a:r>
              <a:rPr lang="zh-CN" altLang="en-US" sz="2800" kern="1200" dirty="0">
                <a:solidFill>
                  <a:srgbClr val="121212"/>
                </a:solidFill>
                <a:latin typeface="+mn-lt"/>
                <a:ea typeface="+mn-ea"/>
                <a:cs typeface="+mn-cs"/>
              </a:rPr>
              <a:t>答案是错误的，</a:t>
            </a:r>
            <a:r>
              <a:rPr lang="en-US" altLang="zh-CN" sz="2800" kern="1200" dirty="0">
                <a:solidFill>
                  <a:srgbClr val="121212"/>
                </a:solidFill>
                <a:latin typeface="+mn-lt"/>
                <a:ea typeface="+mn-ea"/>
                <a:cs typeface="+mn-cs"/>
              </a:rPr>
              <a:t>《Attention is All you need》</a:t>
            </a:r>
            <a:r>
              <a:rPr lang="zh-CN" altLang="en-US" sz="2800" kern="1200" dirty="0">
                <a:solidFill>
                  <a:srgbClr val="121212"/>
                </a:solidFill>
                <a:latin typeface="+mn-lt"/>
                <a:ea typeface="+mn-ea"/>
                <a:cs typeface="+mn-cs"/>
              </a:rPr>
              <a:t>提出了</a:t>
            </a:r>
            <a:r>
              <a:rPr lang="en-US" altLang="zh-CN" sz="2800" kern="1200" dirty="0">
                <a:solidFill>
                  <a:srgbClr val="121212"/>
                </a:solidFill>
                <a:latin typeface="+mn-lt"/>
                <a:ea typeface="+mn-ea"/>
                <a:cs typeface="+mn-cs"/>
              </a:rPr>
              <a:t>Transformer</a:t>
            </a:r>
          </a:p>
          <a:p>
            <a:r>
              <a:rPr lang="zh-CN" altLang="en-US" sz="2800" kern="1200" dirty="0">
                <a:solidFill>
                  <a:srgbClr val="121212"/>
                </a:solidFill>
                <a:latin typeface="+mn-lt"/>
                <a:ea typeface="+mn-ea"/>
                <a:cs typeface="+mn-cs"/>
              </a:rPr>
              <a:t>并且取得了很好的效果，注意力机制也成为了研究的热点。</a:t>
            </a:r>
          </a:p>
          <a:p>
            <a:endParaRPr lang="zh-CN" altLang="en-US" sz="2800" kern="1200" dirty="0">
              <a:solidFill>
                <a:srgbClr val="121212"/>
              </a:solidFill>
              <a:latin typeface="+mn-lt"/>
              <a:ea typeface="+mn-ea"/>
              <a:cs typeface="+mn-cs"/>
            </a:endParaRPr>
          </a:p>
          <a:p>
            <a:r>
              <a:rPr lang="zh-CN" altLang="en-US" sz="2800" kern="1200" dirty="0">
                <a:solidFill>
                  <a:srgbClr val="121212"/>
                </a:solidFill>
                <a:latin typeface="+mn-lt"/>
                <a:ea typeface="+mn-ea"/>
                <a:cs typeface="+mn-cs"/>
              </a:rPr>
              <a:t>注释：Bahdanau 注意力是一种在神经机器翻译中使用的注意力机制，由Dzmitry Bahdanau等人于2015年首次提出。</a:t>
            </a:r>
          </a:p>
        </p:txBody>
      </p:sp>
      <p:sp>
        <p:nvSpPr>
          <p:cNvPr id="4" name="灯片编号占位符 3"/>
          <p:cNvSpPr>
            <a:spLocks noGrp="1"/>
          </p:cNvSpPr>
          <p:nvPr>
            <p:ph type="sldNum" sz="quarter" idx="5"/>
          </p:nvPr>
        </p:nvSpPr>
        <p:spPr/>
        <p:txBody>
          <a:bodyPr/>
          <a:lstStyle/>
          <a:p>
            <a:fld id="{68000409-1819-49BC-8141-772F954311F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注释：在以前，没有</a:t>
            </a:r>
            <a:r>
              <a:rPr lang="en-US" altLang="zh-CN" sz="2800" kern="1200" dirty="0">
                <a:solidFill>
                  <a:srgbClr val="121212"/>
                </a:solidFill>
                <a:latin typeface="+mn-lt"/>
                <a:ea typeface="+mn-ea"/>
                <a:cs typeface="+mn-cs"/>
              </a:rPr>
              <a:t>transformer</a:t>
            </a:r>
            <a:r>
              <a:rPr lang="zh-CN" altLang="en-US" sz="2800" kern="1200" dirty="0">
                <a:solidFill>
                  <a:srgbClr val="121212"/>
                </a:solidFill>
                <a:latin typeface="+mn-lt"/>
                <a:ea typeface="+mn-ea"/>
                <a:cs typeface="+mn-cs"/>
              </a:rPr>
              <a:t>时</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我们是如何就解决问题的？那么，我们来看传统的</a:t>
            </a:r>
            <a:r>
              <a:rPr lang="en-US" altLang="zh-CN" sz="2800" kern="1200" dirty="0">
                <a:solidFill>
                  <a:srgbClr val="121212"/>
                </a:solidFill>
                <a:latin typeface="+mn-lt"/>
                <a:ea typeface="+mn-ea"/>
                <a:cs typeface="+mn-cs"/>
              </a:rPr>
              <a:t>word2vec</a:t>
            </a:r>
            <a:r>
              <a:rPr lang="zh-CN" altLang="en-US" sz="2800" kern="1200" dirty="0">
                <a:solidFill>
                  <a:srgbClr val="121212"/>
                </a:solidFill>
                <a:latin typeface="+mn-lt"/>
                <a:ea typeface="+mn-ea"/>
                <a:cs typeface="+mn-cs"/>
              </a:rPr>
              <a:t>。</a:t>
            </a:r>
          </a:p>
          <a:p>
            <a:pPr marL="0" algn="l" defTabSz="914400" rtl="0" eaLnBrk="1" latinLnBrk="0" hangingPunct="1"/>
            <a:r>
              <a:rPr lang="zh-CN" altLang="en-US" sz="2800" kern="1200" dirty="0">
                <a:solidFill>
                  <a:srgbClr val="121212"/>
                </a:solidFill>
                <a:latin typeface="+mn-lt"/>
                <a:ea typeface="+mn-ea"/>
                <a:cs typeface="+mn-cs"/>
              </a:rPr>
              <a:t>Word2Vec 是一种用于生成词向量的模型，由 Google 的研究者在 2013 年提出。它的主要目的是通过训练，将词语转化为向量形式，使得向量能够捕捉词语之间的语义和语法关系。</a:t>
            </a:r>
          </a:p>
          <a:p>
            <a:pPr marL="0" algn="l" defTabSz="914400" rtl="0" eaLnBrk="1" latinLnBrk="0" hangingPunct="1"/>
            <a:r>
              <a:rPr lang="zh-CN" altLang="en-US" sz="2800" kern="1200" dirty="0">
                <a:solidFill>
                  <a:srgbClr val="121212"/>
                </a:solidFill>
                <a:latin typeface="+mn-lt"/>
                <a:ea typeface="+mn-ea"/>
                <a:cs typeface="+mn-cs"/>
              </a:rPr>
              <a:t>Word2Vec 主要有两种模型：Skip-gram 和 Continuous Bag of Words (CBOW)。</a:t>
            </a:r>
          </a:p>
          <a:p>
            <a:pPr marL="0" algn="l" defTabSz="914400" rtl="0" eaLnBrk="1" latinLnBrk="0" hangingPunct="1"/>
            <a:r>
              <a:rPr lang="zh-CN" altLang="en-US" sz="2800" kern="1200" dirty="0">
                <a:solidFill>
                  <a:srgbClr val="121212"/>
                </a:solidFill>
                <a:latin typeface="+mn-lt"/>
                <a:ea typeface="+mn-ea"/>
                <a:cs typeface="+mn-cs"/>
              </a:rPr>
              <a:t>Word2Vec 通过神经网络进行训练，最终得到每个词的向量表示。这些向量通常被用于各种自然语言处理任务，如文本分类、情感分析、命名实体识别等。这些向量捕捉了词语之间的语义相似性，使得相似的词在向量空间中的位置也相近。</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Word2Vec 生成的词向量在自然语言处理领域有着广泛的应用，并且在很多任务中都取得了显著的效果提升。它提供了一种有效的方法来表示和理解词语的语义信息，从而推动了自然语言处理领域的发展。</a:t>
            </a:r>
          </a:p>
        </p:txBody>
      </p:sp>
      <p:sp>
        <p:nvSpPr>
          <p:cNvPr id="4" name="灯片编号占位符 3"/>
          <p:cNvSpPr>
            <a:spLocks noGrp="1"/>
          </p:cNvSpPr>
          <p:nvPr>
            <p:ph type="sldNum" sz="quarter" idx="5"/>
          </p:nvPr>
        </p:nvSpPr>
        <p:spPr/>
        <p:txBody>
          <a:bodyPr/>
          <a:lstStyle/>
          <a:p>
            <a:fld id="{68000409-1819-49BC-8141-772F954311F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逻辑：「从关注全部到关注重点」。</a:t>
            </a:r>
            <a:endParaRPr lang="en-US" altLang="zh-CN"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将有限的注意力集中在重点信息上，从而节省资源，快速获得最有效的信息。</a:t>
            </a:r>
          </a:p>
        </p:txBody>
      </p:sp>
      <p:sp>
        <p:nvSpPr>
          <p:cNvPr id="4" name="灯片编号占位符 3"/>
          <p:cNvSpPr>
            <a:spLocks noGrp="1"/>
          </p:cNvSpPr>
          <p:nvPr>
            <p:ph type="sldNum" sz="quarter" idx="5"/>
          </p:nvPr>
        </p:nvSpPr>
        <p:spPr/>
        <p:txBody>
          <a:bodyPr/>
          <a:lstStyle/>
          <a:p>
            <a:fld id="{68000409-1819-49BC-8141-772F954311F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怎样才能体现出</a:t>
            </a:r>
            <a:r>
              <a:rPr lang="en-US" altLang="zh-CN" sz="2800" kern="1200" dirty="0">
                <a:solidFill>
                  <a:srgbClr val="121212"/>
                </a:solidFill>
                <a:latin typeface="+mn-lt"/>
                <a:ea typeface="+mn-ea"/>
                <a:cs typeface="+mn-cs"/>
              </a:rPr>
              <a:t>“it” </a:t>
            </a:r>
            <a:r>
              <a:rPr lang="zh-CN" altLang="en-US" sz="2800" kern="1200" dirty="0">
                <a:solidFill>
                  <a:srgbClr val="121212"/>
                </a:solidFill>
                <a:latin typeface="+mn-lt"/>
                <a:ea typeface="+mn-ea"/>
                <a:cs typeface="+mn-cs"/>
              </a:rPr>
              <a:t>在这两句中不同含义</a:t>
            </a:r>
          </a:p>
          <a:p>
            <a:pPr marL="0" algn="l" defTabSz="914400" rtl="0" eaLnBrk="1" latinLnBrk="0" hangingPunct="1"/>
            <a:r>
              <a:rPr lang="zh-CN" altLang="en-US" sz="2800" kern="1200" dirty="0">
                <a:solidFill>
                  <a:srgbClr val="121212"/>
                </a:solidFill>
                <a:latin typeface="+mn-lt"/>
                <a:ea typeface="+mn-ea"/>
                <a:cs typeface="+mn-cs"/>
              </a:rPr>
              <a:t>要结合上下文</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才能明确</a:t>
            </a:r>
            <a:r>
              <a:rPr lang="en-US" altLang="zh-CN" sz="2800" kern="1200" dirty="0">
                <a:solidFill>
                  <a:srgbClr val="121212"/>
                </a:solidFill>
                <a:latin typeface="+mn-lt"/>
                <a:ea typeface="+mn-ea"/>
                <a:cs typeface="+mn-cs"/>
              </a:rPr>
              <a:t>“it”</a:t>
            </a:r>
            <a:r>
              <a:rPr lang="zh-CN" altLang="en-US" sz="2800" kern="1200" dirty="0">
                <a:solidFill>
                  <a:srgbClr val="121212"/>
                </a:solidFill>
                <a:latin typeface="+mn-lt"/>
                <a:ea typeface="+mn-ea"/>
                <a:cs typeface="+mn-cs"/>
              </a:rPr>
              <a:t>的含义</a:t>
            </a:r>
          </a:p>
        </p:txBody>
      </p:sp>
      <p:sp>
        <p:nvSpPr>
          <p:cNvPr id="4" name="灯片编号占位符 3"/>
          <p:cNvSpPr>
            <a:spLocks noGrp="1"/>
          </p:cNvSpPr>
          <p:nvPr>
            <p:ph type="sldNum" sz="quarter" idx="5"/>
          </p:nvPr>
        </p:nvSpPr>
        <p:spPr/>
        <p:txBody>
          <a:bodyPr/>
          <a:lstStyle/>
          <a:p>
            <a:fld id="{68000409-1819-49BC-8141-772F954311F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分析：就每个向量而言呢，这四块都是单独的个体，只有自身的特征</a:t>
            </a:r>
          </a:p>
          <a:p>
            <a:pPr marL="0" algn="l" defTabSz="914400" rtl="0" eaLnBrk="1" latinLnBrk="0" hangingPunct="1"/>
            <a:endParaRPr lang="en-US" altLang="zh-CN"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所以我们要融合一下其他语境的信息：</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1.</a:t>
            </a:r>
            <a:r>
              <a:rPr lang="zh-CN" altLang="en-US" sz="2800" kern="1200" dirty="0">
                <a:solidFill>
                  <a:srgbClr val="121212"/>
                </a:solidFill>
                <a:latin typeface="+mn-lt"/>
                <a:ea typeface="+mn-ea"/>
                <a:cs typeface="+mn-cs"/>
              </a:rPr>
              <a:t>我们重构</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这词</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2.</a:t>
            </a:r>
            <a:r>
              <a:rPr lang="zh-CN" altLang="en-US" sz="2800" kern="1200" dirty="0">
                <a:solidFill>
                  <a:srgbClr val="121212"/>
                </a:solidFill>
                <a:latin typeface="+mn-lt"/>
                <a:ea typeface="+mn-ea"/>
                <a:cs typeface="+mn-cs"/>
              </a:rPr>
              <a:t>我们算一下</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和</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晚上</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吃</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你</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的关系是什么（每个权重是多少）</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3.</a:t>
            </a:r>
            <a:r>
              <a:rPr lang="zh-CN" altLang="en-US" sz="2800" kern="1200" dirty="0">
                <a:solidFill>
                  <a:srgbClr val="121212"/>
                </a:solidFill>
                <a:latin typeface="+mn-lt"/>
                <a:ea typeface="+mn-ea"/>
                <a:cs typeface="+mn-cs"/>
              </a:rPr>
              <a:t>这时我们就可以清楚的了解到</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和谁的关系大</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听起来</a:t>
            </a:r>
            <a:r>
              <a:rPr lang="en-US" altLang="zh-CN" sz="2800" kern="1200" dirty="0">
                <a:solidFill>
                  <a:srgbClr val="121212"/>
                </a:solidFill>
                <a:latin typeface="+mn-lt"/>
                <a:ea typeface="+mn-ea"/>
                <a:cs typeface="+mn-cs"/>
              </a:rPr>
              <a:t>attention</a:t>
            </a:r>
            <a:r>
              <a:rPr lang="zh-CN" altLang="en-US" sz="2800" kern="1200" dirty="0">
                <a:solidFill>
                  <a:srgbClr val="121212"/>
                </a:solidFill>
                <a:latin typeface="+mn-lt"/>
                <a:ea typeface="+mn-ea"/>
                <a:cs typeface="+mn-cs"/>
              </a:rPr>
              <a:t>可以模糊的概括为——联系前后文的能力</a:t>
            </a:r>
            <a:r>
              <a:rPr lang="en-US" altLang="zh-CN" sz="2800" kern="1200" dirty="0">
                <a:solidFill>
                  <a:srgbClr val="121212"/>
                </a:solidFill>
                <a:latin typeface="+mn-lt"/>
                <a:ea typeface="+mn-ea"/>
                <a:cs typeface="+mn-cs"/>
              </a:rPr>
              <a:t>-----</a:t>
            </a:r>
            <a:endParaRPr lang="zh-CN" altLang="en-US" sz="2800" kern="1200" dirty="0">
              <a:solidFill>
                <a:srgbClr val="121212"/>
              </a:solidFill>
              <a:latin typeface="+mn-lt"/>
              <a:ea typeface="+mn-ea"/>
              <a:cs typeface="+mn-cs"/>
            </a:endParaRP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algn="l" defTabSz="914400" rtl="0" eaLnBrk="1" latinLnBrk="0" hangingPunct="1"/>
            <a:r>
              <a:rPr lang="zh-CN" altLang="en-US" sz="2800" kern="1200" dirty="0">
                <a:solidFill>
                  <a:srgbClr val="121212"/>
                </a:solidFill>
                <a:latin typeface="+mn-lt"/>
                <a:ea typeface="+mn-ea"/>
                <a:cs typeface="+mn-cs"/>
              </a:rPr>
              <a:t>分析：就每个向量而言呢，这四块都是单独的个体，只有自身的特征</a:t>
            </a:r>
          </a:p>
          <a:p>
            <a:pPr marL="0" algn="l" defTabSz="914400" rtl="0" eaLnBrk="1" latinLnBrk="0" hangingPunct="1"/>
            <a:endParaRPr lang="en-US" altLang="zh-CN" sz="2800" kern="1200" dirty="0">
              <a:solidFill>
                <a:srgbClr val="121212"/>
              </a:solidFill>
              <a:latin typeface="+mn-lt"/>
              <a:ea typeface="+mn-ea"/>
              <a:cs typeface="+mn-cs"/>
            </a:endParaRPr>
          </a:p>
          <a:p>
            <a:pPr marL="0" algn="l" defTabSz="914400" rtl="0" eaLnBrk="1" latinLnBrk="0" hangingPunct="1"/>
            <a:r>
              <a:rPr lang="zh-CN" altLang="en-US" sz="2800" kern="1200" dirty="0">
                <a:solidFill>
                  <a:srgbClr val="121212"/>
                </a:solidFill>
                <a:latin typeface="+mn-lt"/>
                <a:ea typeface="+mn-ea"/>
                <a:cs typeface="+mn-cs"/>
              </a:rPr>
              <a:t>所以我们要融合一下其他语境的信息：</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1.</a:t>
            </a:r>
            <a:r>
              <a:rPr lang="zh-CN" altLang="en-US" sz="2800" kern="1200" dirty="0">
                <a:solidFill>
                  <a:srgbClr val="121212"/>
                </a:solidFill>
                <a:latin typeface="+mn-lt"/>
                <a:ea typeface="+mn-ea"/>
                <a:cs typeface="+mn-cs"/>
              </a:rPr>
              <a:t>我们重构</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这词</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2.</a:t>
            </a:r>
            <a:r>
              <a:rPr lang="zh-CN" altLang="en-US" sz="2800" kern="1200" dirty="0">
                <a:solidFill>
                  <a:srgbClr val="121212"/>
                </a:solidFill>
                <a:latin typeface="+mn-lt"/>
                <a:ea typeface="+mn-ea"/>
                <a:cs typeface="+mn-cs"/>
              </a:rPr>
              <a:t>我们算一下</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和</a:t>
            </a:r>
            <a:r>
              <a:rPr lang="en-US" altLang="zh-CN" sz="2800" kern="1200" dirty="0">
                <a:solidFill>
                  <a:srgbClr val="121212"/>
                </a:solidFill>
                <a:latin typeface="+mn-lt"/>
                <a:ea typeface="+mn-ea"/>
                <a:cs typeface="+mn-cs"/>
              </a:rPr>
              <a:t> “</a:t>
            </a:r>
            <a:r>
              <a:rPr lang="zh-CN" altLang="en-US" sz="2800" kern="1200" dirty="0">
                <a:solidFill>
                  <a:srgbClr val="121212"/>
                </a:solidFill>
                <a:latin typeface="+mn-lt"/>
                <a:ea typeface="+mn-ea"/>
                <a:cs typeface="+mn-cs"/>
              </a:rPr>
              <a:t>晚上</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吃</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你</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的关系是什么（每个权重是多少）</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3.</a:t>
            </a:r>
            <a:r>
              <a:rPr lang="zh-CN" altLang="en-US" sz="2800" kern="1200" dirty="0">
                <a:solidFill>
                  <a:srgbClr val="121212"/>
                </a:solidFill>
                <a:latin typeface="+mn-lt"/>
                <a:ea typeface="+mn-ea"/>
                <a:cs typeface="+mn-cs"/>
              </a:rPr>
              <a:t>这时我们就可以清楚的了解到</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今天</a:t>
            </a:r>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和谁的关系大</a:t>
            </a:r>
          </a:p>
          <a:p>
            <a:pPr marL="0" algn="l" defTabSz="914400" rtl="0" eaLnBrk="1" latinLnBrk="0" hangingPunct="1"/>
            <a:endParaRPr lang="zh-CN" altLang="en-US" sz="2800" kern="1200" dirty="0">
              <a:solidFill>
                <a:srgbClr val="121212"/>
              </a:solidFill>
              <a:latin typeface="+mn-lt"/>
              <a:ea typeface="+mn-ea"/>
              <a:cs typeface="+mn-cs"/>
            </a:endParaRPr>
          </a:p>
          <a:p>
            <a:pPr marL="0" algn="l" defTabSz="914400" rtl="0" eaLnBrk="1" latinLnBrk="0" hangingPunct="1"/>
            <a:r>
              <a:rPr lang="en-US" altLang="zh-CN" sz="2800" kern="1200" dirty="0">
                <a:solidFill>
                  <a:srgbClr val="121212"/>
                </a:solidFill>
                <a:latin typeface="+mn-lt"/>
                <a:ea typeface="+mn-ea"/>
                <a:cs typeface="+mn-cs"/>
              </a:rPr>
              <a:t>------</a:t>
            </a:r>
            <a:r>
              <a:rPr lang="zh-CN" altLang="en-US" sz="2800" kern="1200" dirty="0">
                <a:solidFill>
                  <a:srgbClr val="121212"/>
                </a:solidFill>
                <a:latin typeface="+mn-lt"/>
                <a:ea typeface="+mn-ea"/>
                <a:cs typeface="+mn-cs"/>
              </a:rPr>
              <a:t>听起来</a:t>
            </a:r>
            <a:r>
              <a:rPr lang="en-US" altLang="zh-CN" sz="2800" kern="1200" dirty="0">
                <a:solidFill>
                  <a:srgbClr val="121212"/>
                </a:solidFill>
                <a:latin typeface="+mn-lt"/>
                <a:ea typeface="+mn-ea"/>
                <a:cs typeface="+mn-cs"/>
              </a:rPr>
              <a:t>attention</a:t>
            </a:r>
            <a:r>
              <a:rPr lang="zh-CN" altLang="en-US" sz="2800" kern="1200" dirty="0">
                <a:solidFill>
                  <a:srgbClr val="121212"/>
                </a:solidFill>
                <a:latin typeface="+mn-lt"/>
                <a:ea typeface="+mn-ea"/>
                <a:cs typeface="+mn-cs"/>
              </a:rPr>
              <a:t>可以模糊的概括为——联系前后文的能力</a:t>
            </a:r>
            <a:r>
              <a:rPr lang="en-US" altLang="zh-CN" sz="2800" kern="1200" dirty="0">
                <a:solidFill>
                  <a:srgbClr val="121212"/>
                </a:solidFill>
                <a:latin typeface="+mn-lt"/>
                <a:ea typeface="+mn-ea"/>
                <a:cs typeface="+mn-cs"/>
              </a:rPr>
              <a:t>-----</a:t>
            </a:r>
            <a:endParaRPr lang="zh-CN" altLang="en-US" sz="2800" kern="1200" dirty="0">
              <a:solidFill>
                <a:srgbClr val="121212"/>
              </a:solidFill>
              <a:latin typeface="+mn-lt"/>
              <a:ea typeface="+mn-ea"/>
              <a:cs typeface="+mn-cs"/>
            </a:endParaRPr>
          </a:p>
          <a:p>
            <a:pPr marL="0" algn="l" defTabSz="914400" rtl="0" eaLnBrk="1" latinLnBrk="0" hangingPunct="1"/>
            <a:endParaRPr lang="zh-CN" altLang="en-US" sz="2800" kern="1200" dirty="0">
              <a:solidFill>
                <a:srgbClr val="121212"/>
              </a:solidFill>
              <a:latin typeface="+mn-lt"/>
              <a:ea typeface="+mn-ea"/>
              <a:cs typeface="+mn-cs"/>
            </a:endParaRPr>
          </a:p>
        </p:txBody>
      </p:sp>
      <p:sp>
        <p:nvSpPr>
          <p:cNvPr id="4" name="灯片编号占位符 3"/>
          <p:cNvSpPr>
            <a:spLocks noGrp="1"/>
          </p:cNvSpPr>
          <p:nvPr>
            <p:ph type="sldNum" sz="quarter" idx="5"/>
          </p:nvPr>
        </p:nvSpPr>
        <p:spPr/>
        <p:txBody>
          <a:bodyPr/>
          <a:lstStyle/>
          <a:p>
            <a:fld id="{68000409-1819-49BC-8141-772F954311FE}" type="slidenum">
              <a:rPr lang="zh-CN" altLang="en-US" smtClean="0"/>
              <a:t>9</a:t>
            </a:fld>
            <a:endParaRPr lang="zh-CN" altLang="en-US"/>
          </a:p>
        </p:txBody>
      </p:sp>
    </p:spTree>
    <p:extLst>
      <p:ext uri="{BB962C8B-B14F-4D97-AF65-F5344CB8AC3E}">
        <p14:creationId xmlns:p14="http://schemas.microsoft.com/office/powerpoint/2010/main" val="401851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481E6DA-4E77-4604-B85A-A7BB255004FB}" type="datetime1">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37E08D-915F-4C94-9F9B-F5A5DE3E51FD}" type="datetime1">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01050F8-F2DC-4699-864F-4C9C0239F1BF}" type="datetime1">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8EAE97A-6385-461F-8F77-003D4F119D18}" type="datetime1">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2316F12-AF3F-4060-B7B4-54F8B51AC20D}" type="datetime1">
              <a:rPr lang="zh-CN" altLang="en-US" smtClean="0"/>
              <a:t>2024/3/26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395526A-B350-4B27-9AA9-C9C08089C7E0}" type="datetime1">
              <a:rPr lang="zh-CN" altLang="en-US" smtClean="0"/>
              <a:t>2024/3/26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1F77C78-7E43-43C8-AAEF-25C558AAB69B}" type="datetime1">
              <a:rPr lang="zh-CN" altLang="en-US" smtClean="0"/>
              <a:t>2024/3/26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5A8530D-1600-4608-BFF7-B6363C2D3E5D}" type="datetime1">
              <a:rPr lang="zh-CN" altLang="en-US" smtClean="0"/>
              <a:t>2024/3/26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EE24F-A8B3-435B-8CF7-5263FD01C417}" type="datetime1">
              <a:rPr lang="zh-CN" altLang="en-US" smtClean="0"/>
              <a:t>2024/3/26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AACCF77-6FDC-4E99-A83D-47527106DF2C}" type="datetime1">
              <a:rPr lang="zh-CN" altLang="en-US" smtClean="0"/>
              <a:t>2024/3/26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1DCA41-9773-4E78-BC13-884C6BD9FE2F}" type="datetime1">
              <a:rPr lang="zh-CN" altLang="en-US" smtClean="0"/>
              <a:t>2024/3/26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48B14A-30E1-4E76-8EB9-EEB747BACB5D}" type="slidenum">
              <a:rPr lang="zh-CN" altLang="en-US" smtClean="0"/>
              <a:t>‹#›</a:t>
            </a:fld>
            <a:endParaRPr lang="zh-CN" altLang="en-US"/>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DA0F5-9510-4F24-8CF3-B5A93D4FC6AE}" type="datetime1">
              <a:rPr lang="zh-CN" altLang="en-US" smtClean="0"/>
              <a:t>2024/3/26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8B14A-30E1-4E76-8EB9-EEB747BACB5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notesSlide" Target="../notesSlides/notesSlide1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slideLayout" Target="../slideLayouts/slideLayout2.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1.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21" Type="http://schemas.openxmlformats.org/officeDocument/2006/relationships/slideLayout" Target="../slideLayouts/slideLayout2.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image" Target="../media/image4.png"/><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9.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2.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4.png"/><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81803"/>
            <a:ext cx="9144000" cy="2850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06362" y="2851921"/>
            <a:ext cx="7931277" cy="598805"/>
          </a:xfrm>
          <a:prstGeom prst="rect">
            <a:avLst/>
          </a:prstGeom>
          <a:noFill/>
        </p:spPr>
        <p:txBody>
          <a:bodyPr wrap="square" rtlCol="0">
            <a:spAutoFit/>
          </a:bodyPr>
          <a:lstStyle/>
          <a:p>
            <a:pPr algn="ctr"/>
            <a:r>
              <a:rPr lang="en-US" altLang="zh-CN" sz="3300" spc="225" dirty="0">
                <a:solidFill>
                  <a:schemeClr val="bg1"/>
                </a:solidFill>
                <a:latin typeface="黑体" panose="02010609060101010101" pitchFamily="49" charset="-122"/>
                <a:ea typeface="黑体" panose="02010609060101010101" pitchFamily="49" charset="-122"/>
              </a:rPr>
              <a:t>Transformer</a:t>
            </a:r>
          </a:p>
        </p:txBody>
      </p:sp>
      <p:grpSp>
        <p:nvGrpSpPr>
          <p:cNvPr id="15" name="组合 14"/>
          <p:cNvGrpSpPr/>
          <p:nvPr/>
        </p:nvGrpSpPr>
        <p:grpSpPr>
          <a:xfrm>
            <a:off x="5556524" y="4329627"/>
            <a:ext cx="2391135" cy="323165"/>
            <a:chOff x="7639812" y="4242816"/>
            <a:chExt cx="3188180" cy="430887"/>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812" y="4242816"/>
              <a:ext cx="397764" cy="397764"/>
            </a:xfrm>
            <a:prstGeom prst="rect">
              <a:avLst/>
            </a:prstGeom>
          </p:spPr>
        </p:pic>
        <p:sp>
          <p:nvSpPr>
            <p:cNvPr id="10" name="文本框 9"/>
            <p:cNvSpPr txBox="1"/>
            <p:nvPr/>
          </p:nvSpPr>
          <p:spPr>
            <a:xfrm>
              <a:off x="8037575" y="4242816"/>
              <a:ext cx="2790417" cy="430887"/>
            </a:xfrm>
            <a:prstGeom prst="rect">
              <a:avLst/>
            </a:prstGeom>
            <a:noFill/>
          </p:spPr>
          <p:txBody>
            <a:bodyPr wrap="square" rtlCol="0">
              <a:spAutoFit/>
            </a:bodyPr>
            <a:lstStyle/>
            <a:p>
              <a:r>
                <a:rPr lang="zh-CN" altLang="en-US" sz="1500" dirty="0">
                  <a:solidFill>
                    <a:schemeClr val="bg1"/>
                  </a:solidFill>
                  <a:latin typeface="黑体" panose="02010609060101010101" pitchFamily="49" charset="-122"/>
                  <a:ea typeface="黑体" panose="02010609060101010101" pitchFamily="49" charset="-122"/>
                </a:rPr>
                <a:t>分享时间：</a:t>
              </a:r>
              <a:r>
                <a:rPr lang="en-US" altLang="zh-CN" sz="1500" dirty="0">
                  <a:solidFill>
                    <a:schemeClr val="bg1"/>
                  </a:solidFill>
                  <a:latin typeface="黑体" panose="02010609060101010101" pitchFamily="49" charset="-122"/>
                  <a:ea typeface="黑体" panose="02010609060101010101" pitchFamily="49" charset="-122"/>
                </a:rPr>
                <a:t>2024.03.26</a:t>
              </a:r>
              <a:endParaRPr lang="zh-CN" altLang="en-US" sz="15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886522" y="4329627"/>
            <a:ext cx="1875894" cy="324542"/>
            <a:chOff x="2143100" y="4240980"/>
            <a:chExt cx="2501192" cy="432723"/>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3100" y="4240980"/>
              <a:ext cx="439560" cy="399600"/>
            </a:xfrm>
            <a:prstGeom prst="rect">
              <a:avLst/>
            </a:prstGeom>
          </p:spPr>
        </p:pic>
        <p:sp>
          <p:nvSpPr>
            <p:cNvPr id="13" name="文本框 12"/>
            <p:cNvSpPr txBox="1"/>
            <p:nvPr/>
          </p:nvSpPr>
          <p:spPr>
            <a:xfrm>
              <a:off x="2586892" y="4242816"/>
              <a:ext cx="2057400" cy="430887"/>
            </a:xfrm>
            <a:prstGeom prst="rect">
              <a:avLst/>
            </a:prstGeom>
            <a:noFill/>
          </p:spPr>
          <p:txBody>
            <a:bodyPr wrap="square" rtlCol="0">
              <a:spAutoFit/>
            </a:bodyPr>
            <a:lstStyle/>
            <a:p>
              <a:r>
                <a:rPr lang="zh-CN" altLang="en-US" sz="1500" dirty="0">
                  <a:solidFill>
                    <a:schemeClr val="bg1"/>
                  </a:solidFill>
                  <a:latin typeface="黑体" panose="02010609060101010101" pitchFamily="49" charset="-122"/>
                  <a:ea typeface="黑体" panose="02010609060101010101" pitchFamily="49" charset="-122"/>
                </a:rPr>
                <a:t>分享人：黄钰博</a:t>
              </a:r>
            </a:p>
          </p:txBody>
        </p:sp>
      </p:gr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29420"/>
            <a:ext cx="9144000" cy="929898"/>
          </a:xfrm>
          <a:prstGeom prst="rect">
            <a:avLst/>
          </a:prstGeom>
        </p:spPr>
      </p:pic>
    </p:spTree>
  </p:cSld>
  <p:clrMapOvr>
    <a:masterClrMapping/>
  </p:clrMapOvr>
  <p:transition spd="slow">
    <p:strips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5255" y="1948180"/>
            <a:ext cx="5126355" cy="2961640"/>
          </a:xfrm>
          <a:prstGeom prst="rect">
            <a:avLst/>
          </a:prstGeom>
          <a:noFill/>
        </p:spPr>
        <p:txBody>
          <a:bodyPr wrap="square" rtlCol="0">
            <a:noAutofit/>
          </a:bodyPr>
          <a:lstStyle/>
          <a:p>
            <a:pPr indent="0">
              <a:buFont typeface="Arial" panose="020B0604020202020204" pitchFamily="34" charse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a:latin typeface="宋体" panose="02010600030101010101" pitchFamily="2" charset="-122"/>
                <a:ea typeface="宋体" panose="02010600030101010101" pitchFamily="2" charset="-122"/>
                <a:cs typeface="宋体" panose="02010600030101010101" pitchFamily="2" charset="-122"/>
              </a:rPr>
              <a:t>举个栗子！</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custDataLst>
              <p:tags r:id="rId1"/>
            </p:custDataLst>
          </p:nvPr>
        </p:nvSpPr>
        <p:spPr>
          <a:xfrm>
            <a:off x="447675" y="30543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p>
        </p:txBody>
      </p:sp>
      <p:sp>
        <p:nvSpPr>
          <p:cNvPr id="6" name="矩形 5"/>
          <p:cNvSpPr/>
          <p:nvPr>
            <p:custDataLst>
              <p:tags r:id="rId2"/>
            </p:custDataLst>
          </p:nvPr>
        </p:nvSpPr>
        <p:spPr>
          <a:xfrm>
            <a:off x="2502535" y="30543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p>
        </p:txBody>
      </p:sp>
      <p:sp>
        <p:nvSpPr>
          <p:cNvPr id="7" name="矩形 6"/>
          <p:cNvSpPr/>
          <p:nvPr>
            <p:custDataLst>
              <p:tags r:id="rId3"/>
            </p:custDataLst>
          </p:nvPr>
        </p:nvSpPr>
        <p:spPr>
          <a:xfrm>
            <a:off x="6612255" y="30543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p>
        </p:txBody>
      </p:sp>
      <p:sp>
        <p:nvSpPr>
          <p:cNvPr id="9" name="矩形 8"/>
          <p:cNvSpPr/>
          <p:nvPr>
            <p:custDataLst>
              <p:tags r:id="rId4"/>
            </p:custDataLst>
          </p:nvPr>
        </p:nvSpPr>
        <p:spPr>
          <a:xfrm>
            <a:off x="4557395" y="30543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p>
        </p:txBody>
      </p:sp>
      <p:sp>
        <p:nvSpPr>
          <p:cNvPr id="10" name="矩形 9"/>
          <p:cNvSpPr/>
          <p:nvPr>
            <p:custDataLst>
              <p:tags r:id="rId5"/>
            </p:custDataLst>
          </p:nvPr>
        </p:nvSpPr>
        <p:spPr>
          <a:xfrm>
            <a:off x="460375" y="43624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r>
              <a:rPr lang="en-US" altLang="zh-CN" b="1"/>
              <a:t>0.5</a:t>
            </a:r>
            <a:r>
              <a:rPr lang="zh-CN" altLang="en-US" b="1"/>
              <a:t>）</a:t>
            </a:r>
            <a:endParaRPr lang="en-US" altLang="zh-CN" b="1"/>
          </a:p>
        </p:txBody>
      </p:sp>
      <p:sp>
        <p:nvSpPr>
          <p:cNvPr id="12" name="矩形 11"/>
          <p:cNvSpPr/>
          <p:nvPr>
            <p:custDataLst>
              <p:tags r:id="rId6"/>
            </p:custDataLst>
          </p:nvPr>
        </p:nvSpPr>
        <p:spPr>
          <a:xfrm>
            <a:off x="2515235" y="43624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r>
              <a:rPr lang="zh-CN" altLang="en-US" b="1">
                <a:sym typeface="+mn-ea"/>
              </a:rPr>
              <a:t>（</a:t>
            </a:r>
            <a:r>
              <a:rPr lang="en-US" altLang="zh-CN" b="1">
                <a:sym typeface="+mn-ea"/>
              </a:rPr>
              <a:t>0.1</a:t>
            </a:r>
            <a:r>
              <a:rPr lang="zh-CN" altLang="en-US" b="1">
                <a:sym typeface="+mn-ea"/>
              </a:rPr>
              <a:t>）</a:t>
            </a:r>
            <a:endParaRPr lang="zh-CN" altLang="en-US" b="1"/>
          </a:p>
        </p:txBody>
      </p:sp>
      <p:sp>
        <p:nvSpPr>
          <p:cNvPr id="13" name="矩形 12"/>
          <p:cNvSpPr/>
          <p:nvPr>
            <p:custDataLst>
              <p:tags r:id="rId7"/>
            </p:custDataLst>
          </p:nvPr>
        </p:nvSpPr>
        <p:spPr>
          <a:xfrm>
            <a:off x="6624955" y="43624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r>
              <a:rPr lang="zh-CN" altLang="en-US" b="1">
                <a:sym typeface="+mn-ea"/>
              </a:rPr>
              <a:t>（</a:t>
            </a:r>
            <a:r>
              <a:rPr lang="en-US" altLang="zh-CN" b="1">
                <a:sym typeface="+mn-ea"/>
              </a:rPr>
              <a:t>0.1</a:t>
            </a:r>
            <a:r>
              <a:rPr lang="zh-CN" altLang="en-US" b="1">
                <a:sym typeface="+mn-ea"/>
              </a:rPr>
              <a:t>）</a:t>
            </a:r>
            <a:endParaRPr lang="zh-CN" altLang="en-US" b="1"/>
          </a:p>
        </p:txBody>
      </p:sp>
      <p:sp>
        <p:nvSpPr>
          <p:cNvPr id="14" name="矩形 13"/>
          <p:cNvSpPr/>
          <p:nvPr>
            <p:custDataLst>
              <p:tags r:id="rId8"/>
            </p:custDataLst>
          </p:nvPr>
        </p:nvSpPr>
        <p:spPr>
          <a:xfrm>
            <a:off x="4570095" y="43624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r>
              <a:rPr lang="zh-CN" altLang="en-US" b="1">
                <a:sym typeface="+mn-ea"/>
              </a:rPr>
              <a:t>（</a:t>
            </a:r>
            <a:r>
              <a:rPr lang="en-US" altLang="zh-CN" b="1">
                <a:sym typeface="+mn-ea"/>
              </a:rPr>
              <a:t>0.3</a:t>
            </a:r>
            <a:r>
              <a:rPr lang="zh-CN" altLang="en-US" b="1">
                <a:sym typeface="+mn-ea"/>
              </a:rPr>
              <a:t>）</a:t>
            </a:r>
            <a:endParaRPr lang="zh-CN" altLang="en-US" b="1"/>
          </a:p>
        </p:txBody>
      </p:sp>
      <p:cxnSp>
        <p:nvCxnSpPr>
          <p:cNvPr id="15" name="直接箭头连接符 14"/>
          <p:cNvCxnSpPr>
            <a:stCxn id="3" idx="2"/>
            <a:endCxn id="10" idx="0"/>
          </p:cNvCxnSpPr>
          <p:nvPr>
            <p:custDataLst>
              <p:tags r:id="rId9"/>
            </p:custDataLst>
          </p:nvPr>
        </p:nvCxnSpPr>
        <p:spPr>
          <a:xfrm>
            <a:off x="1284605" y="3737610"/>
            <a:ext cx="1270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3" idx="2"/>
            <a:endCxn id="12" idx="0"/>
          </p:cNvCxnSpPr>
          <p:nvPr>
            <p:custDataLst>
              <p:tags r:id="rId10"/>
            </p:custDataLst>
          </p:nvPr>
        </p:nvCxnSpPr>
        <p:spPr>
          <a:xfrm>
            <a:off x="1284605" y="3737610"/>
            <a:ext cx="206756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3" idx="2"/>
            <a:endCxn id="14" idx="0"/>
          </p:cNvCxnSpPr>
          <p:nvPr>
            <p:custDataLst>
              <p:tags r:id="rId11"/>
            </p:custDataLst>
          </p:nvPr>
        </p:nvCxnSpPr>
        <p:spPr>
          <a:xfrm>
            <a:off x="1284605" y="3737610"/>
            <a:ext cx="412242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endCxn id="13" idx="0"/>
          </p:cNvCxnSpPr>
          <p:nvPr>
            <p:custDataLst>
              <p:tags r:id="rId12"/>
            </p:custDataLst>
          </p:nvPr>
        </p:nvCxnSpPr>
        <p:spPr>
          <a:xfrm>
            <a:off x="1284605" y="3737610"/>
            <a:ext cx="617728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13"/>
            </p:custDataLst>
          </p:nvPr>
        </p:nvSpPr>
        <p:spPr>
          <a:xfrm>
            <a:off x="460375" y="5670550"/>
            <a:ext cx="80010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b="1"/>
          </a:p>
        </p:txBody>
      </p:sp>
      <p:sp>
        <p:nvSpPr>
          <p:cNvPr id="21" name="矩形 20"/>
          <p:cNvSpPr/>
          <p:nvPr>
            <p:custDataLst>
              <p:tags r:id="rId14"/>
            </p:custDataLst>
          </p:nvPr>
        </p:nvSpPr>
        <p:spPr>
          <a:xfrm>
            <a:off x="1247775" y="5670550"/>
            <a:ext cx="161925"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b="1"/>
          </a:p>
        </p:txBody>
      </p:sp>
      <p:sp>
        <p:nvSpPr>
          <p:cNvPr id="22" name="矩形 21"/>
          <p:cNvSpPr/>
          <p:nvPr>
            <p:custDataLst>
              <p:tags r:id="rId15"/>
            </p:custDataLst>
          </p:nvPr>
        </p:nvSpPr>
        <p:spPr>
          <a:xfrm>
            <a:off x="1409700" y="5670550"/>
            <a:ext cx="605155"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b="1"/>
          </a:p>
        </p:txBody>
      </p:sp>
      <p:sp>
        <p:nvSpPr>
          <p:cNvPr id="23" name="矩形 22"/>
          <p:cNvSpPr/>
          <p:nvPr>
            <p:custDataLst>
              <p:tags r:id="rId16"/>
            </p:custDataLst>
          </p:nvPr>
        </p:nvSpPr>
        <p:spPr>
          <a:xfrm>
            <a:off x="1925955" y="5670550"/>
            <a:ext cx="215265"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b="1"/>
          </a:p>
        </p:txBody>
      </p:sp>
      <p:sp>
        <p:nvSpPr>
          <p:cNvPr id="24" name="文本框 23"/>
          <p:cNvSpPr txBox="1"/>
          <p:nvPr/>
        </p:nvSpPr>
        <p:spPr>
          <a:xfrm>
            <a:off x="2806700" y="5670550"/>
            <a:ext cx="5384165" cy="645160"/>
          </a:xfrm>
          <a:prstGeom prst="rect">
            <a:avLst/>
          </a:prstGeom>
          <a:noFill/>
        </p:spPr>
        <p:txBody>
          <a:bodyPr wrap="square" rtlCol="0">
            <a:spAutoFit/>
          </a:bodyPr>
          <a:lstStyle/>
          <a:p>
            <a:r>
              <a:rPr lang="zh-CN" altLang="en-US" dirty="0"/>
              <a:t>此时，经过</a:t>
            </a:r>
            <a:r>
              <a:rPr lang="en-US" altLang="zh-CN" dirty="0"/>
              <a:t>self-attention</a:t>
            </a:r>
            <a:r>
              <a:rPr lang="zh-CN" altLang="en-US" dirty="0"/>
              <a:t>之后</a:t>
            </a:r>
            <a:r>
              <a:rPr lang="en-US" altLang="zh-CN" dirty="0"/>
              <a:t> </a:t>
            </a:r>
            <a:r>
              <a:rPr lang="zh-CN" altLang="en-US" dirty="0"/>
              <a:t>，</a:t>
            </a:r>
            <a:r>
              <a:rPr lang="en-US" altLang="zh-CN" dirty="0"/>
              <a:t>“</a:t>
            </a:r>
            <a:r>
              <a:rPr lang="zh-CN" altLang="en-US" dirty="0"/>
              <a:t>今天</a:t>
            </a:r>
            <a:r>
              <a:rPr lang="en-US" altLang="zh-CN" dirty="0"/>
              <a:t>” </a:t>
            </a:r>
            <a:r>
              <a:rPr lang="zh-CN" altLang="en-US" dirty="0"/>
              <a:t>已经融入到语境中了，其他三个词以此类推。</a:t>
            </a:r>
          </a:p>
        </p:txBody>
      </p:sp>
      <p:sp>
        <p:nvSpPr>
          <p:cNvPr id="5" name="文本框 4"/>
          <p:cNvSpPr txBox="1"/>
          <p:nvPr/>
        </p:nvSpPr>
        <p:spPr>
          <a:xfrm>
            <a:off x="135255" y="962025"/>
            <a:ext cx="4572000" cy="414020"/>
          </a:xfrm>
          <a:prstGeom prst="rect">
            <a:avLst/>
          </a:prstGeom>
          <a:noFill/>
        </p:spPr>
        <p:txBody>
          <a:bodyPr wrap="square" rtlCol="0" anchor="t">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p>
        </p:txBody>
      </p:sp>
    </p:spTree>
    <p:extLst>
      <p:ext uri="{BB962C8B-B14F-4D97-AF65-F5344CB8AC3E}">
        <p14:creationId xmlns:p14="http://schemas.microsoft.com/office/powerpoint/2010/main" val="389282481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5255" y="1948180"/>
            <a:ext cx="5126355" cy="2961640"/>
          </a:xfrm>
          <a:prstGeom prst="rect">
            <a:avLst/>
          </a:prstGeom>
          <a:noFill/>
        </p:spPr>
        <p:txBody>
          <a:bodyPr wrap="square" rtlCol="0">
            <a:noAutofit/>
          </a:bodyPr>
          <a:lstStyle/>
          <a:p>
            <a:pPr indent="0">
              <a:buFont typeface="Arial" panose="020B0604020202020204" pitchFamily="34" charse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a:latin typeface="宋体" panose="02010600030101010101" pitchFamily="2" charset="-122"/>
                <a:ea typeface="宋体" panose="02010600030101010101" pitchFamily="2" charset="-122"/>
                <a:cs typeface="宋体" panose="02010600030101010101" pitchFamily="2" charset="-122"/>
              </a:rPr>
              <a:t>举个栗子！</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custDataLst>
              <p:tags r:id="rId1"/>
            </p:custDataLst>
          </p:nvPr>
        </p:nvSpPr>
        <p:spPr>
          <a:xfrm>
            <a:off x="447675" y="30543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p>
        </p:txBody>
      </p:sp>
      <p:sp>
        <p:nvSpPr>
          <p:cNvPr id="6" name="矩形 5"/>
          <p:cNvSpPr/>
          <p:nvPr>
            <p:custDataLst>
              <p:tags r:id="rId2"/>
            </p:custDataLst>
          </p:nvPr>
        </p:nvSpPr>
        <p:spPr>
          <a:xfrm>
            <a:off x="2502535" y="30543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p>
        </p:txBody>
      </p:sp>
      <p:sp>
        <p:nvSpPr>
          <p:cNvPr id="7" name="矩形 6"/>
          <p:cNvSpPr/>
          <p:nvPr>
            <p:custDataLst>
              <p:tags r:id="rId3"/>
            </p:custDataLst>
          </p:nvPr>
        </p:nvSpPr>
        <p:spPr>
          <a:xfrm>
            <a:off x="6612255" y="30543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p>
        </p:txBody>
      </p:sp>
      <p:sp>
        <p:nvSpPr>
          <p:cNvPr id="9" name="矩形 8"/>
          <p:cNvSpPr/>
          <p:nvPr>
            <p:custDataLst>
              <p:tags r:id="rId4"/>
            </p:custDataLst>
          </p:nvPr>
        </p:nvSpPr>
        <p:spPr>
          <a:xfrm>
            <a:off x="4557395" y="30543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p>
        </p:txBody>
      </p:sp>
      <p:sp>
        <p:nvSpPr>
          <p:cNvPr id="10" name="矩形 9"/>
          <p:cNvSpPr/>
          <p:nvPr>
            <p:custDataLst>
              <p:tags r:id="rId5"/>
            </p:custDataLst>
          </p:nvPr>
        </p:nvSpPr>
        <p:spPr>
          <a:xfrm>
            <a:off x="460375" y="43624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r>
              <a:rPr lang="en-US" altLang="zh-CN" b="1"/>
              <a:t>0.5</a:t>
            </a:r>
            <a:r>
              <a:rPr lang="zh-CN" altLang="en-US" b="1"/>
              <a:t>）</a:t>
            </a:r>
            <a:endParaRPr lang="en-US" altLang="zh-CN" b="1"/>
          </a:p>
        </p:txBody>
      </p:sp>
      <p:sp>
        <p:nvSpPr>
          <p:cNvPr id="12" name="矩形 11"/>
          <p:cNvSpPr/>
          <p:nvPr>
            <p:custDataLst>
              <p:tags r:id="rId6"/>
            </p:custDataLst>
          </p:nvPr>
        </p:nvSpPr>
        <p:spPr>
          <a:xfrm>
            <a:off x="2515235" y="43624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r>
              <a:rPr lang="zh-CN" altLang="en-US" b="1">
                <a:sym typeface="+mn-ea"/>
              </a:rPr>
              <a:t>（</a:t>
            </a:r>
            <a:r>
              <a:rPr lang="en-US" altLang="zh-CN" b="1">
                <a:sym typeface="+mn-ea"/>
              </a:rPr>
              <a:t>0.1</a:t>
            </a:r>
            <a:r>
              <a:rPr lang="zh-CN" altLang="en-US" b="1">
                <a:sym typeface="+mn-ea"/>
              </a:rPr>
              <a:t>）</a:t>
            </a:r>
            <a:endParaRPr lang="zh-CN" altLang="en-US" b="1"/>
          </a:p>
        </p:txBody>
      </p:sp>
      <p:sp>
        <p:nvSpPr>
          <p:cNvPr id="13" name="矩形 12"/>
          <p:cNvSpPr/>
          <p:nvPr>
            <p:custDataLst>
              <p:tags r:id="rId7"/>
            </p:custDataLst>
          </p:nvPr>
        </p:nvSpPr>
        <p:spPr>
          <a:xfrm>
            <a:off x="6624955" y="43624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r>
              <a:rPr lang="zh-CN" altLang="en-US" b="1">
                <a:sym typeface="+mn-ea"/>
              </a:rPr>
              <a:t>（</a:t>
            </a:r>
            <a:r>
              <a:rPr lang="en-US" altLang="zh-CN" b="1">
                <a:sym typeface="+mn-ea"/>
              </a:rPr>
              <a:t>0.1</a:t>
            </a:r>
            <a:r>
              <a:rPr lang="zh-CN" altLang="en-US" b="1">
                <a:sym typeface="+mn-ea"/>
              </a:rPr>
              <a:t>）</a:t>
            </a:r>
            <a:endParaRPr lang="zh-CN" altLang="en-US" b="1"/>
          </a:p>
        </p:txBody>
      </p:sp>
      <p:sp>
        <p:nvSpPr>
          <p:cNvPr id="14" name="矩形 13"/>
          <p:cNvSpPr/>
          <p:nvPr>
            <p:custDataLst>
              <p:tags r:id="rId8"/>
            </p:custDataLst>
          </p:nvPr>
        </p:nvSpPr>
        <p:spPr>
          <a:xfrm>
            <a:off x="4570095" y="43624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r>
              <a:rPr lang="zh-CN" altLang="en-US" b="1">
                <a:sym typeface="+mn-ea"/>
              </a:rPr>
              <a:t>（</a:t>
            </a:r>
            <a:r>
              <a:rPr lang="en-US" altLang="zh-CN" b="1">
                <a:sym typeface="+mn-ea"/>
              </a:rPr>
              <a:t>0.3</a:t>
            </a:r>
            <a:r>
              <a:rPr lang="zh-CN" altLang="en-US" b="1">
                <a:sym typeface="+mn-ea"/>
              </a:rPr>
              <a:t>）</a:t>
            </a:r>
            <a:endParaRPr lang="zh-CN" altLang="en-US" b="1"/>
          </a:p>
        </p:txBody>
      </p:sp>
      <p:cxnSp>
        <p:nvCxnSpPr>
          <p:cNvPr id="15" name="直接箭头连接符 14"/>
          <p:cNvCxnSpPr>
            <a:stCxn id="3" idx="2"/>
            <a:endCxn id="10" idx="0"/>
          </p:cNvCxnSpPr>
          <p:nvPr>
            <p:custDataLst>
              <p:tags r:id="rId9"/>
            </p:custDataLst>
          </p:nvPr>
        </p:nvCxnSpPr>
        <p:spPr>
          <a:xfrm>
            <a:off x="1284605" y="3737610"/>
            <a:ext cx="1270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3" idx="2"/>
            <a:endCxn id="12" idx="0"/>
          </p:cNvCxnSpPr>
          <p:nvPr>
            <p:custDataLst>
              <p:tags r:id="rId10"/>
            </p:custDataLst>
          </p:nvPr>
        </p:nvCxnSpPr>
        <p:spPr>
          <a:xfrm>
            <a:off x="1284605" y="3737610"/>
            <a:ext cx="206756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3" idx="2"/>
            <a:endCxn id="14" idx="0"/>
          </p:cNvCxnSpPr>
          <p:nvPr>
            <p:custDataLst>
              <p:tags r:id="rId11"/>
            </p:custDataLst>
          </p:nvPr>
        </p:nvCxnSpPr>
        <p:spPr>
          <a:xfrm>
            <a:off x="1284605" y="3737610"/>
            <a:ext cx="412242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cxnSpLocks/>
            <a:endCxn id="13" idx="0"/>
          </p:cNvCxnSpPr>
          <p:nvPr>
            <p:custDataLst>
              <p:tags r:id="rId12"/>
            </p:custDataLst>
          </p:nvPr>
        </p:nvCxnSpPr>
        <p:spPr>
          <a:xfrm>
            <a:off x="1284605" y="3737610"/>
            <a:ext cx="617728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13"/>
            </p:custDataLst>
          </p:nvPr>
        </p:nvSpPr>
        <p:spPr>
          <a:xfrm>
            <a:off x="460375" y="5670550"/>
            <a:ext cx="80010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tLang="zh-CN" b="1"/>
          </a:p>
        </p:txBody>
      </p:sp>
      <p:sp>
        <p:nvSpPr>
          <p:cNvPr id="21" name="矩形 20"/>
          <p:cNvSpPr/>
          <p:nvPr>
            <p:custDataLst>
              <p:tags r:id="rId14"/>
            </p:custDataLst>
          </p:nvPr>
        </p:nvSpPr>
        <p:spPr>
          <a:xfrm>
            <a:off x="1247775" y="5670550"/>
            <a:ext cx="161925"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b="1"/>
          </a:p>
        </p:txBody>
      </p:sp>
      <p:sp>
        <p:nvSpPr>
          <p:cNvPr id="22" name="矩形 21"/>
          <p:cNvSpPr/>
          <p:nvPr>
            <p:custDataLst>
              <p:tags r:id="rId15"/>
            </p:custDataLst>
          </p:nvPr>
        </p:nvSpPr>
        <p:spPr>
          <a:xfrm>
            <a:off x="1409700" y="5670550"/>
            <a:ext cx="605155"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b="1"/>
          </a:p>
        </p:txBody>
      </p:sp>
      <p:sp>
        <p:nvSpPr>
          <p:cNvPr id="23" name="矩形 22"/>
          <p:cNvSpPr/>
          <p:nvPr>
            <p:custDataLst>
              <p:tags r:id="rId16"/>
            </p:custDataLst>
          </p:nvPr>
        </p:nvSpPr>
        <p:spPr>
          <a:xfrm>
            <a:off x="1925955" y="5670550"/>
            <a:ext cx="215265"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b="1"/>
          </a:p>
        </p:txBody>
      </p:sp>
      <p:sp>
        <p:nvSpPr>
          <p:cNvPr id="24" name="文本框 23"/>
          <p:cNvSpPr txBox="1"/>
          <p:nvPr/>
        </p:nvSpPr>
        <p:spPr>
          <a:xfrm>
            <a:off x="2806700" y="5670550"/>
            <a:ext cx="5384165" cy="645160"/>
          </a:xfrm>
          <a:prstGeom prst="rect">
            <a:avLst/>
          </a:prstGeom>
          <a:noFill/>
        </p:spPr>
        <p:txBody>
          <a:bodyPr wrap="square" rtlCol="0">
            <a:spAutoFit/>
          </a:bodyPr>
          <a:lstStyle/>
          <a:p>
            <a:r>
              <a:rPr lang="zh-CN" altLang="en-US" dirty="0"/>
              <a:t>此时，经过</a:t>
            </a:r>
            <a:r>
              <a:rPr lang="en-US" altLang="zh-CN" dirty="0"/>
              <a:t>self-attention</a:t>
            </a:r>
            <a:r>
              <a:rPr lang="zh-CN" altLang="en-US" dirty="0"/>
              <a:t>之后</a:t>
            </a:r>
            <a:r>
              <a:rPr lang="en-US" altLang="zh-CN" dirty="0"/>
              <a:t> </a:t>
            </a:r>
            <a:r>
              <a:rPr lang="zh-CN" altLang="en-US" dirty="0"/>
              <a:t>，</a:t>
            </a:r>
            <a:r>
              <a:rPr lang="en-US" altLang="zh-CN" dirty="0"/>
              <a:t>“</a:t>
            </a:r>
            <a:r>
              <a:rPr lang="zh-CN" altLang="en-US" dirty="0"/>
              <a:t>今天</a:t>
            </a:r>
            <a:r>
              <a:rPr lang="en-US" altLang="zh-CN" dirty="0"/>
              <a:t>” </a:t>
            </a:r>
            <a:r>
              <a:rPr lang="zh-CN" altLang="en-US" dirty="0"/>
              <a:t>已经融入到语境中了，其他三个词以此类推。</a:t>
            </a:r>
          </a:p>
        </p:txBody>
      </p:sp>
      <p:sp>
        <p:nvSpPr>
          <p:cNvPr id="5" name="文本框 4"/>
          <p:cNvSpPr txBox="1"/>
          <p:nvPr/>
        </p:nvSpPr>
        <p:spPr>
          <a:xfrm>
            <a:off x="135255" y="962025"/>
            <a:ext cx="4572000" cy="414020"/>
          </a:xfrm>
          <a:prstGeom prst="rect">
            <a:avLst/>
          </a:prstGeom>
          <a:noFill/>
        </p:spPr>
        <p:txBody>
          <a:bodyPr wrap="square" rtlCol="0" anchor="t">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p>
        </p:txBody>
      </p:sp>
      <p:cxnSp>
        <p:nvCxnSpPr>
          <p:cNvPr id="11" name="直接箭头连接符 10">
            <a:extLst>
              <a:ext uri="{FF2B5EF4-FFF2-40B4-BE49-F238E27FC236}">
                <a16:creationId xmlns:a16="http://schemas.microsoft.com/office/drawing/2014/main" id="{281F5313-1962-5BD5-5E20-1CEAA13A2541}"/>
              </a:ext>
            </a:extLst>
          </p:cNvPr>
          <p:cNvCxnSpPr>
            <a:cxnSpLocks/>
            <a:stCxn id="6" idx="2"/>
          </p:cNvCxnSpPr>
          <p:nvPr>
            <p:custDataLst>
              <p:tags r:id="rId17"/>
            </p:custDataLst>
          </p:nvPr>
        </p:nvCxnSpPr>
        <p:spPr>
          <a:xfrm flipH="1">
            <a:off x="1297305" y="3737610"/>
            <a:ext cx="2042160" cy="55707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直接箭头连接符 25">
            <a:extLst>
              <a:ext uri="{FF2B5EF4-FFF2-40B4-BE49-F238E27FC236}">
                <a16:creationId xmlns:a16="http://schemas.microsoft.com/office/drawing/2014/main" id="{9BE257CD-942A-7729-CE5F-C74147B2D8C2}"/>
              </a:ext>
            </a:extLst>
          </p:cNvPr>
          <p:cNvCxnSpPr>
            <a:cxnSpLocks/>
            <a:endCxn id="12" idx="0"/>
          </p:cNvCxnSpPr>
          <p:nvPr>
            <p:custDataLst>
              <p:tags r:id="rId18"/>
            </p:custDataLst>
          </p:nvPr>
        </p:nvCxnSpPr>
        <p:spPr>
          <a:xfrm>
            <a:off x="3339465" y="3737610"/>
            <a:ext cx="12700" cy="6248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直接箭头连接符 28">
            <a:extLst>
              <a:ext uri="{FF2B5EF4-FFF2-40B4-BE49-F238E27FC236}">
                <a16:creationId xmlns:a16="http://schemas.microsoft.com/office/drawing/2014/main" id="{AF28BA69-DDBE-FDF6-9EBD-3DE54E5D2DDF}"/>
              </a:ext>
            </a:extLst>
          </p:cNvPr>
          <p:cNvCxnSpPr>
            <a:cxnSpLocks/>
            <a:endCxn id="14" idx="0"/>
          </p:cNvCxnSpPr>
          <p:nvPr>
            <p:custDataLst>
              <p:tags r:id="rId19"/>
            </p:custDataLst>
          </p:nvPr>
        </p:nvCxnSpPr>
        <p:spPr>
          <a:xfrm>
            <a:off x="3275351" y="3737610"/>
            <a:ext cx="2131674" cy="6248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直接箭头连接符 31">
            <a:extLst>
              <a:ext uri="{FF2B5EF4-FFF2-40B4-BE49-F238E27FC236}">
                <a16:creationId xmlns:a16="http://schemas.microsoft.com/office/drawing/2014/main" id="{A267F765-D98F-28FC-C972-B2448530C120}"/>
              </a:ext>
            </a:extLst>
          </p:cNvPr>
          <p:cNvCxnSpPr>
            <a:cxnSpLocks/>
            <a:endCxn id="13" idx="0"/>
          </p:cNvCxnSpPr>
          <p:nvPr>
            <p:custDataLst>
              <p:tags r:id="rId20"/>
            </p:custDataLst>
          </p:nvPr>
        </p:nvCxnSpPr>
        <p:spPr>
          <a:xfrm>
            <a:off x="3283585" y="3732759"/>
            <a:ext cx="4178300" cy="62969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4296559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134620" y="2059305"/>
            <a:ext cx="3399790" cy="3596640"/>
          </a:xfrm>
          <a:prstGeom prst="rect">
            <a:avLst/>
          </a:prstGeom>
          <a:noFill/>
        </p:spPr>
        <p:txBody>
          <a:bodyPr wrap="square" rtlCol="0">
            <a:noAutofit/>
          </a:bodyPr>
          <a:lstStyle/>
          <a:p>
            <a:pPr indent="0">
              <a:buFont typeface="Arial" panose="020B0604020202020204" pitchFamily="34" charset="0"/>
              <a:buNone/>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r>
              <a:rPr lang="en-US" b="1" dirty="0">
                <a:latin typeface="宋体" panose="02010600030101010101" pitchFamily="2" charset="-122"/>
                <a:ea typeface="宋体" panose="02010600030101010101" pitchFamily="2" charset="-122"/>
                <a:cs typeface="宋体" panose="02010600030101010101" pitchFamily="2" charset="-122"/>
              </a:rPr>
              <a:t>self-attention</a:t>
            </a:r>
            <a:r>
              <a:rPr lang="zh-CN" altLang="en-US" b="1" dirty="0">
                <a:latin typeface="宋体" panose="02010600030101010101" pitchFamily="2" charset="-122"/>
                <a:ea typeface="宋体" panose="02010600030101010101" pitchFamily="2" charset="-122"/>
                <a:cs typeface="宋体" panose="02010600030101010101" pitchFamily="2" charset="-122"/>
              </a:rPr>
              <a:t>如何计算？</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输入经过编码后得到向量。</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想得到当前词语上下文的关系，可以当作是加权。</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构建三个矩阵分别来查询当前词跟其他词的关系，以及特征向量的表达。</a:t>
            </a:r>
          </a:p>
        </p:txBody>
      </p:sp>
      <p:pic>
        <p:nvPicPr>
          <p:cNvPr id="102" name="图片 101"/>
          <p:cNvPicPr/>
          <p:nvPr/>
        </p:nvPicPr>
        <p:blipFill>
          <a:blip r:embed="rId4"/>
          <a:stretch>
            <a:fillRect/>
          </a:stretch>
        </p:blipFill>
        <p:spPr>
          <a:xfrm>
            <a:off x="3534410" y="2344420"/>
            <a:ext cx="5479415" cy="3458845"/>
          </a:xfrm>
          <a:prstGeom prst="rect">
            <a:avLst/>
          </a:prstGeom>
          <a:noFill/>
          <a:ln w="9525">
            <a:noFill/>
          </a:ln>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134620" y="2059305"/>
            <a:ext cx="3399790" cy="3596640"/>
          </a:xfrm>
          <a:prstGeom prst="rect">
            <a:avLst/>
          </a:prstGeom>
          <a:noFill/>
        </p:spPr>
        <p:txBody>
          <a:bodyPr wrap="square" rtlCol="0">
            <a:noAutofit/>
          </a:bodyPr>
          <a:lstStyle/>
          <a:p>
            <a:pPr indent="0">
              <a:buFont typeface="Arial" panose="020B0604020202020204" pitchFamily="34" charset="0"/>
              <a:buNone/>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r>
              <a:rPr lang="en-US" b="1" dirty="0">
                <a:latin typeface="宋体" panose="02010600030101010101" pitchFamily="2" charset="-122"/>
                <a:ea typeface="宋体" panose="02010600030101010101" pitchFamily="2" charset="-122"/>
                <a:cs typeface="宋体" panose="02010600030101010101" pitchFamily="2" charset="-122"/>
              </a:rPr>
              <a:t>self-attention</a:t>
            </a:r>
            <a:r>
              <a:rPr lang="zh-CN" altLang="en-US" b="1" dirty="0">
                <a:latin typeface="宋体" panose="02010600030101010101" pitchFamily="2" charset="-122"/>
                <a:ea typeface="宋体" panose="02010600030101010101" pitchFamily="2" charset="-122"/>
                <a:cs typeface="宋体" panose="02010600030101010101" pitchFamily="2" charset="-122"/>
              </a:rPr>
              <a:t>如何计算？</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输入经过编码后得到向量。</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想得到当前词语上下文的关系，可以当作是加权。</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构建三个矩阵分别来查询当前词跟其他词的关系，以及特征向量的表达。</a:t>
            </a:r>
          </a:p>
        </p:txBody>
      </p:sp>
      <p:pic>
        <p:nvPicPr>
          <p:cNvPr id="102" name="图片 101"/>
          <p:cNvPicPr/>
          <p:nvPr/>
        </p:nvPicPr>
        <p:blipFill>
          <a:blip r:embed="rId4"/>
          <a:stretch>
            <a:fillRect/>
          </a:stretch>
        </p:blipFill>
        <p:spPr>
          <a:xfrm>
            <a:off x="3534410" y="2344420"/>
            <a:ext cx="5479415" cy="3458845"/>
          </a:xfrm>
          <a:prstGeom prst="rect">
            <a:avLst/>
          </a:prstGeom>
          <a:noFill/>
          <a:ln w="9525">
            <a:noFill/>
          </a:ln>
        </p:spPr>
      </p:pic>
      <p:sp>
        <p:nvSpPr>
          <p:cNvPr id="3" name="文本框 2">
            <a:extLst>
              <a:ext uri="{FF2B5EF4-FFF2-40B4-BE49-F238E27FC236}">
                <a16:creationId xmlns:a16="http://schemas.microsoft.com/office/drawing/2014/main" id="{88527AD0-7CCE-A748-7170-F53B8C7C5761}"/>
              </a:ext>
            </a:extLst>
          </p:cNvPr>
          <p:cNvSpPr txBox="1"/>
          <p:nvPr/>
        </p:nvSpPr>
        <p:spPr>
          <a:xfrm>
            <a:off x="5911754" y="1545963"/>
            <a:ext cx="421910" cy="369332"/>
          </a:xfrm>
          <a:prstGeom prst="rect">
            <a:avLst/>
          </a:prstGeom>
          <a:noFill/>
        </p:spPr>
        <p:txBody>
          <a:bodyPr wrap="none" rtlCol="0">
            <a:spAutoFit/>
          </a:bodyPr>
          <a:lstStyle/>
          <a:p>
            <a:r>
              <a:rPr lang="en-US" altLang="zh-CN" dirty="0">
                <a:solidFill>
                  <a:srgbClr val="FF0000"/>
                </a:solidFill>
              </a:rPr>
              <a:t>X1</a:t>
            </a:r>
            <a:endParaRPr lang="zh-CN" altLang="en-US" dirty="0">
              <a:solidFill>
                <a:srgbClr val="FF0000"/>
              </a:solidFill>
            </a:endParaRPr>
          </a:p>
        </p:txBody>
      </p:sp>
      <p:sp>
        <p:nvSpPr>
          <p:cNvPr id="5" name="文本框 4">
            <a:extLst>
              <a:ext uri="{FF2B5EF4-FFF2-40B4-BE49-F238E27FC236}">
                <a16:creationId xmlns:a16="http://schemas.microsoft.com/office/drawing/2014/main" id="{1C78FA45-7E3D-2F20-786E-10C05B20067E}"/>
              </a:ext>
            </a:extLst>
          </p:cNvPr>
          <p:cNvSpPr txBox="1"/>
          <p:nvPr/>
        </p:nvSpPr>
        <p:spPr>
          <a:xfrm>
            <a:off x="5007647" y="1985830"/>
            <a:ext cx="702436" cy="369332"/>
          </a:xfrm>
          <a:prstGeom prst="rect">
            <a:avLst/>
          </a:prstGeom>
          <a:noFill/>
        </p:spPr>
        <p:txBody>
          <a:bodyPr wrap="none" rtlCol="0">
            <a:spAutoFit/>
          </a:bodyPr>
          <a:lstStyle/>
          <a:p>
            <a:r>
              <a:rPr lang="en-US" altLang="zh-CN" dirty="0">
                <a:solidFill>
                  <a:srgbClr val="FF0000"/>
                </a:solidFill>
              </a:rPr>
              <a:t>q1.k1</a:t>
            </a:r>
            <a:endParaRPr lang="zh-CN" altLang="en-US" dirty="0">
              <a:solidFill>
                <a:srgbClr val="FF0000"/>
              </a:solidFill>
            </a:endParaRPr>
          </a:p>
        </p:txBody>
      </p:sp>
      <p:sp>
        <p:nvSpPr>
          <p:cNvPr id="6" name="文本框 5">
            <a:extLst>
              <a:ext uri="{FF2B5EF4-FFF2-40B4-BE49-F238E27FC236}">
                <a16:creationId xmlns:a16="http://schemas.microsoft.com/office/drawing/2014/main" id="{96033D7F-FD60-ACE2-5CB3-67ADCB468432}"/>
              </a:ext>
            </a:extLst>
          </p:cNvPr>
          <p:cNvSpPr txBox="1"/>
          <p:nvPr/>
        </p:nvSpPr>
        <p:spPr>
          <a:xfrm>
            <a:off x="6582982" y="1975088"/>
            <a:ext cx="702436" cy="369332"/>
          </a:xfrm>
          <a:prstGeom prst="rect">
            <a:avLst/>
          </a:prstGeom>
          <a:noFill/>
        </p:spPr>
        <p:txBody>
          <a:bodyPr wrap="square" rtlCol="0">
            <a:spAutoFit/>
          </a:bodyPr>
          <a:lstStyle/>
          <a:p>
            <a:r>
              <a:rPr lang="en-US" altLang="zh-CN" dirty="0">
                <a:solidFill>
                  <a:srgbClr val="FF0000"/>
                </a:solidFill>
              </a:rPr>
              <a:t>q1.k2</a:t>
            </a:r>
            <a:endParaRPr lang="zh-CN" altLang="en-US" dirty="0">
              <a:solidFill>
                <a:srgbClr val="FF0000"/>
              </a:solidFill>
            </a:endParaRPr>
          </a:p>
        </p:txBody>
      </p:sp>
      <p:cxnSp>
        <p:nvCxnSpPr>
          <p:cNvPr id="9" name="直接箭头连接符 8">
            <a:extLst>
              <a:ext uri="{FF2B5EF4-FFF2-40B4-BE49-F238E27FC236}">
                <a16:creationId xmlns:a16="http://schemas.microsoft.com/office/drawing/2014/main" id="{C5933562-B9CC-9C06-0081-53D2A8A5366B}"/>
              </a:ext>
            </a:extLst>
          </p:cNvPr>
          <p:cNvCxnSpPr>
            <a:cxnSpLocks/>
            <a:stCxn id="3" idx="2"/>
          </p:cNvCxnSpPr>
          <p:nvPr/>
        </p:nvCxnSpPr>
        <p:spPr>
          <a:xfrm flipH="1">
            <a:off x="5464342" y="1915295"/>
            <a:ext cx="658367" cy="8342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直接箭头连接符 9">
            <a:extLst>
              <a:ext uri="{FF2B5EF4-FFF2-40B4-BE49-F238E27FC236}">
                <a16:creationId xmlns:a16="http://schemas.microsoft.com/office/drawing/2014/main" id="{DA4A8AFA-8BE0-EDB7-78A5-32BAA118D930}"/>
              </a:ext>
            </a:extLst>
          </p:cNvPr>
          <p:cNvCxnSpPr>
            <a:cxnSpLocks/>
            <a:stCxn id="3" idx="2"/>
          </p:cNvCxnSpPr>
          <p:nvPr/>
        </p:nvCxnSpPr>
        <p:spPr>
          <a:xfrm>
            <a:off x="6122709" y="1915295"/>
            <a:ext cx="710554" cy="8342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664131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4620" y="2059305"/>
            <a:ext cx="3399790" cy="3596640"/>
          </a:xfrm>
          <a:prstGeom prst="rect">
            <a:avLst/>
          </a:prstGeom>
          <a:noFill/>
        </p:spPr>
        <p:txBody>
          <a:bodyPr wrap="square" rtlCol="0">
            <a:noAutofit/>
          </a:bodyPr>
          <a:lstStyle/>
          <a:p>
            <a:pPr indent="0">
              <a:buFont typeface="Arial" panose="020B0604020202020204" pitchFamily="34" charset="0"/>
              <a:buNone/>
            </a:pPr>
            <a:endParaRPr lang="zh-CN" altLang="en-US"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r>
              <a:rPr lang="en-US" b="1">
                <a:latin typeface="宋体" panose="02010600030101010101" pitchFamily="2" charset="-122"/>
                <a:ea typeface="宋体" panose="02010600030101010101" pitchFamily="2" charset="-122"/>
                <a:cs typeface="宋体" panose="02010600030101010101" pitchFamily="2" charset="-122"/>
              </a:rPr>
              <a:t>self-attention</a:t>
            </a:r>
            <a:r>
              <a:rPr lang="zh-CN" altLang="en-US" b="1">
                <a:latin typeface="宋体" panose="02010600030101010101" pitchFamily="2" charset="-122"/>
                <a:ea typeface="宋体" panose="02010600030101010101" pitchFamily="2" charset="-122"/>
                <a:cs typeface="宋体" panose="02010600030101010101" pitchFamily="2" charset="-122"/>
              </a:rPr>
              <a:t>如何计算？</a:t>
            </a:r>
          </a:p>
          <a:p>
            <a:pPr marL="342900" indent="-342900">
              <a:buFont typeface="Arial" panose="020B0604020202020204" pitchFamily="34" charset="0"/>
              <a:buChar char="•"/>
            </a:pPr>
            <a:endParaRPr lang="zh-CN" altLang="en-US"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a:latin typeface="宋体" panose="02010600030101010101" pitchFamily="2" charset="-122"/>
                <a:ea typeface="宋体" panose="02010600030101010101" pitchFamily="2" charset="-122"/>
                <a:cs typeface="宋体" panose="02010600030101010101" pitchFamily="2" charset="-122"/>
              </a:rPr>
              <a:t>三个需要训练的矩阵</a:t>
            </a:r>
          </a:p>
          <a:p>
            <a:pPr marL="342900" indent="-342900">
              <a:buFont typeface="Arial" panose="020B0604020202020204" pitchFamily="34" charset="0"/>
              <a:buChar char="•"/>
            </a:pPr>
            <a:endParaRPr lang="zh-CN" altLang="en-US"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en-US" altLang="zh-CN" b="1">
                <a:latin typeface="宋体" panose="02010600030101010101" pitchFamily="2" charset="-122"/>
                <a:ea typeface="宋体" panose="02010600030101010101" pitchFamily="2" charset="-122"/>
                <a:cs typeface="宋体" panose="02010600030101010101" pitchFamily="2" charset="-122"/>
              </a:rPr>
              <a:t>Q</a:t>
            </a:r>
            <a:r>
              <a:rPr lang="zh-CN" altLang="en-US" b="1">
                <a:latin typeface="宋体" panose="02010600030101010101" pitchFamily="2" charset="-122"/>
                <a:ea typeface="宋体" panose="02010600030101010101" pitchFamily="2" charset="-122"/>
                <a:cs typeface="宋体" panose="02010600030101010101" pitchFamily="2" charset="-122"/>
              </a:rPr>
              <a:t>：</a:t>
            </a:r>
            <a:r>
              <a:rPr lang="en-US" altLang="zh-CN" b="1">
                <a:latin typeface="宋体" panose="02010600030101010101" pitchFamily="2" charset="-122"/>
                <a:ea typeface="宋体" panose="02010600030101010101" pitchFamily="2" charset="-122"/>
                <a:cs typeface="宋体" panose="02010600030101010101" pitchFamily="2" charset="-122"/>
              </a:rPr>
              <a:t>query</a:t>
            </a:r>
            <a:r>
              <a:rPr lang="zh-CN" altLang="en-US" b="1">
                <a:latin typeface="宋体" panose="02010600030101010101" pitchFamily="2" charset="-122"/>
                <a:ea typeface="宋体" panose="02010600030101010101" pitchFamily="2" charset="-122"/>
                <a:cs typeface="宋体" panose="02010600030101010101" pitchFamily="2" charset="-122"/>
              </a:rPr>
              <a:t>，要去查询的</a:t>
            </a:r>
          </a:p>
          <a:p>
            <a:pPr marL="342900" indent="-342900">
              <a:buFont typeface="Arial" panose="020B0604020202020204" pitchFamily="34" charset="0"/>
              <a:buChar char="•"/>
            </a:pPr>
            <a:endParaRPr lang="zh-CN" altLang="en-US"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en-US" altLang="zh-CN" b="1">
                <a:latin typeface="宋体" panose="02010600030101010101" pitchFamily="2" charset="-122"/>
                <a:ea typeface="宋体" panose="02010600030101010101" pitchFamily="2" charset="-122"/>
                <a:cs typeface="宋体" panose="02010600030101010101" pitchFamily="2" charset="-122"/>
              </a:rPr>
              <a:t>K</a:t>
            </a:r>
            <a:r>
              <a:rPr lang="zh-CN" altLang="en-US" b="1">
                <a:latin typeface="宋体" panose="02010600030101010101" pitchFamily="2" charset="-122"/>
                <a:ea typeface="宋体" panose="02010600030101010101" pitchFamily="2" charset="-122"/>
                <a:cs typeface="宋体" panose="02010600030101010101" pitchFamily="2" charset="-122"/>
              </a:rPr>
              <a:t>：</a:t>
            </a:r>
            <a:r>
              <a:rPr lang="en-US" altLang="zh-CN" b="1">
                <a:latin typeface="宋体" panose="02010600030101010101" pitchFamily="2" charset="-122"/>
                <a:ea typeface="宋体" panose="02010600030101010101" pitchFamily="2" charset="-122"/>
                <a:cs typeface="宋体" panose="02010600030101010101" pitchFamily="2" charset="-122"/>
              </a:rPr>
              <a:t>key</a:t>
            </a:r>
            <a:r>
              <a:rPr lang="zh-CN" altLang="en-US" b="1">
                <a:latin typeface="宋体" panose="02010600030101010101" pitchFamily="2" charset="-122"/>
                <a:ea typeface="宋体" panose="02010600030101010101" pitchFamily="2" charset="-122"/>
                <a:cs typeface="宋体" panose="02010600030101010101" pitchFamily="2" charset="-122"/>
              </a:rPr>
              <a:t>，等着被查的</a:t>
            </a:r>
          </a:p>
          <a:p>
            <a:pPr marL="342900" indent="-342900">
              <a:buFont typeface="Arial" panose="020B0604020202020204" pitchFamily="34" charset="0"/>
              <a:buChar char="•"/>
            </a:pPr>
            <a:endParaRPr lang="zh-CN" altLang="en-US"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en-US" altLang="zh-CN" b="1">
                <a:latin typeface="宋体" panose="02010600030101010101" pitchFamily="2" charset="-122"/>
                <a:ea typeface="宋体" panose="02010600030101010101" pitchFamily="2" charset="-122"/>
                <a:cs typeface="宋体" panose="02010600030101010101" pitchFamily="2" charset="-122"/>
              </a:rPr>
              <a:t>V</a:t>
            </a:r>
            <a:r>
              <a:rPr lang="zh-CN" altLang="en-US" b="1">
                <a:latin typeface="宋体" panose="02010600030101010101" pitchFamily="2" charset="-122"/>
                <a:ea typeface="宋体" panose="02010600030101010101" pitchFamily="2" charset="-122"/>
                <a:cs typeface="宋体" panose="02010600030101010101" pitchFamily="2" charset="-122"/>
              </a:rPr>
              <a:t>：</a:t>
            </a:r>
            <a:r>
              <a:rPr lang="en-US" altLang="zh-CN" b="1">
                <a:latin typeface="宋体" panose="02010600030101010101" pitchFamily="2" charset="-122"/>
                <a:ea typeface="宋体" panose="02010600030101010101" pitchFamily="2" charset="-122"/>
                <a:cs typeface="宋体" panose="02010600030101010101" pitchFamily="2" charset="-122"/>
              </a:rPr>
              <a:t>value</a:t>
            </a:r>
            <a:r>
              <a:rPr lang="zh-CN" altLang="en-US" b="1">
                <a:latin typeface="宋体" panose="02010600030101010101" pitchFamily="2" charset="-122"/>
                <a:ea typeface="宋体" panose="02010600030101010101" pitchFamily="2" charset="-122"/>
                <a:cs typeface="宋体" panose="02010600030101010101" pitchFamily="2" charset="-122"/>
              </a:rPr>
              <a:t>，实际的特征信息</a:t>
            </a:r>
          </a:p>
        </p:txBody>
      </p:sp>
      <p:pic>
        <p:nvPicPr>
          <p:cNvPr id="104" name="图片 103"/>
          <p:cNvPicPr/>
          <p:nvPr/>
        </p:nvPicPr>
        <p:blipFill>
          <a:blip r:embed="rId4"/>
          <a:stretch>
            <a:fillRect/>
          </a:stretch>
        </p:blipFill>
        <p:spPr>
          <a:xfrm>
            <a:off x="4439285" y="1646555"/>
            <a:ext cx="4187190" cy="4743450"/>
          </a:xfrm>
          <a:prstGeom prst="rect">
            <a:avLst/>
          </a:prstGeom>
          <a:noFill/>
          <a:ln w="9525">
            <a:noFill/>
          </a:ln>
        </p:spPr>
      </p:pic>
      <p:sp>
        <p:nvSpPr>
          <p:cNvPr id="3" name="文本框 2"/>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endParaRPr lang="zh-CN" altLang="en-US" sz="21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4620" y="1854585"/>
            <a:ext cx="8732520" cy="1494155"/>
          </a:xfrm>
          <a:prstGeom prst="rect">
            <a:avLst/>
          </a:prstGeom>
          <a:noFill/>
        </p:spPr>
        <p:txBody>
          <a:bodyPr wrap="square" rtlCol="0">
            <a:noAutofit/>
          </a:bodyPr>
          <a:lstStyle/>
          <a:p>
            <a:pPr indent="0">
              <a:buFont typeface="Arial" panose="020B0604020202020204" pitchFamily="34" charset="0"/>
              <a:buNone/>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r>
              <a:rPr lang="zh-CN" b="1" dirty="0">
                <a:latin typeface="宋体" panose="02010600030101010101" pitchFamily="2" charset="-122"/>
                <a:ea typeface="宋体" panose="02010600030101010101" pitchFamily="2" charset="-122"/>
                <a:cs typeface="宋体" panose="02010600030101010101" pitchFamily="2" charset="-122"/>
              </a:rPr>
              <a:t>每个词的</a:t>
            </a:r>
            <a:r>
              <a:rPr lang="en-US" altLang="zh-CN" b="1" dirty="0">
                <a:latin typeface="宋体" panose="02010600030101010101" pitchFamily="2" charset="-122"/>
                <a:ea typeface="宋体" panose="02010600030101010101" pitchFamily="2" charset="-122"/>
                <a:cs typeface="宋体" panose="02010600030101010101" pitchFamily="2" charset="-122"/>
              </a:rPr>
              <a:t>Attention</a:t>
            </a:r>
            <a:r>
              <a:rPr lang="zh-CN" altLang="en-US" b="1" dirty="0">
                <a:latin typeface="宋体" panose="02010600030101010101" pitchFamily="2" charset="-122"/>
                <a:ea typeface="宋体" panose="02010600030101010101" pitchFamily="2" charset="-122"/>
                <a:cs typeface="宋体" panose="02010600030101010101" pitchFamily="2" charset="-122"/>
              </a:rPr>
              <a:t>计算</a:t>
            </a:r>
          </a:p>
          <a:p>
            <a:pPr marL="285750" indent="-285750">
              <a:buFont typeface="Wingdings" panose="05000000000000000000" charset="0"/>
              <a:buChar char="ü"/>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每个词的</a:t>
            </a:r>
            <a:r>
              <a:rPr lang="en-US" altLang="zh-CN" b="1" dirty="0">
                <a:latin typeface="宋体" panose="02010600030101010101" pitchFamily="2" charset="-122"/>
                <a:ea typeface="宋体" panose="02010600030101010101" pitchFamily="2" charset="-122"/>
                <a:cs typeface="宋体" panose="02010600030101010101" pitchFamily="2" charset="-122"/>
              </a:rPr>
              <a:t>Q</a:t>
            </a:r>
            <a:r>
              <a:rPr lang="zh-CN" altLang="en-US" b="1" dirty="0">
                <a:latin typeface="宋体" panose="02010600030101010101" pitchFamily="2" charset="-122"/>
                <a:ea typeface="宋体" panose="02010600030101010101" pitchFamily="2" charset="-122"/>
                <a:cs typeface="宋体" panose="02010600030101010101" pitchFamily="2" charset="-122"/>
              </a:rPr>
              <a:t>会跟整个序列中每一个</a:t>
            </a:r>
            <a:r>
              <a:rPr lang="en-US" altLang="zh-CN" b="1" dirty="0">
                <a:latin typeface="宋体" panose="02010600030101010101" pitchFamily="2" charset="-122"/>
                <a:ea typeface="宋体" panose="02010600030101010101" pitchFamily="2" charset="-122"/>
                <a:cs typeface="宋体" panose="02010600030101010101" pitchFamily="2" charset="-122"/>
              </a:rPr>
              <a:t>K</a:t>
            </a:r>
            <a:r>
              <a:rPr lang="zh-CN" altLang="en-US" b="1" dirty="0">
                <a:latin typeface="宋体" panose="02010600030101010101" pitchFamily="2" charset="-122"/>
                <a:ea typeface="宋体" panose="02010600030101010101" pitchFamily="2" charset="-122"/>
                <a:cs typeface="宋体" panose="02010600030101010101" pitchFamily="2" charset="-122"/>
              </a:rPr>
              <a:t>计算得分，然后基于得分再分配特征。</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indent="0">
              <a:buFont typeface="Arial" panose="020B0604020202020204" pitchFamily="34" charset="0"/>
              <a:buNone/>
            </a:pPr>
            <a:endParaRPr lang="zh-CN" altLang="en-US" b="1"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1695450" y="3539812"/>
            <a:ext cx="5514340" cy="2557780"/>
          </a:xfrm>
          <a:prstGeom prst="rect">
            <a:avLst/>
          </a:prstGeom>
        </p:spPr>
      </p:pic>
      <p:sp>
        <p:nvSpPr>
          <p:cNvPr id="5" name="文本框 4"/>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endParaRPr lang="zh-CN" altLang="en-US" sz="21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4620" y="1950121"/>
            <a:ext cx="8732520" cy="1494155"/>
          </a:xfrm>
          <a:prstGeom prst="rect">
            <a:avLst/>
          </a:prstGeom>
          <a:noFill/>
        </p:spPr>
        <p:txBody>
          <a:bodyPr wrap="square" rtlCol="0">
            <a:noAutofit/>
          </a:bodyPr>
          <a:lstStyle/>
          <a:p>
            <a:pPr indent="0">
              <a:buFont typeface="Arial" panose="020B0604020202020204" pitchFamily="34" charset="0"/>
              <a:buNone/>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r>
              <a:rPr lang="zh-CN" b="1" dirty="0">
                <a:latin typeface="宋体" panose="02010600030101010101" pitchFamily="2" charset="-122"/>
                <a:ea typeface="宋体" panose="02010600030101010101" pitchFamily="2" charset="-122"/>
                <a:cs typeface="宋体" panose="02010600030101010101" pitchFamily="2" charset="-122"/>
              </a:rPr>
              <a:t>每个词的</a:t>
            </a:r>
            <a:r>
              <a:rPr lang="en-US" altLang="zh-CN" b="1" dirty="0">
                <a:latin typeface="宋体" panose="02010600030101010101" pitchFamily="2" charset="-122"/>
                <a:ea typeface="宋体" panose="02010600030101010101" pitchFamily="2" charset="-122"/>
                <a:cs typeface="宋体" panose="02010600030101010101" pitchFamily="2" charset="-122"/>
              </a:rPr>
              <a:t>Attention</a:t>
            </a:r>
            <a:r>
              <a:rPr lang="zh-CN" altLang="en-US" b="1" dirty="0">
                <a:latin typeface="宋体" panose="02010600030101010101" pitchFamily="2" charset="-122"/>
                <a:ea typeface="宋体" panose="02010600030101010101" pitchFamily="2" charset="-122"/>
                <a:cs typeface="宋体" panose="02010600030101010101" pitchFamily="2" charset="-122"/>
              </a:rPr>
              <a:t>计算</a:t>
            </a:r>
          </a:p>
          <a:p>
            <a:pPr marL="285750" indent="-285750">
              <a:buFont typeface="Wingdings" panose="05000000000000000000" charset="0"/>
              <a:buChar char="ü"/>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宋体" panose="02010600030101010101" pitchFamily="2" charset="-122"/>
              </a:rPr>
              <a:t>每个词的</a:t>
            </a:r>
            <a:r>
              <a:rPr lang="en-US" altLang="zh-CN" b="1" dirty="0">
                <a:latin typeface="宋体" panose="02010600030101010101" pitchFamily="2" charset="-122"/>
                <a:ea typeface="宋体" panose="02010600030101010101" pitchFamily="2" charset="-122"/>
                <a:cs typeface="宋体" panose="02010600030101010101" pitchFamily="2" charset="-122"/>
              </a:rPr>
              <a:t>Q</a:t>
            </a:r>
            <a:r>
              <a:rPr lang="zh-CN" altLang="en-US" b="1" dirty="0">
                <a:latin typeface="宋体" panose="02010600030101010101" pitchFamily="2" charset="-122"/>
                <a:ea typeface="宋体" panose="02010600030101010101" pitchFamily="2" charset="-122"/>
                <a:cs typeface="宋体" panose="02010600030101010101" pitchFamily="2" charset="-122"/>
              </a:rPr>
              <a:t>会跟整个序列中每一个</a:t>
            </a:r>
            <a:r>
              <a:rPr lang="en-US" altLang="zh-CN" b="1" dirty="0">
                <a:latin typeface="宋体" panose="02010600030101010101" pitchFamily="2" charset="-122"/>
                <a:ea typeface="宋体" panose="02010600030101010101" pitchFamily="2" charset="-122"/>
                <a:cs typeface="宋体" panose="02010600030101010101" pitchFamily="2" charset="-122"/>
              </a:rPr>
              <a:t>K</a:t>
            </a:r>
            <a:r>
              <a:rPr lang="zh-CN" altLang="en-US" b="1" dirty="0">
                <a:latin typeface="宋体" panose="02010600030101010101" pitchFamily="2" charset="-122"/>
                <a:ea typeface="宋体" panose="02010600030101010101" pitchFamily="2" charset="-122"/>
                <a:cs typeface="宋体" panose="02010600030101010101" pitchFamily="2" charset="-122"/>
              </a:rPr>
              <a:t>计算得分，然后基于得分再分配特征。</a:t>
            </a:r>
          </a:p>
          <a:p>
            <a:pPr marL="342900" indent="-34290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indent="0">
              <a:buFont typeface="Arial" panose="020B0604020202020204" pitchFamily="34" charset="0"/>
              <a:buNone/>
            </a:pPr>
            <a:endParaRPr lang="zh-CN" altLang="en-US" b="1"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1695450" y="3553460"/>
            <a:ext cx="5514340" cy="2557780"/>
          </a:xfrm>
          <a:prstGeom prst="rect">
            <a:avLst/>
          </a:prstGeom>
        </p:spPr>
      </p:pic>
      <p:sp>
        <p:nvSpPr>
          <p:cNvPr id="5" name="文本框 4"/>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86C88A82-B869-09A3-02C0-A8C33195FD67}"/>
              </a:ext>
            </a:extLst>
          </p:cNvPr>
          <p:cNvSpPr txBox="1"/>
          <p:nvPr/>
        </p:nvSpPr>
        <p:spPr>
          <a:xfrm>
            <a:off x="3267710" y="5346700"/>
            <a:ext cx="476412" cy="369332"/>
          </a:xfrm>
          <a:prstGeom prst="rect">
            <a:avLst/>
          </a:prstGeom>
          <a:noFill/>
        </p:spPr>
        <p:txBody>
          <a:bodyPr wrap="none" rtlCol="0">
            <a:spAutoFit/>
          </a:bodyPr>
          <a:lstStyle/>
          <a:p>
            <a:r>
              <a:rPr lang="en-US" altLang="zh-CN" dirty="0"/>
              <a:t>0.5</a:t>
            </a:r>
            <a:endParaRPr lang="zh-CN" altLang="en-US" dirty="0"/>
          </a:p>
        </p:txBody>
      </p:sp>
      <p:sp>
        <p:nvSpPr>
          <p:cNvPr id="7" name="文本框 6">
            <a:extLst>
              <a:ext uri="{FF2B5EF4-FFF2-40B4-BE49-F238E27FC236}">
                <a16:creationId xmlns:a16="http://schemas.microsoft.com/office/drawing/2014/main" id="{97215DD2-4657-4760-E57F-4917BAFA4CF2}"/>
              </a:ext>
            </a:extLst>
          </p:cNvPr>
          <p:cNvSpPr txBox="1"/>
          <p:nvPr/>
        </p:nvSpPr>
        <p:spPr>
          <a:xfrm>
            <a:off x="3865164" y="5346700"/>
            <a:ext cx="476412" cy="369332"/>
          </a:xfrm>
          <a:prstGeom prst="rect">
            <a:avLst/>
          </a:prstGeom>
          <a:noFill/>
        </p:spPr>
        <p:txBody>
          <a:bodyPr wrap="none" rtlCol="0">
            <a:spAutoFit/>
          </a:bodyPr>
          <a:lstStyle/>
          <a:p>
            <a:r>
              <a:rPr lang="en-US" altLang="zh-CN" dirty="0"/>
              <a:t>0.1</a:t>
            </a:r>
            <a:endParaRPr lang="zh-CN" altLang="en-US" dirty="0"/>
          </a:p>
        </p:txBody>
      </p:sp>
      <p:sp>
        <p:nvSpPr>
          <p:cNvPr id="9" name="文本框 8">
            <a:extLst>
              <a:ext uri="{FF2B5EF4-FFF2-40B4-BE49-F238E27FC236}">
                <a16:creationId xmlns:a16="http://schemas.microsoft.com/office/drawing/2014/main" id="{252C7776-29A7-8B6A-CE69-F4A1DE59BD76}"/>
              </a:ext>
            </a:extLst>
          </p:cNvPr>
          <p:cNvSpPr txBox="1"/>
          <p:nvPr/>
        </p:nvSpPr>
        <p:spPr>
          <a:xfrm>
            <a:off x="4488180" y="5346700"/>
            <a:ext cx="476412" cy="369332"/>
          </a:xfrm>
          <a:prstGeom prst="rect">
            <a:avLst/>
          </a:prstGeom>
          <a:noFill/>
        </p:spPr>
        <p:txBody>
          <a:bodyPr wrap="none" rtlCol="0">
            <a:spAutoFit/>
          </a:bodyPr>
          <a:lstStyle/>
          <a:p>
            <a:r>
              <a:rPr lang="en-US" altLang="zh-CN" dirty="0"/>
              <a:t>0.3</a:t>
            </a:r>
            <a:endParaRPr lang="zh-CN" altLang="en-US" dirty="0"/>
          </a:p>
        </p:txBody>
      </p:sp>
      <p:sp>
        <p:nvSpPr>
          <p:cNvPr id="10" name="文本框 9">
            <a:extLst>
              <a:ext uri="{FF2B5EF4-FFF2-40B4-BE49-F238E27FC236}">
                <a16:creationId xmlns:a16="http://schemas.microsoft.com/office/drawing/2014/main" id="{4E4A9F06-0A24-8C70-861C-1B05A06561ED}"/>
              </a:ext>
            </a:extLst>
          </p:cNvPr>
          <p:cNvSpPr txBox="1"/>
          <p:nvPr/>
        </p:nvSpPr>
        <p:spPr>
          <a:xfrm>
            <a:off x="5216444" y="5346700"/>
            <a:ext cx="476412" cy="369332"/>
          </a:xfrm>
          <a:prstGeom prst="rect">
            <a:avLst/>
          </a:prstGeom>
          <a:noFill/>
        </p:spPr>
        <p:txBody>
          <a:bodyPr wrap="none" rtlCol="0">
            <a:spAutoFit/>
          </a:bodyPr>
          <a:lstStyle/>
          <a:p>
            <a:r>
              <a:rPr lang="en-US" altLang="zh-CN" dirty="0"/>
              <a:t>0.1</a:t>
            </a:r>
            <a:endParaRPr lang="zh-CN" altLang="en-US" dirty="0"/>
          </a:p>
        </p:txBody>
      </p:sp>
      <p:sp>
        <p:nvSpPr>
          <p:cNvPr id="11" name="文本框 10">
            <a:extLst>
              <a:ext uri="{FF2B5EF4-FFF2-40B4-BE49-F238E27FC236}">
                <a16:creationId xmlns:a16="http://schemas.microsoft.com/office/drawing/2014/main" id="{0874FC5F-473A-A92E-681B-8A0219DACA86}"/>
              </a:ext>
            </a:extLst>
          </p:cNvPr>
          <p:cNvSpPr txBox="1"/>
          <p:nvPr/>
        </p:nvSpPr>
        <p:spPr>
          <a:xfrm>
            <a:off x="2984910" y="6111240"/>
            <a:ext cx="2973891" cy="369332"/>
          </a:xfrm>
          <a:prstGeom prst="rect">
            <a:avLst/>
          </a:prstGeom>
          <a:noFill/>
        </p:spPr>
        <p:txBody>
          <a:bodyPr wrap="none" rtlCol="0">
            <a:spAutoFit/>
          </a:bodyPr>
          <a:lstStyle/>
          <a:p>
            <a:r>
              <a:rPr lang="en-US" altLang="zh-CN" b="1" dirty="0">
                <a:solidFill>
                  <a:srgbClr val="FF0000"/>
                </a:solidFill>
              </a:rPr>
              <a:t>X1=0.5v1+0.1v2+0.3v3+0.1v4</a:t>
            </a:r>
            <a:endParaRPr lang="zh-CN" altLang="en-US" b="1" dirty="0">
              <a:solidFill>
                <a:srgbClr val="FF0000"/>
              </a:solidFill>
            </a:endParaRPr>
          </a:p>
        </p:txBody>
      </p:sp>
    </p:spTree>
    <p:extLst>
      <p:ext uri="{BB962C8B-B14F-4D97-AF65-F5344CB8AC3E}">
        <p14:creationId xmlns:p14="http://schemas.microsoft.com/office/powerpoint/2010/main" val="14895343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4.</a:t>
            </a:r>
            <a:r>
              <a:rPr lang="zh-CN" altLang="en-US" sz="2100" b="1" dirty="0">
                <a:solidFill>
                  <a:schemeClr val="bg1"/>
                </a:solidFill>
                <a:latin typeface="黑体" panose="02010609060101010101" pitchFamily="49" charset="-122"/>
                <a:ea typeface="黑体" panose="02010609060101010101" pitchFamily="49" charset="-122"/>
              </a:rPr>
              <a:t>多头注意力机制</a:t>
            </a:r>
          </a:p>
        </p:txBody>
      </p:sp>
      <p:sp>
        <p:nvSpPr>
          <p:cNvPr id="2" name="文本框 1"/>
          <p:cNvSpPr txBox="1"/>
          <p:nvPr/>
        </p:nvSpPr>
        <p:spPr>
          <a:xfrm>
            <a:off x="0" y="1845320"/>
            <a:ext cx="4436745" cy="3710940"/>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en-US" sz="2000" b="1" dirty="0">
                <a:latin typeface="宋体" panose="02010600030101010101" pitchFamily="2" charset="-122"/>
                <a:ea typeface="宋体" panose="02010600030101010101" pitchFamily="2" charset="-122"/>
                <a:cs typeface="宋体" panose="02010600030101010101" pitchFamily="2" charset="-122"/>
              </a:rPr>
              <a:t>multi-headed</a:t>
            </a:r>
            <a:r>
              <a:rPr lang="zh-CN" altLang="en-US" sz="2000" b="1" dirty="0">
                <a:latin typeface="宋体" panose="02010600030101010101" pitchFamily="2" charset="-122"/>
                <a:ea typeface="宋体" panose="02010600030101010101" pitchFamily="2" charset="-122"/>
                <a:cs typeface="宋体" panose="02010600030101010101" pitchFamily="2" charset="-122"/>
              </a:rPr>
              <a:t>机制</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一组</a:t>
            </a:r>
            <a:r>
              <a:rPr lang="en-US" altLang="zh-CN" sz="2000" b="1" dirty="0" err="1">
                <a:latin typeface="宋体" panose="02010600030101010101" pitchFamily="2" charset="-122"/>
                <a:ea typeface="宋体" panose="02010600030101010101" pitchFamily="2" charset="-122"/>
                <a:cs typeface="宋体" panose="02010600030101010101" pitchFamily="2" charset="-122"/>
              </a:rPr>
              <a:t>q,k,v</a:t>
            </a:r>
            <a:r>
              <a:rPr lang="zh-CN" altLang="en-US" sz="2000" b="1" dirty="0">
                <a:latin typeface="宋体" panose="02010600030101010101" pitchFamily="2" charset="-122"/>
                <a:ea typeface="宋体" panose="02010600030101010101" pitchFamily="2" charset="-122"/>
                <a:cs typeface="宋体" panose="02010600030101010101" pitchFamily="2" charset="-122"/>
              </a:rPr>
              <a:t>得到了一组当前词的特征表达</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类似于卷积神经网络中的</a:t>
            </a:r>
            <a:r>
              <a:rPr lang="en-US" altLang="zh-CN" sz="2000" b="1" dirty="0">
                <a:latin typeface="宋体" panose="02010600030101010101" pitchFamily="2" charset="-122"/>
                <a:ea typeface="宋体" panose="02010600030101010101" pitchFamily="2" charset="-122"/>
                <a:cs typeface="宋体" panose="02010600030101010101" pitchFamily="2" charset="-122"/>
              </a:rPr>
              <a:t>filter</a:t>
            </a:r>
            <a:r>
              <a:rPr lang="zh-CN" altLang="en-US" sz="2000" b="1" dirty="0">
                <a:latin typeface="宋体" panose="02010600030101010101" pitchFamily="2" charset="-122"/>
                <a:ea typeface="宋体" panose="02010600030101010101" pitchFamily="2" charset="-122"/>
                <a:cs typeface="宋体" panose="02010600030101010101" pitchFamily="2" charset="-122"/>
              </a:rPr>
              <a:t>，能不能提取多种特征呢？</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卷积中的特征图：</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4572635" y="4449445"/>
            <a:ext cx="3929380" cy="1333500"/>
          </a:xfrm>
          <a:prstGeom prst="rect">
            <a:avLst/>
          </a:prstGeom>
        </p:spPr>
      </p:pic>
      <p:pic>
        <p:nvPicPr>
          <p:cNvPr id="6" name="图片 5"/>
          <p:cNvPicPr>
            <a:picLocks noChangeAspect="1"/>
          </p:cNvPicPr>
          <p:nvPr/>
        </p:nvPicPr>
        <p:blipFill>
          <a:blip r:embed="rId5"/>
          <a:stretch>
            <a:fillRect/>
          </a:stretch>
        </p:blipFill>
        <p:spPr>
          <a:xfrm>
            <a:off x="4572000" y="1842770"/>
            <a:ext cx="3930015" cy="2426970"/>
          </a:xfrm>
          <a:prstGeom prst="rect">
            <a:avLst/>
          </a:prstGeom>
        </p:spPr>
      </p:pic>
      <p:sp>
        <p:nvSpPr>
          <p:cNvPr id="5" name="文本框 4">
            <a:extLst>
              <a:ext uri="{FF2B5EF4-FFF2-40B4-BE49-F238E27FC236}">
                <a16:creationId xmlns:a16="http://schemas.microsoft.com/office/drawing/2014/main" id="{D8C3DC52-7D26-D8F7-54DF-3A861F335741}"/>
              </a:ext>
            </a:extLst>
          </p:cNvPr>
          <p:cNvSpPr txBox="1"/>
          <p:nvPr/>
        </p:nvSpPr>
        <p:spPr>
          <a:xfrm>
            <a:off x="2985482" y="1455908"/>
            <a:ext cx="421910" cy="369332"/>
          </a:xfrm>
          <a:prstGeom prst="rect">
            <a:avLst/>
          </a:prstGeom>
          <a:noFill/>
        </p:spPr>
        <p:txBody>
          <a:bodyPr wrap="none" rtlCol="0">
            <a:spAutoFit/>
          </a:bodyPr>
          <a:lstStyle/>
          <a:p>
            <a:r>
              <a:rPr lang="en-US" altLang="zh-CN" dirty="0"/>
              <a:t>X1</a:t>
            </a:r>
            <a:endParaRPr lang="zh-CN" altLang="en-US" dirty="0"/>
          </a:p>
        </p:txBody>
      </p:sp>
      <p:sp>
        <p:nvSpPr>
          <p:cNvPr id="7" name="文本框 6">
            <a:extLst>
              <a:ext uri="{FF2B5EF4-FFF2-40B4-BE49-F238E27FC236}">
                <a16:creationId xmlns:a16="http://schemas.microsoft.com/office/drawing/2014/main" id="{3A0A0D91-81BD-5029-8A5E-7DE41254DA8D}"/>
              </a:ext>
            </a:extLst>
          </p:cNvPr>
          <p:cNvSpPr txBox="1"/>
          <p:nvPr/>
        </p:nvSpPr>
        <p:spPr>
          <a:xfrm>
            <a:off x="2574219" y="1882135"/>
            <a:ext cx="423514" cy="369332"/>
          </a:xfrm>
          <a:prstGeom prst="rect">
            <a:avLst/>
          </a:prstGeom>
          <a:noFill/>
        </p:spPr>
        <p:txBody>
          <a:bodyPr wrap="none" rtlCol="0">
            <a:spAutoFit/>
          </a:bodyPr>
          <a:lstStyle/>
          <a:p>
            <a:r>
              <a:rPr lang="en-US" altLang="zh-CN" dirty="0"/>
              <a:t>q1</a:t>
            </a:r>
            <a:endParaRPr lang="zh-CN" altLang="en-US" dirty="0"/>
          </a:p>
        </p:txBody>
      </p:sp>
      <p:sp>
        <p:nvSpPr>
          <p:cNvPr id="9" name="文本框 8">
            <a:extLst>
              <a:ext uri="{FF2B5EF4-FFF2-40B4-BE49-F238E27FC236}">
                <a16:creationId xmlns:a16="http://schemas.microsoft.com/office/drawing/2014/main" id="{5C1C2457-1AA4-E1C3-04EC-EE4EF34D16EC}"/>
              </a:ext>
            </a:extLst>
          </p:cNvPr>
          <p:cNvSpPr txBox="1"/>
          <p:nvPr/>
        </p:nvSpPr>
        <p:spPr>
          <a:xfrm>
            <a:off x="4276299" y="1455908"/>
            <a:ext cx="421910" cy="369332"/>
          </a:xfrm>
          <a:prstGeom prst="rect">
            <a:avLst/>
          </a:prstGeom>
          <a:noFill/>
        </p:spPr>
        <p:txBody>
          <a:bodyPr wrap="none" rtlCol="0">
            <a:spAutoFit/>
          </a:bodyPr>
          <a:lstStyle/>
          <a:p>
            <a:r>
              <a:rPr lang="en-US" altLang="zh-CN" dirty="0"/>
              <a:t>X2</a:t>
            </a:r>
            <a:endParaRPr lang="zh-CN" altLang="en-US" dirty="0"/>
          </a:p>
        </p:txBody>
      </p:sp>
      <p:sp>
        <p:nvSpPr>
          <p:cNvPr id="10" name="文本框 9">
            <a:extLst>
              <a:ext uri="{FF2B5EF4-FFF2-40B4-BE49-F238E27FC236}">
                <a16:creationId xmlns:a16="http://schemas.microsoft.com/office/drawing/2014/main" id="{29FC1658-80A1-0D1D-062B-FBE1B984CCDF}"/>
              </a:ext>
            </a:extLst>
          </p:cNvPr>
          <p:cNvSpPr txBox="1"/>
          <p:nvPr/>
        </p:nvSpPr>
        <p:spPr>
          <a:xfrm>
            <a:off x="2591853" y="2358367"/>
            <a:ext cx="405880" cy="369332"/>
          </a:xfrm>
          <a:prstGeom prst="rect">
            <a:avLst/>
          </a:prstGeom>
          <a:noFill/>
        </p:spPr>
        <p:txBody>
          <a:bodyPr wrap="none" rtlCol="0">
            <a:spAutoFit/>
          </a:bodyPr>
          <a:lstStyle/>
          <a:p>
            <a:r>
              <a:rPr lang="en-US" altLang="zh-CN" dirty="0"/>
              <a:t>k1</a:t>
            </a:r>
            <a:endParaRPr lang="zh-CN" altLang="en-US" dirty="0"/>
          </a:p>
        </p:txBody>
      </p:sp>
      <p:sp>
        <p:nvSpPr>
          <p:cNvPr id="13" name="文本框 12">
            <a:extLst>
              <a:ext uri="{FF2B5EF4-FFF2-40B4-BE49-F238E27FC236}">
                <a16:creationId xmlns:a16="http://schemas.microsoft.com/office/drawing/2014/main" id="{8D460925-D2AD-822E-CD9E-7C4033599133}"/>
              </a:ext>
            </a:extLst>
          </p:cNvPr>
          <p:cNvSpPr txBox="1"/>
          <p:nvPr/>
        </p:nvSpPr>
        <p:spPr>
          <a:xfrm>
            <a:off x="2574219" y="3079129"/>
            <a:ext cx="405880" cy="369332"/>
          </a:xfrm>
          <a:prstGeom prst="rect">
            <a:avLst/>
          </a:prstGeom>
          <a:noFill/>
        </p:spPr>
        <p:txBody>
          <a:bodyPr wrap="none" rtlCol="0">
            <a:spAutoFit/>
          </a:bodyPr>
          <a:lstStyle/>
          <a:p>
            <a:r>
              <a:rPr lang="en-US" altLang="zh-CN" dirty="0"/>
              <a:t>v1</a:t>
            </a:r>
            <a:endParaRPr lang="zh-CN" altLang="en-US" dirty="0"/>
          </a:p>
        </p:txBody>
      </p:sp>
      <p:sp>
        <p:nvSpPr>
          <p:cNvPr id="14" name="文本框 13">
            <a:extLst>
              <a:ext uri="{FF2B5EF4-FFF2-40B4-BE49-F238E27FC236}">
                <a16:creationId xmlns:a16="http://schemas.microsoft.com/office/drawing/2014/main" id="{A2EA8604-DE06-36CF-314B-E88E71DA375E}"/>
              </a:ext>
            </a:extLst>
          </p:cNvPr>
          <p:cNvSpPr txBox="1"/>
          <p:nvPr/>
        </p:nvSpPr>
        <p:spPr>
          <a:xfrm>
            <a:off x="4116716" y="2358367"/>
            <a:ext cx="405880" cy="369332"/>
          </a:xfrm>
          <a:prstGeom prst="rect">
            <a:avLst/>
          </a:prstGeom>
          <a:noFill/>
        </p:spPr>
        <p:txBody>
          <a:bodyPr wrap="none" rtlCol="0">
            <a:spAutoFit/>
          </a:bodyPr>
          <a:lstStyle/>
          <a:p>
            <a:r>
              <a:rPr lang="en-US" altLang="zh-CN" dirty="0"/>
              <a:t>k2</a:t>
            </a:r>
            <a:endParaRPr lang="zh-CN" altLang="en-US" dirty="0"/>
          </a:p>
        </p:txBody>
      </p:sp>
      <p:sp>
        <p:nvSpPr>
          <p:cNvPr id="15" name="文本框 14">
            <a:extLst>
              <a:ext uri="{FF2B5EF4-FFF2-40B4-BE49-F238E27FC236}">
                <a16:creationId xmlns:a16="http://schemas.microsoft.com/office/drawing/2014/main" id="{3B34061D-8BED-992E-C05D-61A6DC65E3AA}"/>
              </a:ext>
            </a:extLst>
          </p:cNvPr>
          <p:cNvSpPr txBox="1"/>
          <p:nvPr/>
        </p:nvSpPr>
        <p:spPr>
          <a:xfrm>
            <a:off x="4082463" y="1899770"/>
            <a:ext cx="423514" cy="369332"/>
          </a:xfrm>
          <a:prstGeom prst="rect">
            <a:avLst/>
          </a:prstGeom>
          <a:noFill/>
        </p:spPr>
        <p:txBody>
          <a:bodyPr wrap="none" rtlCol="0">
            <a:spAutoFit/>
          </a:bodyPr>
          <a:lstStyle/>
          <a:p>
            <a:r>
              <a:rPr lang="en-US" altLang="zh-CN" dirty="0"/>
              <a:t>q2</a:t>
            </a:r>
            <a:endParaRPr lang="zh-CN" altLang="en-US" dirty="0"/>
          </a:p>
        </p:txBody>
      </p:sp>
      <p:sp>
        <p:nvSpPr>
          <p:cNvPr id="16" name="文本框 15">
            <a:extLst>
              <a:ext uri="{FF2B5EF4-FFF2-40B4-BE49-F238E27FC236}">
                <a16:creationId xmlns:a16="http://schemas.microsoft.com/office/drawing/2014/main" id="{759CF7E5-EAF7-B1EF-8727-A3E7EBB1D32E}"/>
              </a:ext>
            </a:extLst>
          </p:cNvPr>
          <p:cNvSpPr txBox="1"/>
          <p:nvPr/>
        </p:nvSpPr>
        <p:spPr>
          <a:xfrm>
            <a:off x="4100097" y="3079129"/>
            <a:ext cx="405880" cy="369332"/>
          </a:xfrm>
          <a:prstGeom prst="rect">
            <a:avLst/>
          </a:prstGeom>
          <a:noFill/>
        </p:spPr>
        <p:txBody>
          <a:bodyPr wrap="none" rtlCol="0">
            <a:spAutoFit/>
          </a:bodyPr>
          <a:lstStyle/>
          <a:p>
            <a:r>
              <a:rPr lang="en-US" altLang="zh-CN" dirty="0"/>
              <a:t>v2</a:t>
            </a:r>
            <a:endParaRPr lang="zh-CN" altLang="en-US" dirty="0"/>
          </a:p>
        </p:txBody>
      </p:sp>
      <p:sp>
        <p:nvSpPr>
          <p:cNvPr id="17" name="文本框 16">
            <a:extLst>
              <a:ext uri="{FF2B5EF4-FFF2-40B4-BE49-F238E27FC236}">
                <a16:creationId xmlns:a16="http://schemas.microsoft.com/office/drawing/2014/main" id="{DA7B8AB1-56A3-DCF8-C133-95B2559D1DA5}"/>
              </a:ext>
            </a:extLst>
          </p:cNvPr>
          <p:cNvSpPr txBox="1"/>
          <p:nvPr/>
        </p:nvSpPr>
        <p:spPr>
          <a:xfrm>
            <a:off x="3311359" y="1893930"/>
            <a:ext cx="423514" cy="369332"/>
          </a:xfrm>
          <a:prstGeom prst="rect">
            <a:avLst/>
          </a:prstGeom>
          <a:noFill/>
        </p:spPr>
        <p:txBody>
          <a:bodyPr wrap="none" rtlCol="0">
            <a:spAutoFit/>
          </a:bodyPr>
          <a:lstStyle/>
          <a:p>
            <a:r>
              <a:rPr lang="en-US" altLang="zh-CN" dirty="0">
                <a:solidFill>
                  <a:srgbClr val="FF0000"/>
                </a:solidFill>
              </a:rPr>
              <a:t>q1</a:t>
            </a:r>
            <a:endParaRPr lang="zh-CN" altLang="en-US" dirty="0">
              <a:solidFill>
                <a:srgbClr val="FF0000"/>
              </a:solidFill>
            </a:endParaRPr>
          </a:p>
        </p:txBody>
      </p:sp>
      <p:sp>
        <p:nvSpPr>
          <p:cNvPr id="18" name="文本框 17">
            <a:extLst>
              <a:ext uri="{FF2B5EF4-FFF2-40B4-BE49-F238E27FC236}">
                <a16:creationId xmlns:a16="http://schemas.microsoft.com/office/drawing/2014/main" id="{A4CD159C-88DE-8E48-68CF-D844CC9F9267}"/>
              </a:ext>
            </a:extLst>
          </p:cNvPr>
          <p:cNvSpPr txBox="1"/>
          <p:nvPr/>
        </p:nvSpPr>
        <p:spPr>
          <a:xfrm>
            <a:off x="3320176" y="2378996"/>
            <a:ext cx="405880" cy="369332"/>
          </a:xfrm>
          <a:prstGeom prst="rect">
            <a:avLst/>
          </a:prstGeom>
          <a:noFill/>
        </p:spPr>
        <p:txBody>
          <a:bodyPr wrap="none" rtlCol="0">
            <a:spAutoFit/>
          </a:bodyPr>
          <a:lstStyle/>
          <a:p>
            <a:r>
              <a:rPr lang="en-US" altLang="zh-CN" dirty="0">
                <a:solidFill>
                  <a:srgbClr val="FF0000"/>
                </a:solidFill>
              </a:rPr>
              <a:t>k1</a:t>
            </a:r>
            <a:endParaRPr lang="zh-CN" altLang="en-US" dirty="0">
              <a:solidFill>
                <a:srgbClr val="FF0000"/>
              </a:solidFill>
            </a:endParaRPr>
          </a:p>
        </p:txBody>
      </p:sp>
      <p:sp>
        <p:nvSpPr>
          <p:cNvPr id="19" name="文本框 18">
            <a:extLst>
              <a:ext uri="{FF2B5EF4-FFF2-40B4-BE49-F238E27FC236}">
                <a16:creationId xmlns:a16="http://schemas.microsoft.com/office/drawing/2014/main" id="{699343F8-F347-9F30-4C1E-DB2E608381EB}"/>
              </a:ext>
            </a:extLst>
          </p:cNvPr>
          <p:cNvSpPr txBox="1"/>
          <p:nvPr/>
        </p:nvSpPr>
        <p:spPr>
          <a:xfrm>
            <a:off x="3304235" y="3101581"/>
            <a:ext cx="405880" cy="369332"/>
          </a:xfrm>
          <a:prstGeom prst="rect">
            <a:avLst/>
          </a:prstGeom>
          <a:noFill/>
        </p:spPr>
        <p:txBody>
          <a:bodyPr wrap="none" rtlCol="0">
            <a:spAutoFit/>
          </a:bodyPr>
          <a:lstStyle/>
          <a:p>
            <a:r>
              <a:rPr lang="en-US" altLang="zh-CN" dirty="0">
                <a:solidFill>
                  <a:srgbClr val="FF0000"/>
                </a:solidFill>
              </a:rPr>
              <a:t>v1</a:t>
            </a:r>
            <a:endParaRPr lang="zh-CN" altLang="en-US" dirty="0">
              <a:solidFill>
                <a:srgbClr val="FF0000"/>
              </a:solidFill>
            </a:endParaRPr>
          </a:p>
        </p:txBody>
      </p:sp>
      <p:sp>
        <p:nvSpPr>
          <p:cNvPr id="20" name="文本框 19">
            <a:extLst>
              <a:ext uri="{FF2B5EF4-FFF2-40B4-BE49-F238E27FC236}">
                <a16:creationId xmlns:a16="http://schemas.microsoft.com/office/drawing/2014/main" id="{7A7CE62D-B74A-54D9-A5B7-7E882EEADC7C}"/>
              </a:ext>
            </a:extLst>
          </p:cNvPr>
          <p:cNvSpPr txBox="1"/>
          <p:nvPr/>
        </p:nvSpPr>
        <p:spPr>
          <a:xfrm>
            <a:off x="4750371" y="1906001"/>
            <a:ext cx="423514" cy="369332"/>
          </a:xfrm>
          <a:prstGeom prst="rect">
            <a:avLst/>
          </a:prstGeom>
          <a:noFill/>
        </p:spPr>
        <p:txBody>
          <a:bodyPr wrap="none" rtlCol="0">
            <a:spAutoFit/>
          </a:bodyPr>
          <a:lstStyle/>
          <a:p>
            <a:r>
              <a:rPr lang="en-US" altLang="zh-CN" dirty="0">
                <a:solidFill>
                  <a:srgbClr val="FF0000"/>
                </a:solidFill>
              </a:rPr>
              <a:t>q2</a:t>
            </a:r>
            <a:endParaRPr lang="zh-CN" altLang="en-US" dirty="0">
              <a:solidFill>
                <a:srgbClr val="FF0000"/>
              </a:solidFill>
            </a:endParaRPr>
          </a:p>
        </p:txBody>
      </p:sp>
      <p:sp>
        <p:nvSpPr>
          <p:cNvPr id="21" name="文本框 20">
            <a:extLst>
              <a:ext uri="{FF2B5EF4-FFF2-40B4-BE49-F238E27FC236}">
                <a16:creationId xmlns:a16="http://schemas.microsoft.com/office/drawing/2014/main" id="{62C56310-F1E1-9E6D-5E03-3301B7EAB52A}"/>
              </a:ext>
            </a:extLst>
          </p:cNvPr>
          <p:cNvSpPr txBox="1"/>
          <p:nvPr/>
        </p:nvSpPr>
        <p:spPr>
          <a:xfrm>
            <a:off x="4793296" y="2343640"/>
            <a:ext cx="405880" cy="369332"/>
          </a:xfrm>
          <a:prstGeom prst="rect">
            <a:avLst/>
          </a:prstGeom>
          <a:noFill/>
        </p:spPr>
        <p:txBody>
          <a:bodyPr wrap="none" rtlCol="0">
            <a:spAutoFit/>
          </a:bodyPr>
          <a:lstStyle/>
          <a:p>
            <a:r>
              <a:rPr lang="en-US" altLang="zh-CN" dirty="0">
                <a:solidFill>
                  <a:srgbClr val="FF0000"/>
                </a:solidFill>
              </a:rPr>
              <a:t>k2</a:t>
            </a:r>
            <a:endParaRPr lang="zh-CN" altLang="en-US" dirty="0">
              <a:solidFill>
                <a:srgbClr val="FF0000"/>
              </a:solidFill>
            </a:endParaRPr>
          </a:p>
        </p:txBody>
      </p:sp>
      <p:sp>
        <p:nvSpPr>
          <p:cNvPr id="22" name="文本框 21">
            <a:extLst>
              <a:ext uri="{FF2B5EF4-FFF2-40B4-BE49-F238E27FC236}">
                <a16:creationId xmlns:a16="http://schemas.microsoft.com/office/drawing/2014/main" id="{AA03861B-81E2-CE58-14F4-432A41C719CF}"/>
              </a:ext>
            </a:extLst>
          </p:cNvPr>
          <p:cNvSpPr txBox="1"/>
          <p:nvPr/>
        </p:nvSpPr>
        <p:spPr>
          <a:xfrm>
            <a:off x="4793296" y="3059668"/>
            <a:ext cx="405880" cy="369332"/>
          </a:xfrm>
          <a:prstGeom prst="rect">
            <a:avLst/>
          </a:prstGeom>
          <a:noFill/>
        </p:spPr>
        <p:txBody>
          <a:bodyPr wrap="none" rtlCol="0">
            <a:spAutoFit/>
          </a:bodyPr>
          <a:lstStyle/>
          <a:p>
            <a:r>
              <a:rPr lang="en-US" altLang="zh-CN" dirty="0">
                <a:solidFill>
                  <a:srgbClr val="FF0000"/>
                </a:solidFill>
              </a:rPr>
              <a:t>v2</a:t>
            </a:r>
            <a:endParaRPr lang="zh-CN" altLang="en-US" dirty="0">
              <a:solidFill>
                <a:srgbClr val="FF0000"/>
              </a:solidFill>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4.</a:t>
            </a:r>
            <a:r>
              <a:rPr lang="zh-CN" altLang="en-US" sz="2100" b="1" dirty="0">
                <a:solidFill>
                  <a:schemeClr val="bg1"/>
                </a:solidFill>
                <a:latin typeface="黑体" panose="02010609060101010101" pitchFamily="49" charset="-122"/>
                <a:ea typeface="黑体" panose="02010609060101010101" pitchFamily="49" charset="-122"/>
              </a:rPr>
              <a:t>多头注意力机制</a:t>
            </a:r>
          </a:p>
        </p:txBody>
      </p:sp>
      <p:sp>
        <p:nvSpPr>
          <p:cNvPr id="2" name="文本框 1"/>
          <p:cNvSpPr txBox="1"/>
          <p:nvPr/>
        </p:nvSpPr>
        <p:spPr>
          <a:xfrm>
            <a:off x="0" y="1842770"/>
            <a:ext cx="4436745" cy="3710940"/>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en-US" sz="2000" b="1" dirty="0">
                <a:latin typeface="宋体" panose="02010600030101010101" pitchFamily="2" charset="-122"/>
                <a:ea typeface="宋体" panose="02010600030101010101" pitchFamily="2" charset="-122"/>
                <a:cs typeface="宋体" panose="02010600030101010101" pitchFamily="2" charset="-122"/>
              </a:rPr>
              <a:t>multi-headed</a:t>
            </a:r>
            <a:r>
              <a:rPr lang="zh-CN" altLang="en-US" sz="2000" b="1" dirty="0">
                <a:latin typeface="宋体" panose="02010600030101010101" pitchFamily="2" charset="-122"/>
                <a:ea typeface="宋体" panose="02010600030101010101" pitchFamily="2" charset="-122"/>
                <a:cs typeface="宋体" panose="02010600030101010101" pitchFamily="2" charset="-122"/>
              </a:rPr>
              <a:t>机制</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通过不同的</a:t>
            </a:r>
            <a:r>
              <a:rPr lang="en-US" altLang="zh-CN" sz="2000" b="1" dirty="0">
                <a:latin typeface="宋体" panose="02010600030101010101" pitchFamily="2" charset="-122"/>
                <a:ea typeface="宋体" panose="02010600030101010101" pitchFamily="2" charset="-122"/>
                <a:cs typeface="宋体" panose="02010600030101010101" pitchFamily="2" charset="-122"/>
              </a:rPr>
              <a:t>head</a:t>
            </a:r>
            <a:r>
              <a:rPr lang="zh-CN" altLang="en-US" sz="2000" b="1" dirty="0">
                <a:latin typeface="宋体" panose="02010600030101010101" pitchFamily="2" charset="-122"/>
                <a:ea typeface="宋体" panose="02010600030101010101" pitchFamily="2" charset="-122"/>
                <a:cs typeface="宋体" panose="02010600030101010101" pitchFamily="2" charset="-122"/>
              </a:rPr>
              <a:t>得到多个特征表达</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将所有特征拼接在一起</a:t>
            </a:r>
          </a:p>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可以通过再一层全连接来降维</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4"/>
          <a:stretch>
            <a:fillRect/>
          </a:stretch>
        </p:blipFill>
        <p:spPr>
          <a:xfrm>
            <a:off x="4688840" y="1842770"/>
            <a:ext cx="3769360" cy="4205605"/>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4.</a:t>
            </a:r>
            <a:r>
              <a:rPr lang="zh-CN" altLang="en-US" sz="2100" b="1" dirty="0">
                <a:solidFill>
                  <a:schemeClr val="bg1"/>
                </a:solidFill>
                <a:latin typeface="黑体" panose="02010609060101010101" pitchFamily="49" charset="-122"/>
                <a:ea typeface="黑体" panose="02010609060101010101" pitchFamily="49" charset="-122"/>
              </a:rPr>
              <a:t>多头注意力机制</a:t>
            </a:r>
          </a:p>
        </p:txBody>
      </p:sp>
      <p:sp>
        <p:nvSpPr>
          <p:cNvPr id="2" name="文本框 1"/>
          <p:cNvSpPr txBox="1"/>
          <p:nvPr/>
        </p:nvSpPr>
        <p:spPr>
          <a:xfrm>
            <a:off x="0" y="1842770"/>
            <a:ext cx="4436745" cy="3710940"/>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dirty="0">
                <a:latin typeface="宋体" panose="02010600030101010101" pitchFamily="2" charset="-122"/>
                <a:ea typeface="宋体" panose="02010600030101010101" pitchFamily="2" charset="-122"/>
                <a:cs typeface="宋体" panose="02010600030101010101" pitchFamily="2" charset="-122"/>
              </a:rPr>
              <a:t>堆叠多层</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一层是不够的</a:t>
            </a:r>
          </a:p>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dirty="0">
                <a:latin typeface="宋体" panose="02010600030101010101" pitchFamily="2" charset="-122"/>
                <a:ea typeface="宋体" panose="02010600030101010101" pitchFamily="2" charset="-122"/>
                <a:cs typeface="宋体" panose="02010600030101010101" pitchFamily="2" charset="-122"/>
              </a:rPr>
              <a:t>计算方法都是相同的</a:t>
            </a:r>
          </a:p>
        </p:txBody>
      </p:sp>
      <p:pic>
        <p:nvPicPr>
          <p:cNvPr id="6" name="图片 5">
            <a:extLst>
              <a:ext uri="{FF2B5EF4-FFF2-40B4-BE49-F238E27FC236}">
                <a16:creationId xmlns:a16="http://schemas.microsoft.com/office/drawing/2014/main" id="{F37BD71F-A4AD-B69E-DEB3-64C86773C641}"/>
              </a:ext>
            </a:extLst>
          </p:cNvPr>
          <p:cNvPicPr>
            <a:picLocks noChangeAspect="1"/>
          </p:cNvPicPr>
          <p:nvPr/>
        </p:nvPicPr>
        <p:blipFill>
          <a:blip r:embed="rId4"/>
          <a:stretch>
            <a:fillRect/>
          </a:stretch>
        </p:blipFill>
        <p:spPr>
          <a:xfrm>
            <a:off x="3200400" y="1782864"/>
            <a:ext cx="5588000" cy="4059469"/>
          </a:xfrm>
          <a:prstGeom prst="rect">
            <a:avLst/>
          </a:prstGeom>
        </p:spPr>
      </p:pic>
    </p:spTree>
    <p:extLst>
      <p:ext uri="{BB962C8B-B14F-4D97-AF65-F5344CB8AC3E}">
        <p14:creationId xmlns:p14="http://schemas.microsoft.com/office/powerpoint/2010/main" val="12425431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5498"/>
          </a:xfrm>
          <a:prstGeom prst="rect">
            <a:avLst/>
          </a:prstGeom>
          <a:noFill/>
        </p:spPr>
        <p:txBody>
          <a:bodyPr wrap="square" rtlCol="0">
            <a:spAutoFit/>
          </a:bodyPr>
          <a:lstStyle/>
          <a:p>
            <a:r>
              <a:rPr lang="zh-CN" altLang="en-US" sz="2100" b="1" dirty="0">
                <a:solidFill>
                  <a:schemeClr val="bg1"/>
                </a:solidFill>
                <a:latin typeface="黑体" panose="02010609060101010101" pitchFamily="49" charset="-122"/>
                <a:ea typeface="黑体" panose="02010609060101010101" pitchFamily="49" charset="-122"/>
              </a:rPr>
              <a:t>目录</a:t>
            </a:r>
          </a:p>
        </p:txBody>
      </p:sp>
      <p:sp>
        <p:nvSpPr>
          <p:cNvPr id="2" name="文本框 1"/>
          <p:cNvSpPr txBox="1"/>
          <p:nvPr/>
        </p:nvSpPr>
        <p:spPr>
          <a:xfrm>
            <a:off x="295910" y="2121535"/>
            <a:ext cx="8552180" cy="3879215"/>
          </a:xfrm>
          <a:prstGeom prst="rect">
            <a:avLst/>
          </a:prstGeom>
          <a:noFill/>
        </p:spPr>
        <p:txBody>
          <a:bodyPr wrap="square" rtlCol="0">
            <a:noAutofit/>
          </a:bodyPr>
          <a:lstStyle/>
          <a:p>
            <a:pPr>
              <a:lnSpc>
                <a:spcPts val="1875"/>
              </a:lnSpc>
            </a:pPr>
            <a:r>
              <a:rPr lang="en-US" altLang="zh-CN" sz="3000" dirty="0">
                <a:solidFill>
                  <a:srgbClr val="1D1D1F"/>
                </a:solidFill>
                <a:latin typeface="黑体" panose="02010609060101010101" pitchFamily="49" charset="-122"/>
                <a:ea typeface="黑体" panose="02010609060101010101" pitchFamily="49" charset="-122"/>
              </a:rPr>
              <a:t>	</a:t>
            </a:r>
          </a:p>
          <a:p>
            <a:pPr marL="514350" indent="-514350">
              <a:lnSpc>
                <a:spcPts val="1875"/>
              </a:lnSpc>
              <a:buFont typeface="Arial" panose="020B0604020202020204" pitchFamily="34" charset="0"/>
              <a:buAutoNum type="arabicPeriod"/>
            </a:pPr>
            <a:r>
              <a:rPr lang="zh-CN" altLang="en-US" sz="3000" dirty="0">
                <a:solidFill>
                  <a:srgbClr val="1D1D1F"/>
                </a:solidFill>
                <a:latin typeface="黑体" panose="02010609060101010101" pitchFamily="49" charset="-122"/>
                <a:ea typeface="黑体" panose="02010609060101010101" pitchFamily="49" charset="-122"/>
              </a:rPr>
              <a:t>传统的</a:t>
            </a:r>
            <a:r>
              <a:rPr lang="en-US" altLang="zh-CN" sz="3000" dirty="0">
                <a:solidFill>
                  <a:srgbClr val="1D1D1F"/>
                </a:solidFill>
                <a:latin typeface="黑体" panose="02010609060101010101" pitchFamily="49" charset="-122"/>
                <a:ea typeface="黑体" panose="02010609060101010101" pitchFamily="49" charset="-122"/>
              </a:rPr>
              <a:t>Word2Vec</a:t>
            </a:r>
          </a:p>
          <a:p>
            <a:pPr marL="514350" indent="-514350">
              <a:lnSpc>
                <a:spcPts val="1875"/>
              </a:lnSpc>
              <a:buFont typeface="Arial" panose="020B0604020202020204" pitchFamily="34" charset="0"/>
              <a:buAutoNum type="arabicPeriod"/>
            </a:pPr>
            <a:endParaRPr lang="en-US" altLang="zh-CN" sz="3000" dirty="0">
              <a:solidFill>
                <a:srgbClr val="1D1D1F"/>
              </a:solidFill>
              <a:latin typeface="黑体" panose="02010609060101010101" pitchFamily="49" charset="-122"/>
              <a:ea typeface="黑体" panose="02010609060101010101" pitchFamily="49" charset="-122"/>
            </a:endParaRPr>
          </a:p>
          <a:p>
            <a:pPr marL="514350" indent="-514350">
              <a:lnSpc>
                <a:spcPts val="1875"/>
              </a:lnSpc>
              <a:buFont typeface="Arial" panose="020B0604020202020204" pitchFamily="34" charset="0"/>
              <a:buAutoNum type="arabicPeriod"/>
            </a:pPr>
            <a:r>
              <a:rPr lang="en-US" altLang="zh-CN" sz="3000" dirty="0">
                <a:solidFill>
                  <a:srgbClr val="1D1D1F"/>
                </a:solidFill>
                <a:latin typeface="黑体" panose="02010609060101010101" pitchFamily="49" charset="-122"/>
                <a:ea typeface="黑体" panose="02010609060101010101" pitchFamily="49" charset="-122"/>
                <a:sym typeface="+mn-ea"/>
              </a:rPr>
              <a:t>Transformer</a:t>
            </a:r>
            <a:r>
              <a:rPr lang="zh-CN" altLang="en-US" sz="3000" dirty="0">
                <a:solidFill>
                  <a:srgbClr val="1D1D1F"/>
                </a:solidFill>
                <a:latin typeface="黑体" panose="02010609060101010101" pitchFamily="49" charset="-122"/>
                <a:ea typeface="黑体" panose="02010609060101010101" pitchFamily="49" charset="-122"/>
                <a:sym typeface="+mn-ea"/>
              </a:rPr>
              <a:t>模型</a:t>
            </a:r>
            <a:endParaRPr lang="en-US" altLang="zh-CN" sz="3000" dirty="0">
              <a:solidFill>
                <a:srgbClr val="1D1D1F"/>
              </a:solidFill>
              <a:latin typeface="黑体" panose="02010609060101010101" pitchFamily="49" charset="-122"/>
              <a:ea typeface="黑体" panose="02010609060101010101" pitchFamily="49" charset="-122"/>
            </a:endParaRPr>
          </a:p>
          <a:p>
            <a:pPr marL="514350" indent="-514350">
              <a:lnSpc>
                <a:spcPts val="1875"/>
              </a:lnSpc>
              <a:buFont typeface="Arial" panose="020B0604020202020204" pitchFamily="34" charset="0"/>
              <a:buAutoNum type="arabicPeriod"/>
            </a:pPr>
            <a:endParaRPr lang="en-US" altLang="zh-CN" sz="3000" dirty="0">
              <a:solidFill>
                <a:srgbClr val="1D1D1F"/>
              </a:solidFill>
              <a:latin typeface="黑体" panose="02010609060101010101" pitchFamily="49" charset="-122"/>
              <a:ea typeface="黑体" panose="02010609060101010101" pitchFamily="49" charset="-122"/>
            </a:endParaRPr>
          </a:p>
          <a:p>
            <a:pPr marL="514350" indent="-514350">
              <a:lnSpc>
                <a:spcPts val="1875"/>
              </a:lnSpc>
              <a:buFont typeface="Arial" panose="020B0604020202020204" pitchFamily="34" charset="0"/>
              <a:buAutoNum type="arabicPeriod"/>
            </a:pPr>
            <a:r>
              <a:rPr lang="zh-CN" altLang="en-US" sz="3000" dirty="0">
                <a:solidFill>
                  <a:srgbClr val="1D1D1F"/>
                </a:solidFill>
                <a:latin typeface="黑体" panose="02010609060101010101" pitchFamily="49" charset="-122"/>
                <a:ea typeface="黑体" panose="02010609060101010101" pitchFamily="49" charset="-122"/>
              </a:rPr>
              <a:t>自注意力</a:t>
            </a:r>
            <a:endParaRPr lang="en-US" altLang="zh-CN" sz="3000" dirty="0">
              <a:solidFill>
                <a:srgbClr val="1D1D1F"/>
              </a:solidFill>
              <a:latin typeface="黑体" panose="02010609060101010101" pitchFamily="49" charset="-122"/>
              <a:ea typeface="黑体" panose="02010609060101010101" pitchFamily="49" charset="-122"/>
            </a:endParaRPr>
          </a:p>
          <a:p>
            <a:pPr marL="514350" indent="-514350">
              <a:lnSpc>
                <a:spcPts val="1875"/>
              </a:lnSpc>
              <a:buFont typeface="Arial" panose="020B0604020202020204" pitchFamily="34" charset="0"/>
              <a:buAutoNum type="arabicPeriod"/>
            </a:pPr>
            <a:endParaRPr lang="en-US" altLang="zh-CN" sz="3000" dirty="0">
              <a:solidFill>
                <a:srgbClr val="1D1D1F"/>
              </a:solidFill>
              <a:latin typeface="黑体" panose="02010609060101010101" pitchFamily="49" charset="-122"/>
              <a:ea typeface="黑体" panose="02010609060101010101" pitchFamily="49" charset="-122"/>
            </a:endParaRPr>
          </a:p>
          <a:p>
            <a:pPr marL="514350" indent="-514350">
              <a:lnSpc>
                <a:spcPts val="1875"/>
              </a:lnSpc>
              <a:buFont typeface="Arial" panose="020B0604020202020204" pitchFamily="34" charset="0"/>
              <a:buAutoNum type="arabicPeriod"/>
            </a:pPr>
            <a:r>
              <a:rPr lang="zh-CN" altLang="en-US" sz="3000" dirty="0">
                <a:solidFill>
                  <a:srgbClr val="1D1D1F"/>
                </a:solidFill>
                <a:latin typeface="黑体" panose="02010609060101010101" pitchFamily="49" charset="-122"/>
                <a:ea typeface="黑体" panose="02010609060101010101" pitchFamily="49" charset="-122"/>
              </a:rPr>
              <a:t>多头注意力</a:t>
            </a:r>
            <a:endParaRPr lang="en-US" altLang="zh-CN" sz="3000" dirty="0">
              <a:solidFill>
                <a:srgbClr val="1D1D1F"/>
              </a:solidFill>
              <a:latin typeface="黑体" panose="02010609060101010101" pitchFamily="49" charset="-122"/>
              <a:ea typeface="黑体" panose="02010609060101010101" pitchFamily="49" charset="-122"/>
            </a:endParaRPr>
          </a:p>
          <a:p>
            <a:pPr>
              <a:lnSpc>
                <a:spcPts val="1875"/>
              </a:lnSpc>
            </a:pPr>
            <a:endParaRPr lang="zh-CN" altLang="en-US" sz="3000" dirty="0">
              <a:latin typeface="黑体" panose="02010609060101010101" pitchFamily="49" charset="-122"/>
              <a:ea typeface="黑体" panose="02010609060101010101" pitchFamily="49"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61665"/>
          </a:xfrm>
          <a:prstGeom prst="rect">
            <a:avLst/>
          </a:prstGeom>
          <a:noFill/>
        </p:spPr>
        <p:txBody>
          <a:bodyPr wrap="square" rtlCol="0">
            <a:spAutoFit/>
          </a:bodyPr>
          <a:lstStyle/>
          <a:p>
            <a:r>
              <a:rPr lang="en-US" altLang="zh-CN" sz="2400" b="1" dirty="0">
                <a:solidFill>
                  <a:schemeClr val="bg1"/>
                </a:solidFill>
                <a:latin typeface="黑体" panose="02010609060101010101" pitchFamily="49" charset="-122"/>
                <a:ea typeface="黑体" panose="02010609060101010101" pitchFamily="49" charset="-122"/>
                <a:sym typeface="+mn-ea"/>
              </a:rPr>
              <a:t>4.</a:t>
            </a:r>
            <a:r>
              <a:rPr lang="zh-CN" altLang="en-US" sz="2400" b="1" dirty="0">
                <a:solidFill>
                  <a:schemeClr val="bg1"/>
                </a:solidFill>
                <a:latin typeface="黑体" panose="02010609060101010101" pitchFamily="49" charset="-122"/>
                <a:ea typeface="黑体" panose="02010609060101010101" pitchFamily="49" charset="-122"/>
                <a:sym typeface="+mn-ea"/>
              </a:rPr>
              <a:t>在</a:t>
            </a:r>
            <a:r>
              <a:rPr lang="en-US" altLang="zh-CN" sz="2400" b="1" dirty="0">
                <a:solidFill>
                  <a:schemeClr val="bg1"/>
                </a:solidFill>
                <a:latin typeface="黑体" panose="02010609060101010101" pitchFamily="49" charset="-122"/>
                <a:ea typeface="黑体" panose="02010609060101010101" pitchFamily="49" charset="-122"/>
                <a:sym typeface="+mn-ea"/>
              </a:rPr>
              <a:t>CV</a:t>
            </a:r>
            <a:r>
              <a:rPr lang="zh-CN" altLang="en-US" sz="2400" b="1" dirty="0">
                <a:solidFill>
                  <a:schemeClr val="bg1"/>
                </a:solidFill>
                <a:latin typeface="黑体" panose="02010609060101010101" pitchFamily="49" charset="-122"/>
                <a:ea typeface="黑体" panose="02010609060101010101" pitchFamily="49" charset="-122"/>
                <a:sym typeface="+mn-ea"/>
              </a:rPr>
              <a:t>领域的应用</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2" name="文本框 1"/>
          <p:cNvSpPr txBox="1"/>
          <p:nvPr/>
        </p:nvSpPr>
        <p:spPr>
          <a:xfrm>
            <a:off x="134620" y="1416685"/>
            <a:ext cx="5609590" cy="902335"/>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dirty="0">
                <a:latin typeface="宋体" panose="02010600030101010101" pitchFamily="2" charset="-122"/>
                <a:ea typeface="宋体" panose="02010600030101010101" pitchFamily="2" charset="-122"/>
                <a:cs typeface="宋体" panose="02010600030101010101" pitchFamily="2" charset="-122"/>
              </a:rPr>
              <a:t>视觉中的</a:t>
            </a:r>
            <a:r>
              <a:rPr lang="en-US" altLang="zh-CN" sz="2000" b="1" dirty="0">
                <a:latin typeface="宋体" panose="02010600030101010101" pitchFamily="2" charset="-122"/>
                <a:ea typeface="宋体" panose="02010600030101010101" pitchFamily="2" charset="-122"/>
                <a:cs typeface="宋体" panose="02010600030101010101" pitchFamily="2" charset="-122"/>
              </a:rPr>
              <a:t>Attention</a:t>
            </a:r>
          </a:p>
          <a:p>
            <a:pPr marL="342900" indent="-34290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330200" y="2381250"/>
            <a:ext cx="8483600" cy="3409315"/>
          </a:xfrm>
          <a:prstGeom prst="rect">
            <a:avLst/>
          </a:prstGeom>
        </p:spPr>
      </p:pic>
    </p:spTree>
    <p:extLst>
      <p:ext uri="{BB962C8B-B14F-4D97-AF65-F5344CB8AC3E}">
        <p14:creationId xmlns:p14="http://schemas.microsoft.com/office/powerpoint/2010/main" val="37248464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5255" y="1658620"/>
            <a:ext cx="4436745" cy="855980"/>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dirty="0">
                <a:latin typeface="宋体" panose="02010600030101010101" pitchFamily="2" charset="-122"/>
                <a:ea typeface="宋体" panose="02010600030101010101" pitchFamily="2" charset="-122"/>
                <a:cs typeface="宋体" panose="02010600030101010101" pitchFamily="2" charset="-122"/>
              </a:rPr>
              <a:t>整体架构分析</a:t>
            </a:r>
          </a:p>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a:extLst>
              <a:ext uri="{FF2B5EF4-FFF2-40B4-BE49-F238E27FC236}">
                <a16:creationId xmlns:a16="http://schemas.microsoft.com/office/drawing/2014/main" id="{7E40ECC2-CA98-BD7F-E739-9B27673B2F56}"/>
              </a:ext>
            </a:extLst>
          </p:cNvPr>
          <p:cNvPicPr>
            <a:picLocks noChangeAspect="1"/>
          </p:cNvPicPr>
          <p:nvPr/>
        </p:nvPicPr>
        <p:blipFill>
          <a:blip r:embed="rId4"/>
          <a:stretch>
            <a:fillRect/>
          </a:stretch>
        </p:blipFill>
        <p:spPr>
          <a:xfrm>
            <a:off x="1002687" y="2636510"/>
            <a:ext cx="7238090" cy="3554740"/>
          </a:xfrm>
          <a:prstGeom prst="rect">
            <a:avLst/>
          </a:prstGeom>
        </p:spPr>
      </p:pic>
      <p:sp>
        <p:nvSpPr>
          <p:cNvPr id="6" name="文本框 5">
            <a:extLst>
              <a:ext uri="{FF2B5EF4-FFF2-40B4-BE49-F238E27FC236}">
                <a16:creationId xmlns:a16="http://schemas.microsoft.com/office/drawing/2014/main" id="{AACD4555-DF1D-3656-278D-AEFA22C43975}"/>
              </a:ext>
            </a:extLst>
          </p:cNvPr>
          <p:cNvSpPr txBox="1"/>
          <p:nvPr/>
        </p:nvSpPr>
        <p:spPr>
          <a:xfrm>
            <a:off x="135255" y="914755"/>
            <a:ext cx="4590736" cy="461665"/>
          </a:xfrm>
          <a:prstGeom prst="rect">
            <a:avLst/>
          </a:prstGeom>
          <a:noFill/>
        </p:spPr>
        <p:txBody>
          <a:bodyPr wrap="square">
            <a:spAutoFit/>
          </a:bodyPr>
          <a:lstStyle/>
          <a:p>
            <a:r>
              <a:rPr lang="en-US" altLang="zh-CN" sz="2400" b="1" dirty="0">
                <a:solidFill>
                  <a:schemeClr val="bg1"/>
                </a:solidFill>
                <a:latin typeface="黑体" panose="02010609060101010101" pitchFamily="49" charset="-122"/>
                <a:ea typeface="黑体" panose="02010609060101010101" pitchFamily="49" charset="-122"/>
                <a:sym typeface="+mn-ea"/>
              </a:rPr>
              <a:t>4.</a:t>
            </a:r>
            <a:r>
              <a:rPr lang="zh-CN" altLang="en-US" sz="2400" b="1" dirty="0">
                <a:solidFill>
                  <a:schemeClr val="bg1"/>
                </a:solidFill>
                <a:latin typeface="黑体" panose="02010609060101010101" pitchFamily="49" charset="-122"/>
                <a:ea typeface="黑体" panose="02010609060101010101" pitchFamily="49" charset="-122"/>
                <a:sym typeface="+mn-ea"/>
              </a:rPr>
              <a:t>在</a:t>
            </a:r>
            <a:r>
              <a:rPr lang="en-US" altLang="zh-CN" sz="2400" b="1" dirty="0">
                <a:solidFill>
                  <a:schemeClr val="bg1"/>
                </a:solidFill>
                <a:latin typeface="黑体" panose="02010609060101010101" pitchFamily="49" charset="-122"/>
                <a:ea typeface="黑体" panose="02010609060101010101" pitchFamily="49" charset="-122"/>
                <a:sym typeface="+mn-ea"/>
              </a:rPr>
              <a:t>CV</a:t>
            </a:r>
            <a:r>
              <a:rPr lang="zh-CN" altLang="en-US" sz="2400" b="1" dirty="0">
                <a:solidFill>
                  <a:schemeClr val="bg1"/>
                </a:solidFill>
                <a:latin typeface="黑体" panose="02010609060101010101" pitchFamily="49" charset="-122"/>
                <a:ea typeface="黑体" panose="02010609060101010101" pitchFamily="49" charset="-122"/>
                <a:sym typeface="+mn-ea"/>
              </a:rPr>
              <a:t>领域的应用</a:t>
            </a:r>
            <a:endParaRPr lang="zh-CN" altLang="en-US" sz="2400" b="1"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2072651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1610795" y="2932713"/>
            <a:ext cx="5922411" cy="1015663"/>
          </a:xfrm>
          <a:prstGeom prst="rect">
            <a:avLst/>
          </a:prstGeom>
        </p:spPr>
        <p:txBody>
          <a:bodyPr wrap="square">
            <a:spAutoFit/>
          </a:bodyPr>
          <a:lstStyle/>
          <a:p>
            <a:pPr algn="ctr"/>
            <a:r>
              <a:rPr lang="en-US" altLang="zh-CN" sz="6000" dirty="0">
                <a:solidFill>
                  <a:srgbClr val="4472C4"/>
                </a:solidFill>
                <a:latin typeface="Arial Rounded MT Bold" panose="020F0704030504030204" pitchFamily="34" charset="0"/>
                <a:ea typeface="黑体" panose="02010609060101010101" pitchFamily="49" charset="-122"/>
              </a:rPr>
              <a:t>THANK YOU</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3" name="灯片编号占位符 2"/>
          <p:cNvSpPr>
            <a:spLocks noGrp="1"/>
          </p:cNvSpPr>
          <p:nvPr>
            <p:ph type="sldNum" sz="quarter" idx="12"/>
          </p:nvPr>
        </p:nvSpPr>
        <p:spPr/>
        <p:txBody>
          <a:bodyPr/>
          <a:lstStyle/>
          <a:p>
            <a:fld id="{4A48B14A-30E1-4E76-8EB9-EEB747BACB5D}" type="slidenum">
              <a:rPr lang="zh-CN" altLang="en-US" smtClean="0"/>
              <a:t>22</a:t>
            </a:fld>
            <a:endParaRPr lang="zh-CN" altLang="en-US"/>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0.</a:t>
            </a:r>
            <a:r>
              <a:rPr lang="zh-CN" altLang="en-US" sz="2100" b="1" dirty="0">
                <a:solidFill>
                  <a:schemeClr val="bg1"/>
                </a:solidFill>
                <a:latin typeface="黑体" panose="02010609060101010101" pitchFamily="49" charset="-122"/>
                <a:ea typeface="黑体" panose="02010609060101010101" pitchFamily="49" charset="-122"/>
              </a:rPr>
              <a:t>疑问</a:t>
            </a:r>
          </a:p>
        </p:txBody>
      </p:sp>
      <p:sp>
        <p:nvSpPr>
          <p:cNvPr id="12" name="文本框 11"/>
          <p:cNvSpPr txBox="1"/>
          <p:nvPr/>
        </p:nvSpPr>
        <p:spPr>
          <a:xfrm>
            <a:off x="2700856" y="1912324"/>
            <a:ext cx="3925169" cy="738664"/>
          </a:xfrm>
          <a:prstGeom prst="rect">
            <a:avLst/>
          </a:prstGeom>
          <a:noFill/>
        </p:spPr>
        <p:txBody>
          <a:bodyPr wrap="square" rtlCol="0">
            <a:spAutoFit/>
          </a:bodyPr>
          <a:lstStyle/>
          <a:p>
            <a:r>
              <a:rPr lang="en-US" altLang="zh-CN" sz="2100" dirty="0">
                <a:solidFill>
                  <a:srgbClr val="121212"/>
                </a:solidFill>
              </a:rPr>
              <a:t>Q</a:t>
            </a:r>
            <a:r>
              <a:rPr lang="zh-CN" altLang="en-US" sz="2100" dirty="0">
                <a:solidFill>
                  <a:srgbClr val="121212"/>
                </a:solidFill>
              </a:rPr>
              <a:t>：最先提出</a:t>
            </a:r>
            <a:r>
              <a:rPr lang="en-US" altLang="zh-CN" sz="2100" dirty="0">
                <a:solidFill>
                  <a:srgbClr val="121212"/>
                </a:solidFill>
              </a:rPr>
              <a:t>Attention </a:t>
            </a:r>
            <a:r>
              <a:rPr lang="zh-CN" altLang="en-US" sz="2100" dirty="0">
                <a:solidFill>
                  <a:srgbClr val="121212"/>
                </a:solidFill>
              </a:rPr>
              <a:t>的是</a:t>
            </a:r>
            <a:endParaRPr lang="en-US" altLang="zh-CN" sz="2100" dirty="0">
              <a:solidFill>
                <a:srgbClr val="121212"/>
              </a:solidFill>
            </a:endParaRPr>
          </a:p>
          <a:p>
            <a:r>
              <a:rPr lang="en-US" altLang="zh-CN" sz="2100" dirty="0">
                <a:solidFill>
                  <a:srgbClr val="121212"/>
                </a:solidFill>
              </a:rPr>
              <a:t>《Attention is All you need》</a:t>
            </a:r>
            <a:r>
              <a:rPr lang="zh-CN" altLang="en-US" sz="2100" dirty="0">
                <a:solidFill>
                  <a:srgbClr val="121212"/>
                </a:solidFill>
              </a:rPr>
              <a:t>吗？</a:t>
            </a:r>
            <a:endParaRPr lang="en-US" altLang="zh-CN" sz="2100" dirty="0">
              <a:solidFill>
                <a:srgbClr val="121212"/>
              </a:solidFill>
            </a:endParaRPr>
          </a:p>
        </p:txBody>
      </p:sp>
      <p:sp>
        <p:nvSpPr>
          <p:cNvPr id="2" name="文本框 1"/>
          <p:cNvSpPr txBox="1"/>
          <p:nvPr/>
        </p:nvSpPr>
        <p:spPr>
          <a:xfrm>
            <a:off x="2609413" y="3315225"/>
            <a:ext cx="5223947" cy="1060450"/>
          </a:xfrm>
          <a:prstGeom prst="rect">
            <a:avLst/>
          </a:prstGeom>
          <a:noFill/>
        </p:spPr>
        <p:txBody>
          <a:bodyPr wrap="square" rtlCol="0">
            <a:spAutoFit/>
          </a:bodyPr>
          <a:lstStyle/>
          <a:p>
            <a:r>
              <a:rPr lang="en-US" altLang="zh-CN" sz="2100" dirty="0">
                <a:solidFill>
                  <a:srgbClr val="121212"/>
                </a:solidFill>
              </a:rPr>
              <a:t>A</a:t>
            </a:r>
            <a:r>
              <a:rPr lang="zh-CN" altLang="en-US" sz="2100" dirty="0">
                <a:solidFill>
                  <a:srgbClr val="121212"/>
                </a:solidFill>
              </a:rPr>
              <a:t>：错误的，</a:t>
            </a:r>
            <a:r>
              <a:rPr lang="en-US" altLang="zh-CN" sz="2100" dirty="0">
                <a:solidFill>
                  <a:srgbClr val="121212"/>
                </a:solidFill>
              </a:rPr>
              <a:t>《Attention is All you need》</a:t>
            </a:r>
            <a:r>
              <a:rPr lang="zh-CN" altLang="en-US" sz="2100" dirty="0">
                <a:solidFill>
                  <a:srgbClr val="121212"/>
                </a:solidFill>
              </a:rPr>
              <a:t>提出了</a:t>
            </a:r>
            <a:r>
              <a:rPr lang="en-US" altLang="zh-CN" sz="2100" dirty="0">
                <a:solidFill>
                  <a:srgbClr val="121212"/>
                </a:solidFill>
              </a:rPr>
              <a:t>Transformer</a:t>
            </a:r>
            <a:r>
              <a:rPr lang="zh-CN" altLang="en-US" sz="2100" dirty="0">
                <a:solidFill>
                  <a:srgbClr val="121212"/>
                </a:solidFill>
              </a:rPr>
              <a:t>，</a:t>
            </a:r>
            <a:endParaRPr lang="en-US" altLang="zh-CN" sz="2100" dirty="0">
              <a:solidFill>
                <a:srgbClr val="121212"/>
              </a:solidFill>
            </a:endParaRPr>
          </a:p>
          <a:p>
            <a:r>
              <a:rPr lang="en-US" altLang="zh-CN" sz="2100" dirty="0">
                <a:solidFill>
                  <a:srgbClr val="121212"/>
                </a:solidFill>
              </a:rPr>
              <a:t>Attention</a:t>
            </a:r>
            <a:r>
              <a:rPr lang="zh-CN" altLang="en-US" sz="2100" dirty="0">
                <a:solidFill>
                  <a:srgbClr val="121212"/>
                </a:solidFill>
              </a:rPr>
              <a:t>首次应用在</a:t>
            </a:r>
            <a:r>
              <a:rPr lang="en-US" altLang="zh-CN" sz="2100" dirty="0">
                <a:solidFill>
                  <a:srgbClr val="121212"/>
                </a:solidFill>
              </a:rPr>
              <a:t>NLP</a:t>
            </a:r>
            <a:r>
              <a:rPr lang="zh-CN" altLang="en-US" sz="2100" dirty="0">
                <a:solidFill>
                  <a:srgbClr val="121212"/>
                </a:solidFill>
              </a:rPr>
              <a:t>领域的是</a:t>
            </a:r>
            <a:r>
              <a:rPr lang="en-US" altLang="zh-CN" sz="2100" dirty="0" err="1">
                <a:solidFill>
                  <a:srgbClr val="121212"/>
                </a:solidFill>
              </a:rPr>
              <a:t>Bahdanau</a:t>
            </a:r>
            <a:endParaRPr lang="en-US" altLang="zh-CN" sz="2100" dirty="0">
              <a:solidFill>
                <a:srgbClr val="121212"/>
              </a:solidFill>
            </a:endParaRPr>
          </a:p>
        </p:txBody>
      </p:sp>
      <p:pic>
        <p:nvPicPr>
          <p:cNvPr id="3" name="图片 2"/>
          <p:cNvPicPr>
            <a:picLocks noChangeAspect="1"/>
          </p:cNvPicPr>
          <p:nvPr/>
        </p:nvPicPr>
        <p:blipFill>
          <a:blip r:embed="rId4"/>
          <a:stretch>
            <a:fillRect/>
          </a:stretch>
        </p:blipFill>
        <p:spPr>
          <a:xfrm rot="19905749">
            <a:off x="6956304" y="2438027"/>
            <a:ext cx="1203797" cy="629982"/>
          </a:xfrm>
          <a:prstGeom prst="rect">
            <a:avLst/>
          </a:prstGeom>
        </p:spPr>
      </p:pic>
      <p:pic>
        <p:nvPicPr>
          <p:cNvPr id="5" name="图片 4"/>
          <p:cNvPicPr>
            <a:picLocks noChangeAspect="1"/>
          </p:cNvPicPr>
          <p:nvPr/>
        </p:nvPicPr>
        <p:blipFill>
          <a:blip r:embed="rId5"/>
          <a:stretch>
            <a:fillRect/>
          </a:stretch>
        </p:blipFill>
        <p:spPr>
          <a:xfrm>
            <a:off x="643167" y="3161665"/>
            <a:ext cx="1608445" cy="2507441"/>
          </a:xfrm>
          <a:prstGeom prst="rect">
            <a:avLst/>
          </a:prstGeom>
        </p:spPr>
      </p:pic>
      <p:sp>
        <p:nvSpPr>
          <p:cNvPr id="14" name="对话气泡: 矩形 13"/>
          <p:cNvSpPr/>
          <p:nvPr/>
        </p:nvSpPr>
        <p:spPr>
          <a:xfrm>
            <a:off x="135383" y="1912519"/>
            <a:ext cx="2463265" cy="870959"/>
          </a:xfrm>
          <a:prstGeom prst="wedgeRectCallout">
            <a:avLst>
              <a:gd name="adj1" fmla="val 1203"/>
              <a:gd name="adj2" fmla="val 931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100" dirty="0">
                <a:solidFill>
                  <a:srgbClr val="121212"/>
                </a:solidFill>
              </a:rPr>
              <a:t>是我</a:t>
            </a:r>
            <a:r>
              <a:rPr lang="en-US" altLang="zh-CN" sz="2100" dirty="0">
                <a:solidFill>
                  <a:srgbClr val="121212"/>
                </a:solidFill>
              </a:rPr>
              <a:t>Transformer</a:t>
            </a:r>
            <a:r>
              <a:rPr lang="zh-CN" altLang="en-US" sz="2100" dirty="0">
                <a:solidFill>
                  <a:srgbClr val="121212"/>
                </a:solidFill>
              </a:rPr>
              <a:t>哒！</a:t>
            </a:r>
            <a:endParaRPr lang="en-US" altLang="zh-CN" sz="2100" dirty="0">
              <a:solidFill>
                <a:srgbClr val="121212"/>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1.</a:t>
            </a:r>
            <a:r>
              <a:rPr lang="zh-CN" sz="2100" b="1" dirty="0">
                <a:solidFill>
                  <a:schemeClr val="bg1"/>
                </a:solidFill>
                <a:latin typeface="黑体" panose="02010609060101010101" pitchFamily="49" charset="-122"/>
                <a:ea typeface="黑体" panose="02010609060101010101" pitchFamily="49" charset="-122"/>
              </a:rPr>
              <a:t>传统的</a:t>
            </a:r>
            <a:r>
              <a:rPr lang="en-US" altLang="zh-CN" sz="2100" b="1" dirty="0">
                <a:solidFill>
                  <a:schemeClr val="bg1"/>
                </a:solidFill>
                <a:latin typeface="黑体" panose="02010609060101010101" pitchFamily="49" charset="-122"/>
                <a:ea typeface="黑体" panose="02010609060101010101" pitchFamily="49" charset="-122"/>
              </a:rPr>
              <a:t>Word2Vec</a:t>
            </a:r>
          </a:p>
        </p:txBody>
      </p:sp>
      <p:sp>
        <p:nvSpPr>
          <p:cNvPr id="2" name="文本框 1"/>
          <p:cNvSpPr txBox="1"/>
          <p:nvPr/>
        </p:nvSpPr>
        <p:spPr>
          <a:xfrm>
            <a:off x="135255" y="2059305"/>
            <a:ext cx="3827145" cy="2961640"/>
          </a:xfrm>
          <a:prstGeom prst="rect">
            <a:avLst/>
          </a:prstGeom>
          <a:noFill/>
        </p:spPr>
        <p:txBody>
          <a:bodyPr wrap="square" rtlCol="0">
            <a:noAutofit/>
          </a:bodyPr>
          <a:lstStyle/>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表示向量时有什么问题？</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如</a:t>
            </a:r>
            <a:r>
              <a:rPr lang="en-US" altLang="zh-CN" sz="2000" b="1">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干啥呢</a:t>
            </a:r>
            <a:r>
              <a:rPr lang="en-US" altLang="zh-CN" sz="2000" b="1">
                <a:latin typeface="宋体" panose="02010600030101010101" pitchFamily="2" charset="-122"/>
                <a:ea typeface="宋体" panose="02010600030101010101" pitchFamily="2" charset="-122"/>
                <a:cs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rPr>
              <a:t>是一个词</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不同语境中相同的词如何表达</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预训练好的向量就永久不变了</a:t>
            </a:r>
          </a:p>
        </p:txBody>
      </p:sp>
      <p:pic>
        <p:nvPicPr>
          <p:cNvPr id="7" name="图片 6"/>
          <p:cNvPicPr>
            <a:picLocks noChangeAspect="1"/>
          </p:cNvPicPr>
          <p:nvPr/>
        </p:nvPicPr>
        <p:blipFill>
          <a:blip r:embed="rId4"/>
          <a:stretch>
            <a:fillRect/>
          </a:stretch>
        </p:blipFill>
        <p:spPr>
          <a:xfrm>
            <a:off x="4113530" y="1889125"/>
            <a:ext cx="4495800" cy="3800475"/>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2.Transformer</a:t>
            </a:r>
            <a:r>
              <a:rPr lang="zh-CN" altLang="en-US" sz="2100" b="1" dirty="0">
                <a:solidFill>
                  <a:schemeClr val="bg1"/>
                </a:solidFill>
                <a:latin typeface="黑体" panose="02010609060101010101" pitchFamily="49" charset="-122"/>
                <a:ea typeface="黑体" panose="02010609060101010101" pitchFamily="49" charset="-122"/>
              </a:rPr>
              <a:t>模型</a:t>
            </a:r>
          </a:p>
        </p:txBody>
      </p:sp>
      <p:sp>
        <p:nvSpPr>
          <p:cNvPr id="2" name="文本框 1"/>
          <p:cNvSpPr txBox="1"/>
          <p:nvPr/>
        </p:nvSpPr>
        <p:spPr>
          <a:xfrm>
            <a:off x="135255" y="2059305"/>
            <a:ext cx="3827145" cy="2961640"/>
          </a:xfrm>
          <a:prstGeom prst="rect">
            <a:avLst/>
          </a:prstGeom>
          <a:noFill/>
        </p:spPr>
        <p:txBody>
          <a:bodyPr wrap="square" rtlCol="0">
            <a:noAutofit/>
          </a:bodyPr>
          <a:lstStyle/>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输入如何编码？</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输出结果是什么？</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en-US" altLang="zh-CN" sz="2000" b="1">
                <a:latin typeface="宋体" panose="02010600030101010101" pitchFamily="2" charset="-122"/>
                <a:ea typeface="宋体" panose="02010600030101010101" pitchFamily="2" charset="-122"/>
                <a:cs typeface="宋体" panose="02010600030101010101" pitchFamily="2" charset="-122"/>
              </a:rPr>
              <a:t>Attention</a:t>
            </a:r>
            <a:r>
              <a:rPr lang="zh-CN" altLang="en-US" sz="2000" b="1">
                <a:latin typeface="宋体" panose="02010600030101010101" pitchFamily="2" charset="-122"/>
                <a:ea typeface="宋体" panose="02010600030101010101" pitchFamily="2" charset="-122"/>
                <a:cs typeface="宋体" panose="02010600030101010101" pitchFamily="2" charset="-122"/>
              </a:rPr>
              <a:t>目的是什么？</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怎样组合在一起？</a:t>
            </a:r>
          </a:p>
        </p:txBody>
      </p:sp>
      <p:pic>
        <p:nvPicPr>
          <p:cNvPr id="3" name="图片 2"/>
          <p:cNvPicPr>
            <a:picLocks noChangeAspect="1"/>
          </p:cNvPicPr>
          <p:nvPr/>
        </p:nvPicPr>
        <p:blipFill>
          <a:blip r:embed="rId4"/>
          <a:stretch>
            <a:fillRect/>
          </a:stretch>
        </p:blipFill>
        <p:spPr>
          <a:xfrm>
            <a:off x="3331845" y="1966595"/>
            <a:ext cx="4946015" cy="331978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2.Transformer</a:t>
            </a:r>
            <a:r>
              <a:rPr lang="zh-CN" altLang="en-US" sz="2100" b="1" dirty="0">
                <a:solidFill>
                  <a:schemeClr val="bg1"/>
                </a:solidFill>
                <a:latin typeface="黑体" panose="02010609060101010101" pitchFamily="49" charset="-122"/>
                <a:ea typeface="黑体" panose="02010609060101010101" pitchFamily="49" charset="-122"/>
              </a:rPr>
              <a:t>模型</a:t>
            </a:r>
          </a:p>
        </p:txBody>
      </p:sp>
      <p:sp>
        <p:nvSpPr>
          <p:cNvPr id="2" name="文本框 1"/>
          <p:cNvSpPr txBox="1"/>
          <p:nvPr/>
        </p:nvSpPr>
        <p:spPr>
          <a:xfrm>
            <a:off x="135255" y="2059305"/>
            <a:ext cx="5126355" cy="2961640"/>
          </a:xfrm>
          <a:prstGeom prst="rect">
            <a:avLst/>
          </a:prstGeom>
          <a:noFill/>
        </p:spPr>
        <p:txBody>
          <a:bodyPr wrap="square" rtlCol="0">
            <a:noAutofit/>
          </a:bodyPr>
          <a:lstStyle/>
          <a:p>
            <a:pPr indent="0">
              <a:buFont typeface="Arial" panose="020B0604020202020204" pitchFamily="34" charse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en-US" altLang="zh-CN" sz="2000" b="1">
                <a:latin typeface="宋体" panose="02010600030101010101" pitchFamily="2" charset="-122"/>
                <a:ea typeface="宋体" panose="02010600030101010101" pitchFamily="2" charset="-122"/>
                <a:cs typeface="宋体" panose="02010600030101010101" pitchFamily="2" charset="-122"/>
              </a:rPr>
              <a:t>Attentions</a:t>
            </a:r>
            <a:r>
              <a:rPr lang="zh-CN" altLang="en-US" sz="2000" b="1">
                <a:latin typeface="宋体" panose="02010600030101010101" pitchFamily="2" charset="-122"/>
                <a:ea typeface="宋体" panose="02010600030101010101" pitchFamily="2" charset="-122"/>
                <a:cs typeface="宋体" panose="02010600030101010101" pitchFamily="2" charset="-122"/>
              </a:rPr>
              <a:t>是什么？</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对于输入的数据，你的关注点是什么？</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zh-CN" altLang="en-US" sz="2000" b="1">
                <a:latin typeface="宋体" panose="02010600030101010101" pitchFamily="2" charset="-122"/>
                <a:ea typeface="宋体" panose="02010600030101010101" pitchFamily="2" charset="-122"/>
                <a:cs typeface="宋体" panose="02010600030101010101" pitchFamily="2" charset="-122"/>
              </a:rPr>
              <a:t>如何才能让计算机关注这些有价值的信息？</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4"/>
          <a:stretch>
            <a:fillRect/>
          </a:stretch>
        </p:blipFill>
        <p:spPr>
          <a:xfrm>
            <a:off x="5483225" y="2162175"/>
            <a:ext cx="3238500" cy="253365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11" name="文本框 10"/>
          <p:cNvSpPr txBox="1"/>
          <p:nvPr/>
        </p:nvSpPr>
        <p:spPr>
          <a:xfrm>
            <a:off x="135383" y="940689"/>
            <a:ext cx="5987326" cy="414020"/>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3.</a:t>
            </a:r>
            <a:r>
              <a:rPr lang="zh-CN" altLang="en-US" sz="2100" b="1" dirty="0">
                <a:solidFill>
                  <a:schemeClr val="bg1"/>
                </a:solidFill>
                <a:latin typeface="黑体" panose="02010609060101010101" pitchFamily="49" charset="-122"/>
                <a:ea typeface="黑体" panose="02010609060101010101" pitchFamily="49" charset="-122"/>
              </a:rPr>
              <a:t>自注意力机制</a:t>
            </a:r>
          </a:p>
        </p:txBody>
      </p:sp>
      <p:sp>
        <p:nvSpPr>
          <p:cNvPr id="2" name="文本框 1"/>
          <p:cNvSpPr txBox="1"/>
          <p:nvPr/>
        </p:nvSpPr>
        <p:spPr>
          <a:xfrm>
            <a:off x="135255" y="2059305"/>
            <a:ext cx="5609590" cy="2961640"/>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en-US" altLang="zh-CN" sz="2000" b="1" dirty="0">
                <a:latin typeface="宋体" panose="02010600030101010101" pitchFamily="2" charset="-122"/>
                <a:ea typeface="宋体" panose="02010600030101010101" pitchFamily="2" charset="-122"/>
                <a:cs typeface="宋体" panose="02010600030101010101" pitchFamily="2" charset="-122"/>
              </a:rPr>
              <a:t>self-attention</a:t>
            </a:r>
            <a:r>
              <a:rPr lang="zh-CN" altLang="en-US" sz="2000" b="1" dirty="0">
                <a:latin typeface="宋体" panose="02010600030101010101" pitchFamily="2" charset="-122"/>
                <a:ea typeface="宋体" panose="02010600030101010101" pitchFamily="2" charset="-122"/>
                <a:cs typeface="宋体" panose="02010600030101010101" pitchFamily="2" charset="-122"/>
              </a:rPr>
              <a:t>是什么？</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en-US" altLang="zh-CN" b="1" dirty="0">
                <a:latin typeface="宋体" panose="02010600030101010101" pitchFamily="2" charset="-122"/>
                <a:ea typeface="宋体" panose="02010600030101010101" pitchFamily="2" charset="-122"/>
                <a:cs typeface="宋体" panose="02010600030101010101" pitchFamily="2" charset="-122"/>
              </a:rPr>
              <a:t>The </a:t>
            </a:r>
            <a:r>
              <a:rPr lang="en-US" altLang="zh-CN" b="1" dirty="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rPr>
              <a:t>animal</a:t>
            </a:r>
            <a:r>
              <a:rPr lang="en-US" altLang="zh-CN" b="1" dirty="0">
                <a:latin typeface="宋体" panose="02010600030101010101" pitchFamily="2" charset="-122"/>
                <a:ea typeface="宋体" panose="02010600030101010101" pitchFamily="2" charset="-122"/>
                <a:cs typeface="宋体" panose="02010600030101010101" pitchFamily="2" charset="-122"/>
              </a:rPr>
              <a:t> </a:t>
            </a:r>
            <a:r>
              <a:rPr lang="en-US" altLang="zh-CN" b="1" dirty="0" err="1">
                <a:latin typeface="宋体" panose="02010600030101010101" pitchFamily="2" charset="-122"/>
                <a:ea typeface="宋体" panose="02010600030101010101" pitchFamily="2" charset="-122"/>
                <a:cs typeface="宋体" panose="02010600030101010101" pitchFamily="2" charset="-122"/>
              </a:rPr>
              <a:t>didnt</a:t>
            </a:r>
            <a:r>
              <a:rPr lang="en-US" altLang="zh-CN" b="1" dirty="0">
                <a:latin typeface="宋体" panose="02010600030101010101" pitchFamily="2" charset="-122"/>
                <a:ea typeface="宋体" panose="02010600030101010101" pitchFamily="2" charset="-122"/>
                <a:cs typeface="宋体" panose="02010600030101010101" pitchFamily="2" charset="-122"/>
              </a:rPr>
              <a:t> cross the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rPr>
              <a:t>street</a:t>
            </a:r>
            <a:r>
              <a:rPr lang="en-US" altLang="zh-CN" b="1" dirty="0">
                <a:latin typeface="宋体" panose="02010600030101010101" pitchFamily="2" charset="-122"/>
                <a:ea typeface="宋体" panose="02010600030101010101" pitchFamily="2" charset="-122"/>
                <a:cs typeface="宋体" panose="02010600030101010101" pitchFamily="2" charset="-122"/>
              </a:rPr>
              <a:t> because </a:t>
            </a:r>
            <a:r>
              <a:rPr lang="en-US" altLang="zh-CN" b="1" dirty="0">
                <a:highlight>
                  <a:srgbClr val="00FF00"/>
                </a:highlight>
                <a:latin typeface="宋体" panose="02010600030101010101" pitchFamily="2" charset="-122"/>
                <a:ea typeface="宋体" panose="02010600030101010101" pitchFamily="2" charset="-122"/>
                <a:cs typeface="宋体" panose="02010600030101010101" pitchFamily="2" charset="-122"/>
              </a:rPr>
              <a:t>it</a:t>
            </a:r>
            <a:r>
              <a:rPr lang="en-US" altLang="zh-CN" b="1" dirty="0">
                <a:latin typeface="宋体" panose="02010600030101010101" pitchFamily="2" charset="-122"/>
                <a:ea typeface="宋体" panose="02010600030101010101" pitchFamily="2" charset="-122"/>
                <a:cs typeface="宋体" panose="02010600030101010101" pitchFamily="2" charset="-122"/>
              </a:rPr>
              <a:t> was too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rPr>
              <a:t>tired.</a:t>
            </a:r>
            <a:endParaRPr lang="en-US" altLang="zh-CN"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endParaRPr lang="zh-CN" altLang="en-US"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The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animal</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b="1" dirty="0" err="1">
                <a:latin typeface="宋体" panose="02010600030101010101" pitchFamily="2" charset="-122"/>
                <a:ea typeface="宋体" panose="02010600030101010101" pitchFamily="2" charset="-122"/>
                <a:cs typeface="宋体" panose="02010600030101010101" pitchFamily="2" charset="-122"/>
                <a:sym typeface="+mn-ea"/>
              </a:rPr>
              <a:t>didnt</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cross the </a:t>
            </a:r>
            <a:r>
              <a:rPr lang="en-US" altLang="zh-CN" b="1" dirty="0">
                <a:solidFill>
                  <a:srgbClr val="FF0000"/>
                </a:solidFill>
                <a:highlight>
                  <a:srgbClr val="FFFF00"/>
                </a:highlight>
                <a:latin typeface="宋体" panose="02010600030101010101" pitchFamily="2" charset="-122"/>
                <a:ea typeface="宋体" panose="02010600030101010101" pitchFamily="2" charset="-122"/>
                <a:cs typeface="宋体" panose="02010600030101010101" pitchFamily="2" charset="-122"/>
                <a:sym typeface="+mn-ea"/>
              </a:rPr>
              <a:t>street</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because </a:t>
            </a:r>
            <a:r>
              <a:rPr lang="en-US" altLang="zh-CN" b="1" dirty="0">
                <a:highlight>
                  <a:srgbClr val="00FF00"/>
                </a:highlight>
                <a:latin typeface="宋体" panose="02010600030101010101" pitchFamily="2" charset="-122"/>
                <a:ea typeface="宋体" panose="02010600030101010101" pitchFamily="2" charset="-122"/>
                <a:cs typeface="宋体" panose="02010600030101010101" pitchFamily="2" charset="-122"/>
                <a:sym typeface="+mn-ea"/>
              </a:rPr>
              <a:t>it</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was too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narrow.</a:t>
            </a:r>
            <a:endParaRPr lang="en-US" altLang="zh-CN"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4"/>
          <a:stretch>
            <a:fillRect/>
          </a:stretch>
        </p:blipFill>
        <p:spPr>
          <a:xfrm>
            <a:off x="5744210" y="1870710"/>
            <a:ext cx="3281045" cy="3851275"/>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5255" y="1948180"/>
            <a:ext cx="5126355" cy="2961640"/>
          </a:xfrm>
          <a:prstGeom prst="rect">
            <a:avLst/>
          </a:prstGeom>
          <a:noFill/>
        </p:spPr>
        <p:txBody>
          <a:bodyPr wrap="square" rtlCol="0">
            <a:noAutofit/>
          </a:bodyPr>
          <a:lstStyle/>
          <a:p>
            <a:pPr indent="0">
              <a:buFont typeface="Arial" panose="020B0604020202020204" pitchFamily="34" charset="0"/>
              <a:buNone/>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dirty="0">
                <a:latin typeface="宋体" panose="02010600030101010101" pitchFamily="2" charset="-122"/>
                <a:ea typeface="宋体" panose="02010600030101010101" pitchFamily="2" charset="-122"/>
                <a:cs typeface="宋体" panose="02010600030101010101" pitchFamily="2" charset="-122"/>
              </a:rPr>
              <a:t>举个栗子！</a:t>
            </a:r>
          </a:p>
          <a:p>
            <a:pPr marL="285750" indent="-285750">
              <a:buFont typeface="Arial" panose="020B0604020202020204" pitchFamily="34" charset="0"/>
              <a:buChar char="•"/>
            </a:pP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custDataLst>
              <p:tags r:id="rId1"/>
            </p:custDataLst>
          </p:nvPr>
        </p:nvSpPr>
        <p:spPr>
          <a:xfrm>
            <a:off x="447675" y="30543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p>
        </p:txBody>
      </p:sp>
      <p:sp>
        <p:nvSpPr>
          <p:cNvPr id="6" name="矩形 5"/>
          <p:cNvSpPr/>
          <p:nvPr>
            <p:custDataLst>
              <p:tags r:id="rId2"/>
            </p:custDataLst>
          </p:nvPr>
        </p:nvSpPr>
        <p:spPr>
          <a:xfrm>
            <a:off x="2502535" y="30543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p>
        </p:txBody>
      </p:sp>
      <p:sp>
        <p:nvSpPr>
          <p:cNvPr id="7" name="矩形 6"/>
          <p:cNvSpPr/>
          <p:nvPr>
            <p:custDataLst>
              <p:tags r:id="rId3"/>
            </p:custDataLst>
          </p:nvPr>
        </p:nvSpPr>
        <p:spPr>
          <a:xfrm>
            <a:off x="6612255" y="30543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p>
        </p:txBody>
      </p:sp>
      <p:sp>
        <p:nvSpPr>
          <p:cNvPr id="9" name="矩形 8"/>
          <p:cNvSpPr/>
          <p:nvPr>
            <p:custDataLst>
              <p:tags r:id="rId4"/>
            </p:custDataLst>
          </p:nvPr>
        </p:nvSpPr>
        <p:spPr>
          <a:xfrm>
            <a:off x="4557395" y="30543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p>
        </p:txBody>
      </p:sp>
      <p:sp>
        <p:nvSpPr>
          <p:cNvPr id="5" name="文本框 4"/>
          <p:cNvSpPr txBox="1"/>
          <p:nvPr/>
        </p:nvSpPr>
        <p:spPr>
          <a:xfrm>
            <a:off x="135255" y="962025"/>
            <a:ext cx="4572000" cy="414020"/>
          </a:xfrm>
          <a:prstGeom prst="rect">
            <a:avLst/>
          </a:prstGeom>
          <a:noFill/>
        </p:spPr>
        <p:txBody>
          <a:bodyPr wrap="square" rtlCol="0" anchor="t">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85334" y="897979"/>
            <a:ext cx="1588113" cy="477839"/>
          </a:xfrm>
          <a:prstGeom prst="rect">
            <a:avLst/>
          </a:prstGeom>
        </p:spPr>
      </p:pic>
      <p:sp>
        <p:nvSpPr>
          <p:cNvPr id="2" name="文本框 1"/>
          <p:cNvSpPr txBox="1"/>
          <p:nvPr/>
        </p:nvSpPr>
        <p:spPr>
          <a:xfrm>
            <a:off x="135255" y="1948180"/>
            <a:ext cx="5126355" cy="2961640"/>
          </a:xfrm>
          <a:prstGeom prst="rect">
            <a:avLst/>
          </a:prstGeom>
          <a:noFill/>
        </p:spPr>
        <p:txBody>
          <a:bodyPr wrap="square" rtlCol="0">
            <a:noAutofit/>
          </a:bodyPr>
          <a:lstStyle/>
          <a:p>
            <a:pPr indent="0">
              <a:buFont typeface="Arial" panose="020B0604020202020204" pitchFamily="34" charset="0"/>
              <a:buNone/>
            </a:pP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ü"/>
            </a:pPr>
            <a:r>
              <a:rPr lang="zh-CN" altLang="en-US" sz="2000" b="1">
                <a:latin typeface="宋体" panose="02010600030101010101" pitchFamily="2" charset="-122"/>
                <a:ea typeface="宋体" panose="02010600030101010101" pitchFamily="2" charset="-122"/>
                <a:cs typeface="宋体" panose="02010600030101010101" pitchFamily="2" charset="-122"/>
              </a:rPr>
              <a:t>举个栗子！</a:t>
            </a:r>
          </a:p>
          <a:p>
            <a:pPr marL="285750" indent="-285750">
              <a:buFont typeface="Arial" panose="020B0604020202020204" pitchFamily="34" charset="0"/>
              <a:buChar char="•"/>
            </a:pP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custDataLst>
              <p:tags r:id="rId1"/>
            </p:custDataLst>
          </p:nvPr>
        </p:nvSpPr>
        <p:spPr>
          <a:xfrm>
            <a:off x="447675" y="30543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p>
        </p:txBody>
      </p:sp>
      <p:sp>
        <p:nvSpPr>
          <p:cNvPr id="6" name="矩形 5"/>
          <p:cNvSpPr/>
          <p:nvPr>
            <p:custDataLst>
              <p:tags r:id="rId2"/>
            </p:custDataLst>
          </p:nvPr>
        </p:nvSpPr>
        <p:spPr>
          <a:xfrm>
            <a:off x="2502535" y="30543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p>
        </p:txBody>
      </p:sp>
      <p:sp>
        <p:nvSpPr>
          <p:cNvPr id="7" name="矩形 6"/>
          <p:cNvSpPr/>
          <p:nvPr>
            <p:custDataLst>
              <p:tags r:id="rId3"/>
            </p:custDataLst>
          </p:nvPr>
        </p:nvSpPr>
        <p:spPr>
          <a:xfrm>
            <a:off x="6612255" y="30543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p>
        </p:txBody>
      </p:sp>
      <p:sp>
        <p:nvSpPr>
          <p:cNvPr id="9" name="矩形 8"/>
          <p:cNvSpPr/>
          <p:nvPr>
            <p:custDataLst>
              <p:tags r:id="rId4"/>
            </p:custDataLst>
          </p:nvPr>
        </p:nvSpPr>
        <p:spPr>
          <a:xfrm>
            <a:off x="4557395" y="30543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p>
        </p:txBody>
      </p:sp>
      <p:sp>
        <p:nvSpPr>
          <p:cNvPr id="10" name="矩形 9"/>
          <p:cNvSpPr/>
          <p:nvPr>
            <p:custDataLst>
              <p:tags r:id="rId5"/>
            </p:custDataLst>
          </p:nvPr>
        </p:nvSpPr>
        <p:spPr>
          <a:xfrm>
            <a:off x="460375" y="4362450"/>
            <a:ext cx="1673860" cy="68326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今天（</a:t>
            </a:r>
            <a:r>
              <a:rPr lang="en-US" altLang="zh-CN" b="1"/>
              <a:t>0.5</a:t>
            </a:r>
            <a:r>
              <a:rPr lang="zh-CN" altLang="en-US" b="1"/>
              <a:t>）</a:t>
            </a:r>
            <a:endParaRPr lang="en-US" altLang="zh-CN" b="1"/>
          </a:p>
        </p:txBody>
      </p:sp>
      <p:sp>
        <p:nvSpPr>
          <p:cNvPr id="12" name="矩形 11"/>
          <p:cNvSpPr/>
          <p:nvPr>
            <p:custDataLst>
              <p:tags r:id="rId6"/>
            </p:custDataLst>
          </p:nvPr>
        </p:nvSpPr>
        <p:spPr>
          <a:xfrm>
            <a:off x="2515235" y="4362450"/>
            <a:ext cx="1673860" cy="683260"/>
          </a:xfrm>
          <a:prstGeom prst="rect">
            <a:avLst/>
          </a:prstGeom>
          <a:solidFill>
            <a:schemeClr val="accent2"/>
          </a:solidFill>
          <a:ln>
            <a:solidFill>
              <a:srgbClr val="FF7575"/>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晚上</a:t>
            </a:r>
            <a:r>
              <a:rPr lang="zh-CN" altLang="en-US" b="1">
                <a:sym typeface="+mn-ea"/>
              </a:rPr>
              <a:t>（</a:t>
            </a:r>
            <a:r>
              <a:rPr lang="en-US" altLang="zh-CN" b="1">
                <a:sym typeface="+mn-ea"/>
              </a:rPr>
              <a:t>0.1</a:t>
            </a:r>
            <a:r>
              <a:rPr lang="zh-CN" altLang="en-US" b="1">
                <a:sym typeface="+mn-ea"/>
              </a:rPr>
              <a:t>）</a:t>
            </a:r>
            <a:endParaRPr lang="zh-CN" altLang="en-US" b="1"/>
          </a:p>
        </p:txBody>
      </p:sp>
      <p:sp>
        <p:nvSpPr>
          <p:cNvPr id="13" name="矩形 12"/>
          <p:cNvSpPr/>
          <p:nvPr>
            <p:custDataLst>
              <p:tags r:id="rId7"/>
            </p:custDataLst>
          </p:nvPr>
        </p:nvSpPr>
        <p:spPr>
          <a:xfrm>
            <a:off x="6624955" y="4362450"/>
            <a:ext cx="1673860" cy="6832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你</a:t>
            </a:r>
            <a:r>
              <a:rPr lang="zh-CN" altLang="en-US" b="1">
                <a:sym typeface="+mn-ea"/>
              </a:rPr>
              <a:t>（</a:t>
            </a:r>
            <a:r>
              <a:rPr lang="en-US" altLang="zh-CN" b="1">
                <a:sym typeface="+mn-ea"/>
              </a:rPr>
              <a:t>0.1</a:t>
            </a:r>
            <a:r>
              <a:rPr lang="zh-CN" altLang="en-US" b="1">
                <a:sym typeface="+mn-ea"/>
              </a:rPr>
              <a:t>）</a:t>
            </a:r>
            <a:endParaRPr lang="zh-CN" altLang="en-US" b="1"/>
          </a:p>
        </p:txBody>
      </p:sp>
      <p:sp>
        <p:nvSpPr>
          <p:cNvPr id="14" name="矩形 13"/>
          <p:cNvSpPr/>
          <p:nvPr>
            <p:custDataLst>
              <p:tags r:id="rId8"/>
            </p:custDataLst>
          </p:nvPr>
        </p:nvSpPr>
        <p:spPr>
          <a:xfrm>
            <a:off x="4570095" y="4362450"/>
            <a:ext cx="1673860" cy="683260"/>
          </a:xfrm>
          <a:prstGeom prst="rect">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b="1"/>
              <a:t>吃</a:t>
            </a:r>
            <a:r>
              <a:rPr lang="zh-CN" altLang="en-US" b="1">
                <a:sym typeface="+mn-ea"/>
              </a:rPr>
              <a:t>（</a:t>
            </a:r>
            <a:r>
              <a:rPr lang="en-US" altLang="zh-CN" b="1">
                <a:sym typeface="+mn-ea"/>
              </a:rPr>
              <a:t>0.3</a:t>
            </a:r>
            <a:r>
              <a:rPr lang="zh-CN" altLang="en-US" b="1">
                <a:sym typeface="+mn-ea"/>
              </a:rPr>
              <a:t>）</a:t>
            </a:r>
            <a:endParaRPr lang="zh-CN" altLang="en-US" b="1"/>
          </a:p>
        </p:txBody>
      </p:sp>
      <p:cxnSp>
        <p:nvCxnSpPr>
          <p:cNvPr id="15" name="直接箭头连接符 14"/>
          <p:cNvCxnSpPr>
            <a:stCxn id="3" idx="2"/>
            <a:endCxn id="10" idx="0"/>
          </p:cNvCxnSpPr>
          <p:nvPr>
            <p:custDataLst>
              <p:tags r:id="rId9"/>
            </p:custDataLst>
          </p:nvPr>
        </p:nvCxnSpPr>
        <p:spPr>
          <a:xfrm>
            <a:off x="1284605" y="3737610"/>
            <a:ext cx="1270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a:stCxn id="3" idx="2"/>
            <a:endCxn id="12" idx="0"/>
          </p:cNvCxnSpPr>
          <p:nvPr>
            <p:custDataLst>
              <p:tags r:id="rId10"/>
            </p:custDataLst>
          </p:nvPr>
        </p:nvCxnSpPr>
        <p:spPr>
          <a:xfrm>
            <a:off x="1284605" y="3737610"/>
            <a:ext cx="206756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3" idx="2"/>
            <a:endCxn id="14" idx="0"/>
          </p:cNvCxnSpPr>
          <p:nvPr>
            <p:custDataLst>
              <p:tags r:id="rId11"/>
            </p:custDataLst>
          </p:nvPr>
        </p:nvCxnSpPr>
        <p:spPr>
          <a:xfrm>
            <a:off x="1284605" y="3737610"/>
            <a:ext cx="412242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endCxn id="13" idx="0"/>
          </p:cNvCxnSpPr>
          <p:nvPr>
            <p:custDataLst>
              <p:tags r:id="rId12"/>
            </p:custDataLst>
          </p:nvPr>
        </p:nvCxnSpPr>
        <p:spPr>
          <a:xfrm>
            <a:off x="1284605" y="3737610"/>
            <a:ext cx="6177280" cy="6248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135255" y="962025"/>
            <a:ext cx="4572000" cy="414020"/>
          </a:xfrm>
          <a:prstGeom prst="rect">
            <a:avLst/>
          </a:prstGeom>
          <a:noFill/>
        </p:spPr>
        <p:txBody>
          <a:bodyPr wrap="square" rtlCol="0" anchor="t">
            <a:spAutoFit/>
          </a:bodyPr>
          <a:lstStyle/>
          <a:p>
            <a:r>
              <a:rPr lang="en-US" altLang="zh-CN" sz="2100" b="1" dirty="0">
                <a:solidFill>
                  <a:schemeClr val="bg1"/>
                </a:solidFill>
                <a:latin typeface="黑体" panose="02010609060101010101" pitchFamily="49" charset="-122"/>
                <a:ea typeface="黑体" panose="02010609060101010101" pitchFamily="49" charset="-122"/>
                <a:sym typeface="+mn-ea"/>
              </a:rPr>
              <a:t>3.</a:t>
            </a:r>
            <a:r>
              <a:rPr lang="zh-CN" altLang="en-US" sz="2100" b="1" dirty="0">
                <a:solidFill>
                  <a:schemeClr val="bg1"/>
                </a:solidFill>
                <a:latin typeface="黑体" panose="02010609060101010101" pitchFamily="49" charset="-122"/>
                <a:ea typeface="黑体" panose="02010609060101010101" pitchFamily="49" charset="-122"/>
                <a:sym typeface="+mn-ea"/>
              </a:rPr>
              <a:t>自注意力机制</a:t>
            </a:r>
          </a:p>
        </p:txBody>
      </p:sp>
    </p:spTree>
    <p:extLst>
      <p:ext uri="{BB962C8B-B14F-4D97-AF65-F5344CB8AC3E}">
        <p14:creationId xmlns:p14="http://schemas.microsoft.com/office/powerpoint/2010/main" val="1451305631"/>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MyOGI5NWVjZGNmN2QzYWE0OTliYzc5NjU4ZDQ1MzQ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177.8,&quot;left&quot;:35.25,&quot;top&quot;:261.5,&quot;width&quot;:618.2}"/>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177.8,&quot;left&quot;:35.25,&quot;top&quot;:261.5,&quot;width&quot;:618.2}"/>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98.8,&quot;left&quot;:35.25,&quot;top&quot;:240.5,&quot;width&quot;:618.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4749</TotalTime>
  <Words>1682</Words>
  <Application>Microsoft Office PowerPoint</Application>
  <PresentationFormat>全屏显示(4:3)</PresentationFormat>
  <Paragraphs>276</Paragraphs>
  <Slides>22</Slides>
  <Notes>21</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宋体</vt:lpstr>
      <vt:lpstr>Wingdings</vt:lpstr>
      <vt:lpstr>Arial</vt:lpstr>
      <vt:lpstr>Calibri Light</vt:lpstr>
      <vt:lpstr>Arial Rounded MT Bold</vt:lpstr>
      <vt:lpstr>Calibri</vt:lpstr>
      <vt:lpstr>黑体</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丶 Vincennes</dc:creator>
  <cp:lastModifiedBy>Russell Westbrook</cp:lastModifiedBy>
  <cp:revision>615</cp:revision>
  <dcterms:created xsi:type="dcterms:W3CDTF">2020-06-04T00:53:00Z</dcterms:created>
  <dcterms:modified xsi:type="dcterms:W3CDTF">2024-03-26T08:35:14Z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0F851F5525D64F83B644A4D6B0AACCE9_12</vt:lpwstr>
  </property>
</Properties>
</file>