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3B8053-5158-DCCA-4001-E4B78D2DCD99}" v="113" dt="2024-06-11T19:12:18.248"/>
    <p1510:client id="{D6AB5530-ACD0-2076-9DDE-A62AAE394B8F}" v="573" dt="2024-06-10T20:03:20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3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6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6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2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7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1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6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6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3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no interior, mesa, computador, pequeno&#10;&#10;Descrição gerada automaticamente">
            <a:extLst>
              <a:ext uri="{FF2B5EF4-FFF2-40B4-BE49-F238E27FC236}">
                <a16:creationId xmlns:a16="http://schemas.microsoft.com/office/drawing/2014/main" id="{325731C5-F199-B3B3-C292-3964174573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0958" r="10258"/>
          <a:stretch/>
        </p:blipFill>
        <p:spPr>
          <a:xfrm>
            <a:off x="128585" y="115194"/>
            <a:ext cx="11934817" cy="66276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505449" cy="2387600"/>
          </a:xfrm>
        </p:spPr>
        <p:txBody>
          <a:bodyPr>
            <a:normAutofit/>
          </a:bodyPr>
          <a:lstStyle/>
          <a:p>
            <a:pPr algn="l"/>
            <a:br>
              <a:rPr lang="de-DE" sz="5000">
                <a:solidFill>
                  <a:schemeClr val="bg1"/>
                </a:solidFill>
              </a:rPr>
            </a:br>
            <a:br>
              <a:rPr lang="de-DE" sz="5000">
                <a:solidFill>
                  <a:schemeClr val="bg1"/>
                </a:solidFill>
              </a:rPr>
            </a:br>
            <a:r>
              <a:rPr lang="de-DE" sz="5000">
                <a:solidFill>
                  <a:schemeClr val="bg1"/>
                </a:solidFill>
              </a:rPr>
              <a:t> Oque é LLM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 sz="2000">
                <a:solidFill>
                  <a:schemeClr val="bg1"/>
                </a:solidFill>
                <a:ea typeface="+mn-lt"/>
                <a:cs typeface="+mn-lt"/>
              </a:rPr>
              <a:t>Large </a:t>
            </a:r>
            <a:br>
              <a:rPr lang="de-DE" sz="200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de-DE" sz="2000">
                <a:solidFill>
                  <a:schemeClr val="bg1"/>
                </a:solidFill>
                <a:ea typeface="+mn-lt"/>
                <a:cs typeface="+mn-lt"/>
              </a:rPr>
              <a:t>Language Model</a:t>
            </a:r>
            <a:endParaRPr lang="pt-BR" sz="200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87435250-C794-DD52-73E8-5A827C825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65E8DD-1C23-2940-A59B-6A8677DB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Tokens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36616-E15C-B965-BB95-F281FB35B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Os tokens são a unidade fundamental de processamento dos modelos de linguagem como o ChatGPT. Eles são essenciais para entender como os modelos geram texto, lidam com consultas e administram o custo de uso.</a:t>
            </a:r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4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70D4147A-9CA8-E02A-EB83-DB92EF14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65E8DD-1C23-2940-A59B-6A8677DB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Oque são </a:t>
            </a:r>
            <a:br>
              <a:rPr lang="pt-BR">
                <a:solidFill>
                  <a:srgbClr val="FFFFFF"/>
                </a:solidFill>
              </a:rPr>
            </a:br>
            <a:r>
              <a:rPr lang="pt-BR">
                <a:solidFill>
                  <a:srgbClr val="FFFFFF"/>
                </a:solidFill>
              </a:rPr>
              <a:t>Tokens?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36616-E15C-B965-BB95-F281FB35B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Um token pode ser uma palavra inteira, parte de uma palavra ou até mesmo um caractere único. A tokenização é o processo de dividir o texto em unidades menores, que são então processadas pelo modelo de linguagem. Por exemplo, a frase "Hello World!" pode ser tokenizada de várias formas dependendo do tokenizer usado.</a:t>
            </a:r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28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D24C76E1-CF73-DAB1-5FBF-6A349A050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65E8DD-1C23-2940-A59B-6A8677DB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  <a:ea typeface="+mj-lt"/>
                <a:cs typeface="+mj-lt"/>
              </a:rPr>
              <a:t>Como a Tokenização funciona?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36616-E15C-B965-BB95-F281FB35B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A abordagem mais simples de tokenização é dividir o texto por espaços em branco. Exemplo: "OpenAI é incrível!" pode ser tokenizada em: ["OpenAI", "é", "incrível!"]</a:t>
            </a:r>
          </a:p>
          <a:p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Modelos como o GPT usam tokenização baseada em subwords (subpalavras) para lidar com um vocabulário mais compacto e eficiente. Exemplo: "incrível" pode ser dividida em: ["in", "crí", "vel"] Isso permite ao modelo lidar com palavras raras e desconhecidas de maneira mais eficiente.</a:t>
            </a:r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7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D24C76E1-CF73-DAB1-5FBF-6A349A050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65E8DD-1C23-2940-A59B-6A8677DB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  <a:ea typeface="+mj-lt"/>
                <a:cs typeface="+mj-lt"/>
              </a:rPr>
              <a:t>Como a Tokenização funciona?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36616-E15C-B965-BB95-F281FB35B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O GPT utiliza um método chamado Byte </a:t>
            </a:r>
            <a:r>
              <a:rPr lang="pt-BR" sz="2400" dirty="0" err="1">
                <a:solidFill>
                  <a:srgbClr val="FFFFFF"/>
                </a:solidFill>
                <a:ea typeface="+mn-lt"/>
                <a:cs typeface="+mn-lt"/>
              </a:rPr>
              <a:t>Pair</a:t>
            </a:r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BR" sz="2400" dirty="0" err="1">
                <a:solidFill>
                  <a:srgbClr val="FFFFFF"/>
                </a:solidFill>
                <a:ea typeface="+mn-lt"/>
                <a:cs typeface="+mn-lt"/>
              </a:rPr>
              <a:t>Encoding</a:t>
            </a:r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 (BPE), que é um algoritmo de compressão de texto que encontra pares de caracteres comuns e os combina em </a:t>
            </a:r>
            <a:r>
              <a:rPr lang="pt-BR" sz="2400" dirty="0" err="1">
                <a:solidFill>
                  <a:srgbClr val="FFFFFF"/>
                </a:solidFill>
                <a:ea typeface="+mn-lt"/>
                <a:cs typeface="+mn-lt"/>
              </a:rPr>
              <a:t>subpalavras</a:t>
            </a:r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 ou tokens. Exemplo: A palavra "jogador" pode ser dividida em ["</a:t>
            </a:r>
            <a:r>
              <a:rPr lang="pt-BR" sz="2400" dirty="0" err="1">
                <a:solidFill>
                  <a:srgbClr val="FFFFFF"/>
                </a:solidFill>
                <a:ea typeface="+mn-lt"/>
                <a:cs typeface="+mn-lt"/>
              </a:rPr>
              <a:t>jo</a:t>
            </a:r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", "</a:t>
            </a:r>
            <a:r>
              <a:rPr lang="pt-BR" sz="2400" dirty="0" err="1">
                <a:solidFill>
                  <a:srgbClr val="FFFFFF"/>
                </a:solidFill>
                <a:ea typeface="+mn-lt"/>
                <a:cs typeface="+mn-lt"/>
              </a:rPr>
              <a:t>gador</a:t>
            </a:r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"], onde "</a:t>
            </a:r>
            <a:r>
              <a:rPr lang="pt-BR" sz="2400" dirty="0" err="1">
                <a:solidFill>
                  <a:srgbClr val="FFFFFF"/>
                </a:solidFill>
                <a:ea typeface="+mn-lt"/>
                <a:cs typeface="+mn-lt"/>
              </a:rPr>
              <a:t>jo</a:t>
            </a:r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" e "</a:t>
            </a:r>
            <a:r>
              <a:rPr lang="pt-BR" sz="2400" dirty="0" err="1">
                <a:solidFill>
                  <a:srgbClr val="FFFFFF"/>
                </a:solidFill>
                <a:ea typeface="+mn-lt"/>
                <a:cs typeface="+mn-lt"/>
              </a:rPr>
              <a:t>gador</a:t>
            </a:r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" são tokens frequentes encontrados pelo algoritmo BPE.</a:t>
            </a:r>
          </a:p>
          <a:p>
            <a:endParaRPr lang="pt-BR" sz="2400" dirty="0">
              <a:solidFill>
                <a:srgbClr val="FFFFFF"/>
              </a:solidFill>
            </a:endParaRPr>
          </a:p>
          <a:p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Custo de Tokens: O uso de ChatGPT geralmente é baseado no número de tokens processados. Plataformas que oferecem APIs do ChatGPT (como a OpenAI) cobram com base no número de tokens processados durante uma sessão de interação.</a:t>
            </a:r>
            <a:endParaRPr lang="pt-B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591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5CC1F5-6D29-B745-7AB0-86CB1B74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de-DE" sz="3800">
                <a:solidFill>
                  <a:schemeClr val="bg1"/>
                </a:solidFill>
                <a:ea typeface="+mj-lt"/>
                <a:cs typeface="+mj-lt"/>
              </a:rPr>
              <a:t>Large Language Model</a:t>
            </a:r>
            <a:endParaRPr lang="pt-BR" sz="38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9C81BA-718E-B83A-C31E-F79039914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pt-BR" sz="2000">
              <a:solidFill>
                <a:schemeClr val="bg1"/>
              </a:solidFill>
              <a:ea typeface="+mn-lt"/>
              <a:cs typeface="+mn-lt"/>
            </a:endParaRPr>
          </a:p>
          <a:p>
            <a:endParaRPr lang="pt-BR" sz="20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</a:pPr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Na área de inteligência artificial, </a:t>
            </a:r>
            <a:r>
              <a:rPr lang="pt-BR" sz="2000" b="1">
                <a:solidFill>
                  <a:schemeClr val="bg1"/>
                </a:solidFill>
                <a:ea typeface="+mn-lt"/>
                <a:cs typeface="+mn-lt"/>
              </a:rPr>
              <a:t>LLM</a:t>
            </a:r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 se refere a um </a:t>
            </a:r>
            <a:r>
              <a:rPr lang="pt-BR" sz="2000" b="1">
                <a:solidFill>
                  <a:schemeClr val="bg1"/>
                </a:solidFill>
                <a:ea typeface="+mn-lt"/>
                <a:cs typeface="+mn-lt"/>
              </a:rPr>
              <a:t>Modelo de Linguagem Grande</a:t>
            </a:r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. São modelos de aprendizado de máquina treinados em </a:t>
            </a:r>
            <a:r>
              <a:rPr lang="pt-BR" sz="2000" b="1">
                <a:solidFill>
                  <a:schemeClr val="bg1"/>
                </a:solidFill>
                <a:ea typeface="+mn-lt"/>
                <a:cs typeface="+mn-lt"/>
              </a:rPr>
              <a:t>enormes conjuntos de dados de texto e código</a:t>
            </a:r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. Isso permite que eles realizem diversas tarefas </a:t>
            </a:r>
            <a:endParaRPr lang="pt-BR" sz="20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Uma imagem contendo no interior, mesa, computador, pequeno&#10;&#10;Descrição gerada automaticamente">
            <a:extLst>
              <a:ext uri="{FF2B5EF4-FFF2-40B4-BE49-F238E27FC236}">
                <a16:creationId xmlns:a16="http://schemas.microsoft.com/office/drawing/2014/main" id="{59F2D7F5-A332-7558-9F60-4DD15699D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75" r="31577" b="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2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59CB49-1824-DFA1-5D18-A786B247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de-DE" sz="3800" dirty="0">
                <a:solidFill>
                  <a:schemeClr val="bg1"/>
                </a:solidFill>
                <a:ea typeface="+mj-lt"/>
                <a:cs typeface="+mj-lt"/>
              </a:rPr>
              <a:t>Large Language Model</a:t>
            </a:r>
            <a:endParaRPr lang="pt-BR" sz="38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05971E-61AE-CF60-0B5E-5592709C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37" y="1837306"/>
            <a:ext cx="4888437" cy="37771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Exemplo de algumas tarefas que utilizam LLM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Gerar</a:t>
            </a:r>
            <a:r>
              <a:rPr lang="pt-BR" sz="1800" b="1" dirty="0">
                <a:solidFill>
                  <a:schemeClr val="bg1"/>
                </a:solidFill>
                <a:ea typeface="+mn-lt"/>
                <a:cs typeface="+mn-lt"/>
              </a:rPr>
              <a:t> texto:</a:t>
            </a:r>
            <a:r>
              <a:rPr lang="pt-BR" sz="1800" dirty="0">
                <a:solidFill>
                  <a:schemeClr val="bg1"/>
                </a:solidFill>
                <a:ea typeface="+mn-lt"/>
                <a:cs typeface="+mn-lt"/>
              </a:rPr>
              <a:t> Criar textos criativos, como poemas, scripts, peças musicais, e-mails, cartas, etc.</a:t>
            </a:r>
            <a:endParaRPr lang="pt-BR" sz="180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  <a:ea typeface="+mn-lt"/>
                <a:cs typeface="+mn-lt"/>
              </a:rPr>
              <a:t>Responder perguntas:</a:t>
            </a:r>
            <a:r>
              <a:rPr lang="pt-BR" sz="1800" dirty="0">
                <a:solidFill>
                  <a:schemeClr val="bg1"/>
                </a:solidFill>
                <a:ea typeface="+mn-lt"/>
                <a:cs typeface="+mn-lt"/>
              </a:rPr>
              <a:t> Fornecer respostas completas e informativas para perguntas abertas.</a:t>
            </a:r>
            <a:endParaRPr lang="pt-BR" sz="180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  <a:ea typeface="+mn-lt"/>
                <a:cs typeface="+mn-lt"/>
              </a:rPr>
              <a:t>Assistentes virtuais:</a:t>
            </a:r>
            <a:r>
              <a:rPr lang="pt-BR" sz="1800" dirty="0">
                <a:solidFill>
                  <a:schemeClr val="bg1"/>
                </a:solidFill>
                <a:ea typeface="+mn-lt"/>
                <a:cs typeface="+mn-lt"/>
              </a:rPr>
              <a:t> auxiliar os usuários em diversas tarefas, como agendar compromissos, definir lembretes e controlar dispositivos inteligentes.</a:t>
            </a:r>
            <a:endParaRPr lang="pt-BR" sz="180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  <a:ea typeface="+mn-lt"/>
                <a:cs typeface="+mn-lt"/>
              </a:rPr>
              <a:t>Geração de código:</a:t>
            </a:r>
            <a:r>
              <a:rPr lang="pt-BR" sz="1800" dirty="0">
                <a:solidFill>
                  <a:schemeClr val="bg1"/>
                </a:solidFill>
                <a:ea typeface="+mn-lt"/>
                <a:cs typeface="+mn-lt"/>
              </a:rPr>
              <a:t> gerar código em diferentes linguagens de programação.</a:t>
            </a:r>
            <a:endParaRPr lang="pt-BR" sz="1800" dirty="0">
              <a:solidFill>
                <a:schemeClr val="bg1"/>
              </a:solidFill>
            </a:endParaRPr>
          </a:p>
          <a:p>
            <a:endParaRPr lang="pt-BR" sz="1400">
              <a:solidFill>
                <a:schemeClr val="bg1"/>
              </a:solidFill>
            </a:endParaRPr>
          </a:p>
          <a:p>
            <a:endParaRPr lang="pt-BR" sz="1400">
              <a:solidFill>
                <a:schemeClr val="bg1"/>
              </a:solidFill>
            </a:endParaRPr>
          </a:p>
          <a:p>
            <a:endParaRPr lang="pt-BR" sz="140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25D76A89-7BA5-FBCF-407A-019749D90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3" r="38614"/>
          <a:stretch/>
        </p:blipFill>
        <p:spPr>
          <a:xfrm>
            <a:off x="6654849" y="10"/>
            <a:ext cx="553715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9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4FBB63-B9D9-57B4-C6BD-7521A1DE85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406" b="719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Interpetração de imagem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Como uma IA interpetra imagens</a:t>
            </a:r>
          </a:p>
        </p:txBody>
      </p:sp>
    </p:spTree>
    <p:extLst>
      <p:ext uri="{BB962C8B-B14F-4D97-AF65-F5344CB8AC3E}">
        <p14:creationId xmlns:p14="http://schemas.microsoft.com/office/powerpoint/2010/main" val="2127438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05A177-2C26-D79B-A21A-954428DF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de-DE" sz="3800">
                <a:solidFill>
                  <a:schemeClr val="bg1"/>
                </a:solidFill>
                <a:ea typeface="+mj-lt"/>
                <a:cs typeface="+mj-lt"/>
              </a:rPr>
              <a:t>Como uma IA interpetra imagens</a:t>
            </a:r>
            <a:endParaRPr lang="pt-BR" sz="380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87D05-4175-9F1D-9E5F-0A759B9E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25" y="1722289"/>
            <a:ext cx="6211153" cy="389212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pt-BR" sz="20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A interpretação de imagens por IA envolve um processo complexo que combina aprendizado de máquina, visão computacional e técnicas de processamento de imagem. </a:t>
            </a:r>
          </a:p>
          <a:p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Através de diversos algoritmos, a IA é capaz de analisar e entender o conteúdo visual de uma imagem, extraindo informações relevantes.</a:t>
            </a:r>
            <a:endParaRPr lang="pt-BR" sz="240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 descr="Lente de câmera">
            <a:extLst>
              <a:ext uri="{FF2B5EF4-FFF2-40B4-BE49-F238E27FC236}">
                <a16:creationId xmlns:a16="http://schemas.microsoft.com/office/drawing/2014/main" id="{29C2A886-109F-491B-6449-3DD1AB7C9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8" r="34926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9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59CB49-1824-DFA1-5D18-A786B247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de-DE" sz="3800">
                <a:solidFill>
                  <a:schemeClr val="bg1"/>
                </a:solidFill>
                <a:ea typeface="+mj-lt"/>
                <a:cs typeface="+mj-lt"/>
              </a:rPr>
              <a:t>Como uma IA interpetra imagens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05971E-61AE-CF60-0B5E-5592709C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bg1"/>
                </a:solidFill>
                <a:ea typeface="+mn-lt"/>
                <a:cs typeface="+mn-lt"/>
              </a:rPr>
              <a:t>Técnicas utilizadas</a:t>
            </a:r>
          </a:p>
          <a:p>
            <a:r>
              <a:rPr lang="pt-BR" sz="1900" b="1" dirty="0">
                <a:solidFill>
                  <a:schemeClr val="bg1"/>
                </a:solidFill>
                <a:ea typeface="+mn-lt"/>
                <a:cs typeface="+mn-lt"/>
              </a:rPr>
              <a:t>Segmentação de imagem:</a:t>
            </a:r>
            <a:r>
              <a:rPr lang="pt-BR" sz="1900" dirty="0">
                <a:solidFill>
                  <a:schemeClr val="bg1"/>
                </a:solidFill>
                <a:ea typeface="+mn-lt"/>
                <a:cs typeface="+mn-lt"/>
              </a:rPr>
              <a:t> Essa técnica divide a imagem em diferentes regiões, cada uma representando um objeto, uma textura ou uma parte da cena. Isso facilita a análise individual de cada elemento da imagem e a extração de informações específicas.</a:t>
            </a:r>
          </a:p>
          <a:p>
            <a:r>
              <a:rPr lang="pt-BR" sz="1900" b="1" dirty="0">
                <a:solidFill>
                  <a:schemeClr val="bg1"/>
                </a:solidFill>
                <a:ea typeface="+mn-lt"/>
                <a:cs typeface="+mn-lt"/>
              </a:rPr>
              <a:t>Análise de textura:</a:t>
            </a:r>
            <a:r>
              <a:rPr lang="pt-BR" sz="1900" dirty="0">
                <a:solidFill>
                  <a:schemeClr val="bg1"/>
                </a:solidFill>
                <a:ea typeface="+mn-lt"/>
                <a:cs typeface="+mn-lt"/>
              </a:rPr>
              <a:t> Essa técnica analisa a textura das superfícies presentes na imagem, permitindo que a IA diferencie objetos e materiais.</a:t>
            </a:r>
          </a:p>
          <a:p>
            <a:endParaRPr lang="pt-BR" sz="1900">
              <a:solidFill>
                <a:schemeClr val="bg1"/>
              </a:solidFill>
            </a:endParaRPr>
          </a:p>
          <a:p>
            <a:endParaRPr lang="pt-BR" sz="1900">
              <a:solidFill>
                <a:schemeClr val="bg1"/>
              </a:solidFill>
            </a:endParaRPr>
          </a:p>
          <a:p>
            <a:endParaRPr lang="pt-BR" sz="1900">
              <a:solidFill>
                <a:schemeClr val="bg1"/>
              </a:solidFill>
            </a:endParaRPr>
          </a:p>
          <a:p>
            <a:endParaRPr lang="pt-BR" sz="19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C1A5A334-F58B-672C-AAA0-19ED819B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289879"/>
            <a:ext cx="5666547" cy="427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4F2EA7-2929-62B3-9BD0-556B9437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de-DE" sz="3800">
                <a:solidFill>
                  <a:schemeClr val="bg1"/>
                </a:solidFill>
                <a:ea typeface="+mj-lt"/>
                <a:cs typeface="+mj-lt"/>
              </a:rPr>
              <a:t>Como uma IA interpetra imagens</a:t>
            </a:r>
            <a:endParaRPr lang="pt-BR" sz="3800">
              <a:solidFill>
                <a:schemeClr val="bg1"/>
              </a:solidFill>
              <a:ea typeface="+mj-lt"/>
              <a:cs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A3DE0FE6-A857-F15A-7563-77786F798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Detecção de bordas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Essa técnica identifica as bordas dos objetos presentes na imagem, permitindo que a IA delimite os contornos de cada um deles.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BEBEA302-9DAD-5067-2589-96951F971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22" r="25074" b="1"/>
          <a:stretch/>
        </p:blipFill>
        <p:spPr>
          <a:xfrm>
            <a:off x="6094132" y="245140"/>
            <a:ext cx="6083490" cy="636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7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F3BF87-62CF-320A-2F61-344FAFDB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Como uma IA </a:t>
            </a:r>
            <a:r>
              <a:rPr lang="pt-BR" dirty="0" err="1">
                <a:solidFill>
                  <a:schemeClr val="bg1"/>
                </a:solidFill>
              </a:rPr>
              <a:t>intepetra</a:t>
            </a:r>
            <a:r>
              <a:rPr lang="pt-BR" dirty="0">
                <a:solidFill>
                  <a:schemeClr val="bg1"/>
                </a:solidFill>
              </a:rPr>
              <a:t> imagens</a:t>
            </a:r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A8A543-0D26-7675-6B73-27C4D586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000" b="1" dirty="0">
                <a:solidFill>
                  <a:schemeClr val="bg1"/>
                </a:solidFill>
                <a:ea typeface="+mn-lt"/>
                <a:cs typeface="+mn-lt"/>
              </a:rPr>
              <a:t>Aplicações:</a:t>
            </a:r>
            <a:endParaRPr lang="pt-BR" sz="200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  <a:ea typeface="+mn-lt"/>
                <a:cs typeface="+mn-lt"/>
              </a:rPr>
              <a:t>A interpretação de imagens por IA possui diversas aplicações em diferentes áreas, como:</a:t>
            </a:r>
            <a:endParaRPr lang="pt-BR" sz="2000">
              <a:solidFill>
                <a:schemeClr val="bg1"/>
              </a:solidFill>
            </a:endParaRPr>
          </a:p>
          <a:p>
            <a:r>
              <a:rPr lang="pt-BR" sz="2000" b="1" dirty="0">
                <a:solidFill>
                  <a:schemeClr val="bg1"/>
                </a:solidFill>
                <a:ea typeface="+mn-lt"/>
                <a:cs typeface="+mn-lt"/>
              </a:rPr>
              <a:t>Segurança:</a:t>
            </a:r>
            <a:r>
              <a:rPr lang="pt-BR" sz="2000" dirty="0">
                <a:solidFill>
                  <a:schemeClr val="bg1"/>
                </a:solidFill>
                <a:ea typeface="+mn-lt"/>
                <a:cs typeface="+mn-lt"/>
              </a:rPr>
              <a:t> Sistemas de reconhecimento facial para controle de acesso e identificação de pessoas.</a:t>
            </a:r>
            <a:endParaRPr lang="pt-BR" sz="2000">
              <a:solidFill>
                <a:schemeClr val="bg1"/>
              </a:solidFill>
            </a:endParaRPr>
          </a:p>
          <a:p>
            <a:r>
              <a:rPr lang="pt-BR" sz="2000" b="1" dirty="0">
                <a:solidFill>
                  <a:schemeClr val="bg1"/>
                </a:solidFill>
                <a:ea typeface="+mn-lt"/>
                <a:cs typeface="+mn-lt"/>
              </a:rPr>
              <a:t>Medicina:</a:t>
            </a:r>
            <a:r>
              <a:rPr lang="pt-BR" sz="2000" dirty="0">
                <a:solidFill>
                  <a:schemeClr val="bg1"/>
                </a:solidFill>
                <a:ea typeface="+mn-lt"/>
                <a:cs typeface="+mn-lt"/>
              </a:rPr>
              <a:t> Análise de imagens médicas para diagnóstico de doenças e acompanhamento de tratamentos.</a:t>
            </a:r>
            <a:endParaRPr lang="pt-BR" sz="2000">
              <a:solidFill>
                <a:schemeClr val="bg1"/>
              </a:solidFill>
            </a:endParaRPr>
          </a:p>
          <a:p>
            <a:r>
              <a:rPr lang="pt-BR" sz="2000" b="1" dirty="0">
                <a:solidFill>
                  <a:schemeClr val="bg1"/>
                </a:solidFill>
                <a:ea typeface="+mn-lt"/>
                <a:cs typeface="+mn-lt"/>
              </a:rPr>
              <a:t>Agricultura:</a:t>
            </a:r>
            <a:r>
              <a:rPr lang="pt-BR" sz="2000" dirty="0">
                <a:solidFill>
                  <a:schemeClr val="bg1"/>
                </a:solidFill>
                <a:ea typeface="+mn-lt"/>
                <a:cs typeface="+mn-lt"/>
              </a:rPr>
              <a:t> Monitoramento de plantações e identificação de pragas e doenças.</a:t>
            </a:r>
            <a:endParaRPr lang="pt-BR" sz="2000">
              <a:solidFill>
                <a:schemeClr val="bg1"/>
              </a:solidFill>
            </a:endParaRPr>
          </a:p>
          <a:p>
            <a:r>
              <a:rPr lang="pt-BR" sz="2000" b="1" dirty="0">
                <a:solidFill>
                  <a:schemeClr val="bg1"/>
                </a:solidFill>
                <a:ea typeface="+mn-lt"/>
                <a:cs typeface="+mn-lt"/>
              </a:rPr>
              <a:t>Transporte:</a:t>
            </a:r>
            <a:r>
              <a:rPr lang="pt-BR" sz="2000" dirty="0">
                <a:solidFill>
                  <a:schemeClr val="bg1"/>
                </a:solidFill>
                <a:ea typeface="+mn-lt"/>
                <a:cs typeface="+mn-lt"/>
              </a:rPr>
              <a:t> Sistemas de direção autônoma que interpretam o trânsito e identificam obstáculos.</a:t>
            </a:r>
            <a:endParaRPr lang="pt-BR" sz="2000">
              <a:solidFill>
                <a:schemeClr val="bg1"/>
              </a:solidFill>
            </a:endParaRPr>
          </a:p>
          <a:p>
            <a:r>
              <a:rPr lang="pt-BR" sz="2000" b="1" dirty="0">
                <a:solidFill>
                  <a:schemeClr val="bg1"/>
                </a:solidFill>
                <a:ea typeface="+mn-lt"/>
                <a:cs typeface="+mn-lt"/>
              </a:rPr>
              <a:t>Pesquisa científica:</a:t>
            </a:r>
            <a:r>
              <a:rPr lang="pt-BR" sz="2000" dirty="0">
                <a:solidFill>
                  <a:schemeClr val="bg1"/>
                </a:solidFill>
                <a:ea typeface="+mn-lt"/>
                <a:cs typeface="+mn-lt"/>
              </a:rPr>
              <a:t> Análise de imagens de satélites para monitoramento ambiental e estudos climáticos.</a:t>
            </a:r>
            <a:endParaRPr lang="pt-BR" sz="2000" dirty="0">
              <a:solidFill>
                <a:schemeClr val="bg1"/>
              </a:solidFill>
            </a:endParaRPr>
          </a:p>
          <a:p>
            <a:endParaRPr lang="pt-BR" sz="17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8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Espaço Reservado para Conteúdo 3" descr="Uma imagem contendo Forma&#10;&#10;Descrição gerada automaticamente">
            <a:extLst>
              <a:ext uri="{FF2B5EF4-FFF2-40B4-BE49-F238E27FC236}">
                <a16:creationId xmlns:a16="http://schemas.microsoft.com/office/drawing/2014/main" id="{3F51B333-B5EB-F200-A9CD-74D8BE3C7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65E8DD-1C23-2940-A59B-6A8677DB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>
                <a:solidFill>
                  <a:srgbClr val="FFFFFF"/>
                </a:solidFill>
              </a:rPr>
              <a:t>Tokens</a:t>
            </a:r>
          </a:p>
        </p:txBody>
      </p:sp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7A565EB1-14CC-3BF8-64BB-25605B996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4072045"/>
            <a:ext cx="9875520" cy="141435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Como funciona os tokens do chat gpt</a:t>
            </a:r>
          </a:p>
        </p:txBody>
      </p:sp>
    </p:spTree>
    <p:extLst>
      <p:ext uri="{BB962C8B-B14F-4D97-AF65-F5344CB8AC3E}">
        <p14:creationId xmlns:p14="http://schemas.microsoft.com/office/powerpoint/2010/main" val="375332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   Oque é LLM</vt:lpstr>
      <vt:lpstr>Large Language Model</vt:lpstr>
      <vt:lpstr>Large Language Model</vt:lpstr>
      <vt:lpstr>Interpetração de imagem</vt:lpstr>
      <vt:lpstr>Como uma IA interpetra imagens</vt:lpstr>
      <vt:lpstr>Como uma IA interpetra imagens</vt:lpstr>
      <vt:lpstr>Como uma IA interpetra imagens</vt:lpstr>
      <vt:lpstr>Como uma IA intepetra imagens</vt:lpstr>
      <vt:lpstr>Tokens</vt:lpstr>
      <vt:lpstr>Tokens</vt:lpstr>
      <vt:lpstr>Oque são  Tokens?</vt:lpstr>
      <vt:lpstr>Como a Tokenização funciona?</vt:lpstr>
      <vt:lpstr>Como a Tokenização funciona?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317</cp:revision>
  <dcterms:created xsi:type="dcterms:W3CDTF">2024-06-10T18:40:35Z</dcterms:created>
  <dcterms:modified xsi:type="dcterms:W3CDTF">2024-06-11T19:19:28Z</dcterms:modified>
</cp:coreProperties>
</file>