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2" r:id="rId3"/>
    <p:sldId id="263" r:id="rId4"/>
    <p:sldId id="257" r:id="rId5"/>
    <p:sldId id="264" r:id="rId6"/>
    <p:sldId id="261" r:id="rId7"/>
    <p:sldId id="266" r:id="rId8"/>
    <p:sldId id="265" r:id="rId9"/>
    <p:sldId id="258" r:id="rId10"/>
    <p:sldId id="267" r:id="rId11"/>
    <p:sldId id="269" r:id="rId12"/>
    <p:sldId id="282" r:id="rId13"/>
    <p:sldId id="277" r:id="rId14"/>
    <p:sldId id="274" r:id="rId15"/>
    <p:sldId id="270" r:id="rId16"/>
    <p:sldId id="275" r:id="rId17"/>
    <p:sldId id="271" r:id="rId18"/>
    <p:sldId id="281" r:id="rId19"/>
    <p:sldId id="279" r:id="rId20"/>
    <p:sldId id="276" r:id="rId21"/>
    <p:sldId id="259" r:id="rId22"/>
    <p:sldId id="272" r:id="rId23"/>
    <p:sldId id="278" r:id="rId24"/>
    <p:sldId id="260"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7"/>
    <p:restoredTop sz="96327"/>
  </p:normalViewPr>
  <p:slideViewPr>
    <p:cSldViewPr snapToGrid="0" snapToObjects="1">
      <p:cViewPr varScale="1">
        <p:scale>
          <a:sx n="108" d="100"/>
          <a:sy n="108" d="100"/>
        </p:scale>
        <p:origin x="21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A17831-86C3-4E9A-9A05-AEEE362C19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BCBCB82-DA77-4002-BED1-5AC06D5BB86E}">
      <dgm:prSet/>
      <dgm:spPr/>
      <dgm:t>
        <a:bodyPr/>
        <a:lstStyle/>
        <a:p>
          <a:r>
            <a:rPr lang="fr-FR"/>
            <a:t>Segmenter les clients</a:t>
          </a:r>
          <a:endParaRPr lang="en-US"/>
        </a:p>
      </dgm:t>
    </dgm:pt>
    <dgm:pt modelId="{FB2CE533-58A9-40EE-A684-BA39C3A9A41D}" type="parTrans" cxnId="{591AAD2F-A7E0-48A2-809B-AF62B922F974}">
      <dgm:prSet/>
      <dgm:spPr/>
      <dgm:t>
        <a:bodyPr/>
        <a:lstStyle/>
        <a:p>
          <a:endParaRPr lang="en-US"/>
        </a:p>
      </dgm:t>
    </dgm:pt>
    <dgm:pt modelId="{3675FD64-CE92-4A54-8892-5F0DC7C4FAD7}" type="sibTrans" cxnId="{591AAD2F-A7E0-48A2-809B-AF62B922F974}">
      <dgm:prSet/>
      <dgm:spPr/>
      <dgm:t>
        <a:bodyPr/>
        <a:lstStyle/>
        <a:p>
          <a:endParaRPr lang="en-US"/>
        </a:p>
      </dgm:t>
    </dgm:pt>
    <dgm:pt modelId="{AA4331FF-A71B-4581-9BA1-A28CA91976E1}">
      <dgm:prSet/>
      <dgm:spPr/>
      <dgm:t>
        <a:bodyPr/>
        <a:lstStyle/>
        <a:p>
          <a:r>
            <a:rPr lang="fr-FR"/>
            <a:t>Comprendre les différents types d’utilisateurs</a:t>
          </a:r>
          <a:endParaRPr lang="en-US"/>
        </a:p>
      </dgm:t>
    </dgm:pt>
    <dgm:pt modelId="{5991BC21-BF86-4F40-A592-EAA5F13D8366}" type="parTrans" cxnId="{5A6485EE-515E-4F8D-81A7-46C84EF5F6F7}">
      <dgm:prSet/>
      <dgm:spPr/>
      <dgm:t>
        <a:bodyPr/>
        <a:lstStyle/>
        <a:p>
          <a:endParaRPr lang="en-US"/>
        </a:p>
      </dgm:t>
    </dgm:pt>
    <dgm:pt modelId="{7F5F2DD2-7B14-4458-BE53-49CFE096E377}" type="sibTrans" cxnId="{5A6485EE-515E-4F8D-81A7-46C84EF5F6F7}">
      <dgm:prSet/>
      <dgm:spPr/>
      <dgm:t>
        <a:bodyPr/>
        <a:lstStyle/>
        <a:p>
          <a:endParaRPr lang="en-US"/>
        </a:p>
      </dgm:t>
    </dgm:pt>
    <dgm:pt modelId="{348DCC50-8AE0-4930-8156-BFE369C654F0}">
      <dgm:prSet/>
      <dgm:spPr/>
      <dgm:t>
        <a:bodyPr/>
        <a:lstStyle/>
        <a:p>
          <a:r>
            <a:rPr lang="fr-FR"/>
            <a:t>Construire un plan marketing actionnable</a:t>
          </a:r>
          <a:endParaRPr lang="en-US"/>
        </a:p>
      </dgm:t>
    </dgm:pt>
    <dgm:pt modelId="{B1E57F2F-E20A-4295-82CE-10A2362BC6B6}" type="parTrans" cxnId="{9E3A3F95-7164-4B81-8090-F85E571CCB3F}">
      <dgm:prSet/>
      <dgm:spPr/>
      <dgm:t>
        <a:bodyPr/>
        <a:lstStyle/>
        <a:p>
          <a:endParaRPr lang="en-US"/>
        </a:p>
      </dgm:t>
    </dgm:pt>
    <dgm:pt modelId="{6E311E3C-CE8A-4F0C-8EF2-7653B7CB5CD1}" type="sibTrans" cxnId="{9E3A3F95-7164-4B81-8090-F85E571CCB3F}">
      <dgm:prSet/>
      <dgm:spPr/>
      <dgm:t>
        <a:bodyPr/>
        <a:lstStyle/>
        <a:p>
          <a:endParaRPr lang="en-US"/>
        </a:p>
      </dgm:t>
    </dgm:pt>
    <dgm:pt modelId="{C9117164-51C3-B946-88F7-BAF75EF581FB}" type="pres">
      <dgm:prSet presAssocID="{1DA17831-86C3-4E9A-9A05-AEEE362C1983}" presName="linear" presStyleCnt="0">
        <dgm:presLayoutVars>
          <dgm:animLvl val="lvl"/>
          <dgm:resizeHandles val="exact"/>
        </dgm:presLayoutVars>
      </dgm:prSet>
      <dgm:spPr/>
    </dgm:pt>
    <dgm:pt modelId="{125895D6-9052-7141-968A-9EA0CCD55682}" type="pres">
      <dgm:prSet presAssocID="{5BCBCB82-DA77-4002-BED1-5AC06D5BB86E}" presName="parentText" presStyleLbl="node1" presStyleIdx="0" presStyleCnt="3">
        <dgm:presLayoutVars>
          <dgm:chMax val="0"/>
          <dgm:bulletEnabled val="1"/>
        </dgm:presLayoutVars>
      </dgm:prSet>
      <dgm:spPr/>
    </dgm:pt>
    <dgm:pt modelId="{4E656142-47F2-D54A-A6D0-42C7BBC54738}" type="pres">
      <dgm:prSet presAssocID="{3675FD64-CE92-4A54-8892-5F0DC7C4FAD7}" presName="spacer" presStyleCnt="0"/>
      <dgm:spPr/>
    </dgm:pt>
    <dgm:pt modelId="{A4538DFE-C148-0843-ACDC-0E7CD60BDBEF}" type="pres">
      <dgm:prSet presAssocID="{AA4331FF-A71B-4581-9BA1-A28CA91976E1}" presName="parentText" presStyleLbl="node1" presStyleIdx="1" presStyleCnt="3">
        <dgm:presLayoutVars>
          <dgm:chMax val="0"/>
          <dgm:bulletEnabled val="1"/>
        </dgm:presLayoutVars>
      </dgm:prSet>
      <dgm:spPr/>
    </dgm:pt>
    <dgm:pt modelId="{0E465D20-6D5C-F343-81A5-5390384CCEB1}" type="pres">
      <dgm:prSet presAssocID="{7F5F2DD2-7B14-4458-BE53-49CFE096E377}" presName="spacer" presStyleCnt="0"/>
      <dgm:spPr/>
    </dgm:pt>
    <dgm:pt modelId="{D42EFDF3-3FD0-D140-B066-78E6FEA33B5E}" type="pres">
      <dgm:prSet presAssocID="{348DCC50-8AE0-4930-8156-BFE369C654F0}" presName="parentText" presStyleLbl="node1" presStyleIdx="2" presStyleCnt="3">
        <dgm:presLayoutVars>
          <dgm:chMax val="0"/>
          <dgm:bulletEnabled val="1"/>
        </dgm:presLayoutVars>
      </dgm:prSet>
      <dgm:spPr/>
    </dgm:pt>
  </dgm:ptLst>
  <dgm:cxnLst>
    <dgm:cxn modelId="{591AAD2F-A7E0-48A2-809B-AF62B922F974}" srcId="{1DA17831-86C3-4E9A-9A05-AEEE362C1983}" destId="{5BCBCB82-DA77-4002-BED1-5AC06D5BB86E}" srcOrd="0" destOrd="0" parTransId="{FB2CE533-58A9-40EE-A684-BA39C3A9A41D}" sibTransId="{3675FD64-CE92-4A54-8892-5F0DC7C4FAD7}"/>
    <dgm:cxn modelId="{1EEFC175-6F5C-404B-BB30-40922B9A232D}" type="presOf" srcId="{1DA17831-86C3-4E9A-9A05-AEEE362C1983}" destId="{C9117164-51C3-B946-88F7-BAF75EF581FB}" srcOrd="0" destOrd="0" presId="urn:microsoft.com/office/officeart/2005/8/layout/vList2"/>
    <dgm:cxn modelId="{8BA2198E-9EC3-C649-9D8C-65943CC19B9A}" type="presOf" srcId="{AA4331FF-A71B-4581-9BA1-A28CA91976E1}" destId="{A4538DFE-C148-0843-ACDC-0E7CD60BDBEF}" srcOrd="0" destOrd="0" presId="urn:microsoft.com/office/officeart/2005/8/layout/vList2"/>
    <dgm:cxn modelId="{9E3A3F95-7164-4B81-8090-F85E571CCB3F}" srcId="{1DA17831-86C3-4E9A-9A05-AEEE362C1983}" destId="{348DCC50-8AE0-4930-8156-BFE369C654F0}" srcOrd="2" destOrd="0" parTransId="{B1E57F2F-E20A-4295-82CE-10A2362BC6B6}" sibTransId="{6E311E3C-CE8A-4F0C-8EF2-7653B7CB5CD1}"/>
    <dgm:cxn modelId="{A95EB8A4-072B-4F41-8083-B2237634D9C4}" type="presOf" srcId="{5BCBCB82-DA77-4002-BED1-5AC06D5BB86E}" destId="{125895D6-9052-7141-968A-9EA0CCD55682}" srcOrd="0" destOrd="0" presId="urn:microsoft.com/office/officeart/2005/8/layout/vList2"/>
    <dgm:cxn modelId="{7D7514A8-7845-1243-A947-987AF1019C61}" type="presOf" srcId="{348DCC50-8AE0-4930-8156-BFE369C654F0}" destId="{D42EFDF3-3FD0-D140-B066-78E6FEA33B5E}" srcOrd="0" destOrd="0" presId="urn:microsoft.com/office/officeart/2005/8/layout/vList2"/>
    <dgm:cxn modelId="{5A6485EE-515E-4F8D-81A7-46C84EF5F6F7}" srcId="{1DA17831-86C3-4E9A-9A05-AEEE362C1983}" destId="{AA4331FF-A71B-4581-9BA1-A28CA91976E1}" srcOrd="1" destOrd="0" parTransId="{5991BC21-BF86-4F40-A592-EAA5F13D8366}" sibTransId="{7F5F2DD2-7B14-4458-BE53-49CFE096E377}"/>
    <dgm:cxn modelId="{F2421C98-5CE4-1E4C-AC21-F13B07854CA7}" type="presParOf" srcId="{C9117164-51C3-B946-88F7-BAF75EF581FB}" destId="{125895D6-9052-7141-968A-9EA0CCD55682}" srcOrd="0" destOrd="0" presId="urn:microsoft.com/office/officeart/2005/8/layout/vList2"/>
    <dgm:cxn modelId="{E9399FF3-D839-024B-9362-B52D39F345A0}" type="presParOf" srcId="{C9117164-51C3-B946-88F7-BAF75EF581FB}" destId="{4E656142-47F2-D54A-A6D0-42C7BBC54738}" srcOrd="1" destOrd="0" presId="urn:microsoft.com/office/officeart/2005/8/layout/vList2"/>
    <dgm:cxn modelId="{6D4AB54E-EFDC-5C4E-991B-89D68560E136}" type="presParOf" srcId="{C9117164-51C3-B946-88F7-BAF75EF581FB}" destId="{A4538DFE-C148-0843-ACDC-0E7CD60BDBEF}" srcOrd="2" destOrd="0" presId="urn:microsoft.com/office/officeart/2005/8/layout/vList2"/>
    <dgm:cxn modelId="{8D9E113B-9E73-BD42-965D-0CCCCD533266}" type="presParOf" srcId="{C9117164-51C3-B946-88F7-BAF75EF581FB}" destId="{0E465D20-6D5C-F343-81A5-5390384CCEB1}" srcOrd="3" destOrd="0" presId="urn:microsoft.com/office/officeart/2005/8/layout/vList2"/>
    <dgm:cxn modelId="{119963B1-0762-BE47-9F8F-8AD2AB8945E1}" type="presParOf" srcId="{C9117164-51C3-B946-88F7-BAF75EF581FB}" destId="{D42EFDF3-3FD0-D140-B066-78E6FEA33B5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353816-6E38-4702-BACD-FBA0E6F8B5E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5044F26-A08F-4027-A478-ABE772207C0E}">
      <dgm:prSet/>
      <dgm:spPr/>
      <dgm:t>
        <a:bodyPr/>
        <a:lstStyle/>
        <a:p>
          <a:r>
            <a:rPr lang="fr-FR" dirty="0"/>
            <a:t>Suppression de variables pour garder une information </a:t>
          </a:r>
          <a:r>
            <a:rPr lang="fr-FR" dirty="0" err="1"/>
            <a:t>intérprétable</a:t>
          </a:r>
          <a:endParaRPr lang="en-US" dirty="0"/>
        </a:p>
      </dgm:t>
    </dgm:pt>
    <dgm:pt modelId="{0D10931B-B1E4-4689-92E8-045A698A022D}" type="parTrans" cxnId="{1A42556E-506D-49B1-A513-3822D7F412DF}">
      <dgm:prSet/>
      <dgm:spPr/>
      <dgm:t>
        <a:bodyPr/>
        <a:lstStyle/>
        <a:p>
          <a:endParaRPr lang="en-US"/>
        </a:p>
      </dgm:t>
    </dgm:pt>
    <dgm:pt modelId="{BE5B6337-EFFD-4E28-A19C-8DE579F0B32D}" type="sibTrans" cxnId="{1A42556E-506D-49B1-A513-3822D7F412DF}">
      <dgm:prSet/>
      <dgm:spPr/>
      <dgm:t>
        <a:bodyPr/>
        <a:lstStyle/>
        <a:p>
          <a:endParaRPr lang="en-US"/>
        </a:p>
      </dgm:t>
    </dgm:pt>
    <dgm:pt modelId="{DDC6BA51-3026-4C1D-A125-92BF2821B7CA}">
      <dgm:prSet/>
      <dgm:spPr/>
      <dgm:t>
        <a:bodyPr/>
        <a:lstStyle/>
        <a:p>
          <a:r>
            <a:rPr lang="fr-FR" dirty="0"/>
            <a:t>Filtrage sur la dernière commande des clients et sur les commandes livrées</a:t>
          </a:r>
          <a:endParaRPr lang="en-US" dirty="0"/>
        </a:p>
      </dgm:t>
    </dgm:pt>
    <dgm:pt modelId="{8FA06A7B-E6D6-40CC-BEB1-D2AA1B0A0778}" type="parTrans" cxnId="{7EA79A0F-585E-46B6-9A4B-012BD9616A12}">
      <dgm:prSet/>
      <dgm:spPr/>
      <dgm:t>
        <a:bodyPr/>
        <a:lstStyle/>
        <a:p>
          <a:endParaRPr lang="en-US"/>
        </a:p>
      </dgm:t>
    </dgm:pt>
    <dgm:pt modelId="{477CBBE3-D929-4888-A145-EF2FBD09DCEC}" type="sibTrans" cxnId="{7EA79A0F-585E-46B6-9A4B-012BD9616A12}">
      <dgm:prSet/>
      <dgm:spPr/>
      <dgm:t>
        <a:bodyPr/>
        <a:lstStyle/>
        <a:p>
          <a:endParaRPr lang="en-US"/>
        </a:p>
      </dgm:t>
    </dgm:pt>
    <dgm:pt modelId="{4C748685-0016-483F-9C68-FD8B3238B2F8}">
      <dgm:prSet/>
      <dgm:spPr/>
      <dgm:t>
        <a:bodyPr/>
        <a:lstStyle/>
        <a:p>
          <a:r>
            <a:rPr lang="fr-FR" dirty="0"/>
            <a:t>Reformatage de certaines variables</a:t>
          </a:r>
          <a:endParaRPr lang="en-US" dirty="0"/>
        </a:p>
      </dgm:t>
    </dgm:pt>
    <dgm:pt modelId="{F5304BD9-22D0-4748-B5A1-A6265F149DB5}" type="parTrans" cxnId="{E61028F7-76EF-40E7-AC76-3E8AF13233E1}">
      <dgm:prSet/>
      <dgm:spPr/>
      <dgm:t>
        <a:bodyPr/>
        <a:lstStyle/>
        <a:p>
          <a:endParaRPr lang="en-US"/>
        </a:p>
      </dgm:t>
    </dgm:pt>
    <dgm:pt modelId="{861DB43F-6960-4C79-943E-16BF91939018}" type="sibTrans" cxnId="{E61028F7-76EF-40E7-AC76-3E8AF13233E1}">
      <dgm:prSet/>
      <dgm:spPr/>
      <dgm:t>
        <a:bodyPr/>
        <a:lstStyle/>
        <a:p>
          <a:endParaRPr lang="en-US"/>
        </a:p>
      </dgm:t>
    </dgm:pt>
    <dgm:pt modelId="{1BDB7F39-1296-D946-A381-C3072ABA44BC}" type="pres">
      <dgm:prSet presAssocID="{91353816-6E38-4702-BACD-FBA0E6F8B5EE}" presName="linear" presStyleCnt="0">
        <dgm:presLayoutVars>
          <dgm:animLvl val="lvl"/>
          <dgm:resizeHandles val="exact"/>
        </dgm:presLayoutVars>
      </dgm:prSet>
      <dgm:spPr/>
    </dgm:pt>
    <dgm:pt modelId="{2DF4A079-D9A1-E249-A302-FE6384CE5D9C}" type="pres">
      <dgm:prSet presAssocID="{B5044F26-A08F-4027-A478-ABE772207C0E}" presName="parentText" presStyleLbl="node1" presStyleIdx="0" presStyleCnt="3">
        <dgm:presLayoutVars>
          <dgm:chMax val="0"/>
          <dgm:bulletEnabled val="1"/>
        </dgm:presLayoutVars>
      </dgm:prSet>
      <dgm:spPr/>
    </dgm:pt>
    <dgm:pt modelId="{F11EFDF1-B07B-2F4F-8D43-DC8F0D8E96EB}" type="pres">
      <dgm:prSet presAssocID="{BE5B6337-EFFD-4E28-A19C-8DE579F0B32D}" presName="spacer" presStyleCnt="0"/>
      <dgm:spPr/>
    </dgm:pt>
    <dgm:pt modelId="{8FF96AA6-D0F8-FF41-8C3B-946CCC874ACA}" type="pres">
      <dgm:prSet presAssocID="{DDC6BA51-3026-4C1D-A125-92BF2821B7CA}" presName="parentText" presStyleLbl="node1" presStyleIdx="1" presStyleCnt="3">
        <dgm:presLayoutVars>
          <dgm:chMax val="0"/>
          <dgm:bulletEnabled val="1"/>
        </dgm:presLayoutVars>
      </dgm:prSet>
      <dgm:spPr/>
    </dgm:pt>
    <dgm:pt modelId="{D2DAE2E9-2E39-FF4A-83FF-273399A4D2B8}" type="pres">
      <dgm:prSet presAssocID="{477CBBE3-D929-4888-A145-EF2FBD09DCEC}" presName="spacer" presStyleCnt="0"/>
      <dgm:spPr/>
    </dgm:pt>
    <dgm:pt modelId="{1BFEC3A3-8AE1-C947-9376-DA233F2C549F}" type="pres">
      <dgm:prSet presAssocID="{4C748685-0016-483F-9C68-FD8B3238B2F8}" presName="parentText" presStyleLbl="node1" presStyleIdx="2" presStyleCnt="3">
        <dgm:presLayoutVars>
          <dgm:chMax val="0"/>
          <dgm:bulletEnabled val="1"/>
        </dgm:presLayoutVars>
      </dgm:prSet>
      <dgm:spPr/>
    </dgm:pt>
  </dgm:ptLst>
  <dgm:cxnLst>
    <dgm:cxn modelId="{47637408-6B2C-8441-B5CF-8B3C947BA3F4}" type="presOf" srcId="{B5044F26-A08F-4027-A478-ABE772207C0E}" destId="{2DF4A079-D9A1-E249-A302-FE6384CE5D9C}" srcOrd="0" destOrd="0" presId="urn:microsoft.com/office/officeart/2005/8/layout/vList2"/>
    <dgm:cxn modelId="{7EA79A0F-585E-46B6-9A4B-012BD9616A12}" srcId="{91353816-6E38-4702-BACD-FBA0E6F8B5EE}" destId="{DDC6BA51-3026-4C1D-A125-92BF2821B7CA}" srcOrd="1" destOrd="0" parTransId="{8FA06A7B-E6D6-40CC-BEB1-D2AA1B0A0778}" sibTransId="{477CBBE3-D929-4888-A145-EF2FBD09DCEC}"/>
    <dgm:cxn modelId="{9B4DF43F-6598-844D-9760-0D5B65D960A2}" type="presOf" srcId="{DDC6BA51-3026-4C1D-A125-92BF2821B7CA}" destId="{8FF96AA6-D0F8-FF41-8C3B-946CCC874ACA}" srcOrd="0" destOrd="0" presId="urn:microsoft.com/office/officeart/2005/8/layout/vList2"/>
    <dgm:cxn modelId="{2EE4256A-C350-3F46-88C8-CC197CD98DD0}" type="presOf" srcId="{4C748685-0016-483F-9C68-FD8B3238B2F8}" destId="{1BFEC3A3-8AE1-C947-9376-DA233F2C549F}" srcOrd="0" destOrd="0" presId="urn:microsoft.com/office/officeart/2005/8/layout/vList2"/>
    <dgm:cxn modelId="{1A42556E-506D-49B1-A513-3822D7F412DF}" srcId="{91353816-6E38-4702-BACD-FBA0E6F8B5EE}" destId="{B5044F26-A08F-4027-A478-ABE772207C0E}" srcOrd="0" destOrd="0" parTransId="{0D10931B-B1E4-4689-92E8-045A698A022D}" sibTransId="{BE5B6337-EFFD-4E28-A19C-8DE579F0B32D}"/>
    <dgm:cxn modelId="{EFBAC689-C564-4E40-927F-0784616911AC}" type="presOf" srcId="{91353816-6E38-4702-BACD-FBA0E6F8B5EE}" destId="{1BDB7F39-1296-D946-A381-C3072ABA44BC}" srcOrd="0" destOrd="0" presId="urn:microsoft.com/office/officeart/2005/8/layout/vList2"/>
    <dgm:cxn modelId="{E61028F7-76EF-40E7-AC76-3E8AF13233E1}" srcId="{91353816-6E38-4702-BACD-FBA0E6F8B5EE}" destId="{4C748685-0016-483F-9C68-FD8B3238B2F8}" srcOrd="2" destOrd="0" parTransId="{F5304BD9-22D0-4748-B5A1-A6265F149DB5}" sibTransId="{861DB43F-6960-4C79-943E-16BF91939018}"/>
    <dgm:cxn modelId="{140650E8-F0BC-A74F-90E1-C919D4CBC7B4}" type="presParOf" srcId="{1BDB7F39-1296-D946-A381-C3072ABA44BC}" destId="{2DF4A079-D9A1-E249-A302-FE6384CE5D9C}" srcOrd="0" destOrd="0" presId="urn:microsoft.com/office/officeart/2005/8/layout/vList2"/>
    <dgm:cxn modelId="{8DECC9F8-4FB2-6148-AAD3-01B731B18562}" type="presParOf" srcId="{1BDB7F39-1296-D946-A381-C3072ABA44BC}" destId="{F11EFDF1-B07B-2F4F-8D43-DC8F0D8E96EB}" srcOrd="1" destOrd="0" presId="urn:microsoft.com/office/officeart/2005/8/layout/vList2"/>
    <dgm:cxn modelId="{98722CC3-E81B-5543-AB40-9D518416E016}" type="presParOf" srcId="{1BDB7F39-1296-D946-A381-C3072ABA44BC}" destId="{8FF96AA6-D0F8-FF41-8C3B-946CCC874ACA}" srcOrd="2" destOrd="0" presId="urn:microsoft.com/office/officeart/2005/8/layout/vList2"/>
    <dgm:cxn modelId="{64028A90-C42D-7542-9BFA-61C7ADD183C9}" type="presParOf" srcId="{1BDB7F39-1296-D946-A381-C3072ABA44BC}" destId="{D2DAE2E9-2E39-FF4A-83FF-273399A4D2B8}" srcOrd="3" destOrd="0" presId="urn:microsoft.com/office/officeart/2005/8/layout/vList2"/>
    <dgm:cxn modelId="{F40B886D-2734-3440-981E-CE77016DF216}" type="presParOf" srcId="{1BDB7F39-1296-D946-A381-C3072ABA44BC}" destId="{1BFEC3A3-8AE1-C947-9376-DA233F2C549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EB797A-7AC1-45AC-8A27-7F1C03EF393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96451F9-9B67-4468-9D8F-F5FB8092AF93}">
      <dgm:prSet/>
      <dgm:spPr/>
      <dgm:t>
        <a:bodyPr/>
        <a:lstStyle/>
        <a:p>
          <a:r>
            <a:rPr lang="fr-FR" dirty="0"/>
            <a:t>KMEANS </a:t>
          </a:r>
          <a:endParaRPr lang="en-US" dirty="0"/>
        </a:p>
      </dgm:t>
    </dgm:pt>
    <dgm:pt modelId="{F4F1DC95-8901-409E-B7F9-846A1AE75C49}" type="parTrans" cxnId="{CF10E206-4D29-4E90-A64C-D29145B03529}">
      <dgm:prSet/>
      <dgm:spPr/>
      <dgm:t>
        <a:bodyPr/>
        <a:lstStyle/>
        <a:p>
          <a:endParaRPr lang="en-US"/>
        </a:p>
      </dgm:t>
    </dgm:pt>
    <dgm:pt modelId="{08A1386B-5A50-4BDE-AE01-C2158DAC5628}" type="sibTrans" cxnId="{CF10E206-4D29-4E90-A64C-D29145B03529}">
      <dgm:prSet/>
      <dgm:spPr/>
      <dgm:t>
        <a:bodyPr/>
        <a:lstStyle/>
        <a:p>
          <a:endParaRPr lang="en-US"/>
        </a:p>
      </dgm:t>
    </dgm:pt>
    <dgm:pt modelId="{1F287951-08A7-4810-A11D-A9C3EE0DBCEA}">
      <dgm:prSet/>
      <dgm:spPr/>
      <dgm:t>
        <a:bodyPr/>
        <a:lstStyle/>
        <a:p>
          <a:r>
            <a:rPr lang="fr-FR"/>
            <a:t>Bonne interprétabilité</a:t>
          </a:r>
          <a:endParaRPr lang="en-US"/>
        </a:p>
      </dgm:t>
    </dgm:pt>
    <dgm:pt modelId="{8E90B11E-CF9B-4C27-A27F-D58AF66CD106}" type="parTrans" cxnId="{75C6B61F-0506-48EB-9924-CE4C1A69D4AB}">
      <dgm:prSet/>
      <dgm:spPr/>
      <dgm:t>
        <a:bodyPr/>
        <a:lstStyle/>
        <a:p>
          <a:endParaRPr lang="en-US"/>
        </a:p>
      </dgm:t>
    </dgm:pt>
    <dgm:pt modelId="{6F03E1B4-1B4E-4FBC-856D-F58D7217F2D9}" type="sibTrans" cxnId="{75C6B61F-0506-48EB-9924-CE4C1A69D4AB}">
      <dgm:prSet/>
      <dgm:spPr/>
      <dgm:t>
        <a:bodyPr/>
        <a:lstStyle/>
        <a:p>
          <a:endParaRPr lang="en-US"/>
        </a:p>
      </dgm:t>
    </dgm:pt>
    <dgm:pt modelId="{2331CCF3-B0EA-42BA-AFF3-0227F9AC6147}">
      <dgm:prSet/>
      <dgm:spPr/>
      <dgm:t>
        <a:bodyPr/>
        <a:lstStyle/>
        <a:p>
          <a:r>
            <a:rPr lang="fr-FR" dirty="0"/>
            <a:t>ARI et silhouette satisfaisants</a:t>
          </a:r>
          <a:endParaRPr lang="en-US" dirty="0"/>
        </a:p>
      </dgm:t>
    </dgm:pt>
    <dgm:pt modelId="{B069E6D1-77A1-4254-8950-0AB2C66C5F48}" type="parTrans" cxnId="{6861CC3C-5421-4360-8D51-5279BC86A18F}">
      <dgm:prSet/>
      <dgm:spPr/>
      <dgm:t>
        <a:bodyPr/>
        <a:lstStyle/>
        <a:p>
          <a:endParaRPr lang="en-US"/>
        </a:p>
      </dgm:t>
    </dgm:pt>
    <dgm:pt modelId="{5C7F7F00-346B-40CF-BE7A-233E884B1786}" type="sibTrans" cxnId="{6861CC3C-5421-4360-8D51-5279BC86A18F}">
      <dgm:prSet/>
      <dgm:spPr/>
      <dgm:t>
        <a:bodyPr/>
        <a:lstStyle/>
        <a:p>
          <a:endParaRPr lang="en-US"/>
        </a:p>
      </dgm:t>
    </dgm:pt>
    <dgm:pt modelId="{0E1304D1-66B0-0B45-888B-EBC21A9256A7}" type="pres">
      <dgm:prSet presAssocID="{9AEB797A-7AC1-45AC-8A27-7F1C03EF3939}" presName="hierChild1" presStyleCnt="0">
        <dgm:presLayoutVars>
          <dgm:chPref val="1"/>
          <dgm:dir/>
          <dgm:animOne val="branch"/>
          <dgm:animLvl val="lvl"/>
          <dgm:resizeHandles/>
        </dgm:presLayoutVars>
      </dgm:prSet>
      <dgm:spPr/>
    </dgm:pt>
    <dgm:pt modelId="{4F095CD9-CE8C-B34F-AE52-3081EB0D3DB1}" type="pres">
      <dgm:prSet presAssocID="{596451F9-9B67-4468-9D8F-F5FB8092AF93}" presName="hierRoot1" presStyleCnt="0"/>
      <dgm:spPr/>
    </dgm:pt>
    <dgm:pt modelId="{6A64D0F6-999E-2149-9CC7-E09842C8A08E}" type="pres">
      <dgm:prSet presAssocID="{596451F9-9B67-4468-9D8F-F5FB8092AF93}" presName="composite" presStyleCnt="0"/>
      <dgm:spPr/>
    </dgm:pt>
    <dgm:pt modelId="{067D78F0-6026-0443-9D48-2CD5CF1D6981}" type="pres">
      <dgm:prSet presAssocID="{596451F9-9B67-4468-9D8F-F5FB8092AF93}" presName="background" presStyleLbl="node0" presStyleIdx="0" presStyleCnt="1"/>
      <dgm:spPr/>
    </dgm:pt>
    <dgm:pt modelId="{4D677788-F3A2-814A-9363-A82EB314E4AF}" type="pres">
      <dgm:prSet presAssocID="{596451F9-9B67-4468-9D8F-F5FB8092AF93}" presName="text" presStyleLbl="fgAcc0" presStyleIdx="0" presStyleCnt="1">
        <dgm:presLayoutVars>
          <dgm:chPref val="3"/>
        </dgm:presLayoutVars>
      </dgm:prSet>
      <dgm:spPr/>
    </dgm:pt>
    <dgm:pt modelId="{FF89D6E3-207C-0443-8B92-04C4B9EF6936}" type="pres">
      <dgm:prSet presAssocID="{596451F9-9B67-4468-9D8F-F5FB8092AF93}" presName="hierChild2" presStyleCnt="0"/>
      <dgm:spPr/>
    </dgm:pt>
    <dgm:pt modelId="{29561601-3C74-6041-B77D-AD0EA94A543D}" type="pres">
      <dgm:prSet presAssocID="{8E90B11E-CF9B-4C27-A27F-D58AF66CD106}" presName="Name10" presStyleLbl="parChTrans1D2" presStyleIdx="0" presStyleCnt="2"/>
      <dgm:spPr/>
    </dgm:pt>
    <dgm:pt modelId="{2D5F35C4-46E8-C044-A1B1-1CEAA60379FC}" type="pres">
      <dgm:prSet presAssocID="{1F287951-08A7-4810-A11D-A9C3EE0DBCEA}" presName="hierRoot2" presStyleCnt="0"/>
      <dgm:spPr/>
    </dgm:pt>
    <dgm:pt modelId="{954C3CE2-BB29-DF40-990E-7C6F3817C835}" type="pres">
      <dgm:prSet presAssocID="{1F287951-08A7-4810-A11D-A9C3EE0DBCEA}" presName="composite2" presStyleCnt="0"/>
      <dgm:spPr/>
    </dgm:pt>
    <dgm:pt modelId="{C532C2DD-9F4B-AF44-AC85-0BF9A42310E6}" type="pres">
      <dgm:prSet presAssocID="{1F287951-08A7-4810-A11D-A9C3EE0DBCEA}" presName="background2" presStyleLbl="node2" presStyleIdx="0" presStyleCnt="2"/>
      <dgm:spPr/>
    </dgm:pt>
    <dgm:pt modelId="{C976BB32-2379-8342-9D02-B20B5713EE8A}" type="pres">
      <dgm:prSet presAssocID="{1F287951-08A7-4810-A11D-A9C3EE0DBCEA}" presName="text2" presStyleLbl="fgAcc2" presStyleIdx="0" presStyleCnt="2">
        <dgm:presLayoutVars>
          <dgm:chPref val="3"/>
        </dgm:presLayoutVars>
      </dgm:prSet>
      <dgm:spPr/>
    </dgm:pt>
    <dgm:pt modelId="{F8697E85-2C01-2C47-B8FD-D1F890B73B01}" type="pres">
      <dgm:prSet presAssocID="{1F287951-08A7-4810-A11D-A9C3EE0DBCEA}" presName="hierChild3" presStyleCnt="0"/>
      <dgm:spPr/>
    </dgm:pt>
    <dgm:pt modelId="{2D871524-B56B-5547-8982-09DBD40727BA}" type="pres">
      <dgm:prSet presAssocID="{B069E6D1-77A1-4254-8950-0AB2C66C5F48}" presName="Name10" presStyleLbl="parChTrans1D2" presStyleIdx="1" presStyleCnt="2"/>
      <dgm:spPr/>
    </dgm:pt>
    <dgm:pt modelId="{41840C1D-4763-D84D-AF63-6FAB99C69905}" type="pres">
      <dgm:prSet presAssocID="{2331CCF3-B0EA-42BA-AFF3-0227F9AC6147}" presName="hierRoot2" presStyleCnt="0"/>
      <dgm:spPr/>
    </dgm:pt>
    <dgm:pt modelId="{54FC2A8E-48EC-C14E-B82A-00D70F55701B}" type="pres">
      <dgm:prSet presAssocID="{2331CCF3-B0EA-42BA-AFF3-0227F9AC6147}" presName="composite2" presStyleCnt="0"/>
      <dgm:spPr/>
    </dgm:pt>
    <dgm:pt modelId="{A1F14524-3CA3-6D49-8E16-410228AFD55F}" type="pres">
      <dgm:prSet presAssocID="{2331CCF3-B0EA-42BA-AFF3-0227F9AC6147}" presName="background2" presStyleLbl="node2" presStyleIdx="1" presStyleCnt="2"/>
      <dgm:spPr/>
    </dgm:pt>
    <dgm:pt modelId="{10C25DEC-0E1A-0943-8213-3B92F3922122}" type="pres">
      <dgm:prSet presAssocID="{2331CCF3-B0EA-42BA-AFF3-0227F9AC6147}" presName="text2" presStyleLbl="fgAcc2" presStyleIdx="1" presStyleCnt="2">
        <dgm:presLayoutVars>
          <dgm:chPref val="3"/>
        </dgm:presLayoutVars>
      </dgm:prSet>
      <dgm:spPr/>
    </dgm:pt>
    <dgm:pt modelId="{6086AF3F-4A85-2041-9A92-83380635CFDC}" type="pres">
      <dgm:prSet presAssocID="{2331CCF3-B0EA-42BA-AFF3-0227F9AC6147}" presName="hierChild3" presStyleCnt="0"/>
      <dgm:spPr/>
    </dgm:pt>
  </dgm:ptLst>
  <dgm:cxnLst>
    <dgm:cxn modelId="{CF10E206-4D29-4E90-A64C-D29145B03529}" srcId="{9AEB797A-7AC1-45AC-8A27-7F1C03EF3939}" destId="{596451F9-9B67-4468-9D8F-F5FB8092AF93}" srcOrd="0" destOrd="0" parTransId="{F4F1DC95-8901-409E-B7F9-846A1AE75C49}" sibTransId="{08A1386B-5A50-4BDE-AE01-C2158DAC5628}"/>
    <dgm:cxn modelId="{9B998215-0E22-D24D-AC1B-53EC213ED839}" type="presOf" srcId="{B069E6D1-77A1-4254-8950-0AB2C66C5F48}" destId="{2D871524-B56B-5547-8982-09DBD40727BA}" srcOrd="0" destOrd="0" presId="urn:microsoft.com/office/officeart/2005/8/layout/hierarchy1"/>
    <dgm:cxn modelId="{5D0CA21F-3510-BB48-AEF9-749B763233D3}" type="presOf" srcId="{8E90B11E-CF9B-4C27-A27F-D58AF66CD106}" destId="{29561601-3C74-6041-B77D-AD0EA94A543D}" srcOrd="0" destOrd="0" presId="urn:microsoft.com/office/officeart/2005/8/layout/hierarchy1"/>
    <dgm:cxn modelId="{75C6B61F-0506-48EB-9924-CE4C1A69D4AB}" srcId="{596451F9-9B67-4468-9D8F-F5FB8092AF93}" destId="{1F287951-08A7-4810-A11D-A9C3EE0DBCEA}" srcOrd="0" destOrd="0" parTransId="{8E90B11E-CF9B-4C27-A27F-D58AF66CD106}" sibTransId="{6F03E1B4-1B4E-4FBC-856D-F58D7217F2D9}"/>
    <dgm:cxn modelId="{6861CC3C-5421-4360-8D51-5279BC86A18F}" srcId="{596451F9-9B67-4468-9D8F-F5FB8092AF93}" destId="{2331CCF3-B0EA-42BA-AFF3-0227F9AC6147}" srcOrd="1" destOrd="0" parTransId="{B069E6D1-77A1-4254-8950-0AB2C66C5F48}" sibTransId="{5C7F7F00-346B-40CF-BE7A-233E884B1786}"/>
    <dgm:cxn modelId="{81DBD085-F245-FD42-A42D-AEADB088488A}" type="presOf" srcId="{596451F9-9B67-4468-9D8F-F5FB8092AF93}" destId="{4D677788-F3A2-814A-9363-A82EB314E4AF}" srcOrd="0" destOrd="0" presId="urn:microsoft.com/office/officeart/2005/8/layout/hierarchy1"/>
    <dgm:cxn modelId="{384C0EC7-5560-504C-931A-B0F60179D4BD}" type="presOf" srcId="{9AEB797A-7AC1-45AC-8A27-7F1C03EF3939}" destId="{0E1304D1-66B0-0B45-888B-EBC21A9256A7}" srcOrd="0" destOrd="0" presId="urn:microsoft.com/office/officeart/2005/8/layout/hierarchy1"/>
    <dgm:cxn modelId="{C5AA3ED4-C3A1-0C4C-B962-018A5BA0A7C9}" type="presOf" srcId="{2331CCF3-B0EA-42BA-AFF3-0227F9AC6147}" destId="{10C25DEC-0E1A-0943-8213-3B92F3922122}" srcOrd="0" destOrd="0" presId="urn:microsoft.com/office/officeart/2005/8/layout/hierarchy1"/>
    <dgm:cxn modelId="{0919AEE5-0C6D-1C48-B0F6-1C6B1CF21919}" type="presOf" srcId="{1F287951-08A7-4810-A11D-A9C3EE0DBCEA}" destId="{C976BB32-2379-8342-9D02-B20B5713EE8A}" srcOrd="0" destOrd="0" presId="urn:microsoft.com/office/officeart/2005/8/layout/hierarchy1"/>
    <dgm:cxn modelId="{D8FD68E0-DEA8-E64D-B3AC-D393CEA27B93}" type="presParOf" srcId="{0E1304D1-66B0-0B45-888B-EBC21A9256A7}" destId="{4F095CD9-CE8C-B34F-AE52-3081EB0D3DB1}" srcOrd="0" destOrd="0" presId="urn:microsoft.com/office/officeart/2005/8/layout/hierarchy1"/>
    <dgm:cxn modelId="{17DC893C-D92C-DF48-BCD2-CAA78BF27F43}" type="presParOf" srcId="{4F095CD9-CE8C-B34F-AE52-3081EB0D3DB1}" destId="{6A64D0F6-999E-2149-9CC7-E09842C8A08E}" srcOrd="0" destOrd="0" presId="urn:microsoft.com/office/officeart/2005/8/layout/hierarchy1"/>
    <dgm:cxn modelId="{DD7F8712-1C58-D54A-9E33-7AB4D432C6F8}" type="presParOf" srcId="{6A64D0F6-999E-2149-9CC7-E09842C8A08E}" destId="{067D78F0-6026-0443-9D48-2CD5CF1D6981}" srcOrd="0" destOrd="0" presId="urn:microsoft.com/office/officeart/2005/8/layout/hierarchy1"/>
    <dgm:cxn modelId="{E66B2FD3-C1DF-1740-803E-4733A31F6768}" type="presParOf" srcId="{6A64D0F6-999E-2149-9CC7-E09842C8A08E}" destId="{4D677788-F3A2-814A-9363-A82EB314E4AF}" srcOrd="1" destOrd="0" presId="urn:microsoft.com/office/officeart/2005/8/layout/hierarchy1"/>
    <dgm:cxn modelId="{3640A4A7-96A9-2745-AF30-DA2D7BE41BE2}" type="presParOf" srcId="{4F095CD9-CE8C-B34F-AE52-3081EB0D3DB1}" destId="{FF89D6E3-207C-0443-8B92-04C4B9EF6936}" srcOrd="1" destOrd="0" presId="urn:microsoft.com/office/officeart/2005/8/layout/hierarchy1"/>
    <dgm:cxn modelId="{1A665FB9-6E8C-9D4F-91F3-0C12B224682E}" type="presParOf" srcId="{FF89D6E3-207C-0443-8B92-04C4B9EF6936}" destId="{29561601-3C74-6041-B77D-AD0EA94A543D}" srcOrd="0" destOrd="0" presId="urn:microsoft.com/office/officeart/2005/8/layout/hierarchy1"/>
    <dgm:cxn modelId="{D04EEEC2-DE5B-BC4C-A168-70FE530F6EEF}" type="presParOf" srcId="{FF89D6E3-207C-0443-8B92-04C4B9EF6936}" destId="{2D5F35C4-46E8-C044-A1B1-1CEAA60379FC}" srcOrd="1" destOrd="0" presId="urn:microsoft.com/office/officeart/2005/8/layout/hierarchy1"/>
    <dgm:cxn modelId="{6759F8B6-0675-AC45-A647-372B5F02F0E9}" type="presParOf" srcId="{2D5F35C4-46E8-C044-A1B1-1CEAA60379FC}" destId="{954C3CE2-BB29-DF40-990E-7C6F3817C835}" srcOrd="0" destOrd="0" presId="urn:microsoft.com/office/officeart/2005/8/layout/hierarchy1"/>
    <dgm:cxn modelId="{49380E95-304C-114A-AF5D-CFFB25753368}" type="presParOf" srcId="{954C3CE2-BB29-DF40-990E-7C6F3817C835}" destId="{C532C2DD-9F4B-AF44-AC85-0BF9A42310E6}" srcOrd="0" destOrd="0" presId="urn:microsoft.com/office/officeart/2005/8/layout/hierarchy1"/>
    <dgm:cxn modelId="{06ABF71E-B4B9-EC42-AA59-06078B748FFA}" type="presParOf" srcId="{954C3CE2-BB29-DF40-990E-7C6F3817C835}" destId="{C976BB32-2379-8342-9D02-B20B5713EE8A}" srcOrd="1" destOrd="0" presId="urn:microsoft.com/office/officeart/2005/8/layout/hierarchy1"/>
    <dgm:cxn modelId="{FB45CE33-5BC7-3F4D-B9F3-D7520D85E38D}" type="presParOf" srcId="{2D5F35C4-46E8-C044-A1B1-1CEAA60379FC}" destId="{F8697E85-2C01-2C47-B8FD-D1F890B73B01}" srcOrd="1" destOrd="0" presId="urn:microsoft.com/office/officeart/2005/8/layout/hierarchy1"/>
    <dgm:cxn modelId="{A4192FC1-4495-9543-8C47-A5CDF57FF186}" type="presParOf" srcId="{FF89D6E3-207C-0443-8B92-04C4B9EF6936}" destId="{2D871524-B56B-5547-8982-09DBD40727BA}" srcOrd="2" destOrd="0" presId="urn:microsoft.com/office/officeart/2005/8/layout/hierarchy1"/>
    <dgm:cxn modelId="{A5B884EB-C076-4544-993F-2361D79F7307}" type="presParOf" srcId="{FF89D6E3-207C-0443-8B92-04C4B9EF6936}" destId="{41840C1D-4763-D84D-AF63-6FAB99C69905}" srcOrd="3" destOrd="0" presId="urn:microsoft.com/office/officeart/2005/8/layout/hierarchy1"/>
    <dgm:cxn modelId="{77ECD350-94C4-B640-813A-8E0B27779DE4}" type="presParOf" srcId="{41840C1D-4763-D84D-AF63-6FAB99C69905}" destId="{54FC2A8E-48EC-C14E-B82A-00D70F55701B}" srcOrd="0" destOrd="0" presId="urn:microsoft.com/office/officeart/2005/8/layout/hierarchy1"/>
    <dgm:cxn modelId="{100306B0-58A1-3E40-B626-C3B8096226F3}" type="presParOf" srcId="{54FC2A8E-48EC-C14E-B82A-00D70F55701B}" destId="{A1F14524-3CA3-6D49-8E16-410228AFD55F}" srcOrd="0" destOrd="0" presId="urn:microsoft.com/office/officeart/2005/8/layout/hierarchy1"/>
    <dgm:cxn modelId="{D678A5A0-7EC7-1B40-A005-34D07863AD09}" type="presParOf" srcId="{54FC2A8E-48EC-C14E-B82A-00D70F55701B}" destId="{10C25DEC-0E1A-0943-8213-3B92F3922122}" srcOrd="1" destOrd="0" presId="urn:microsoft.com/office/officeart/2005/8/layout/hierarchy1"/>
    <dgm:cxn modelId="{2A52F9FB-A82D-1748-8F95-383F6D6DE515}" type="presParOf" srcId="{41840C1D-4763-D84D-AF63-6FAB99C69905}" destId="{6086AF3F-4A85-2041-9A92-83380635CFD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895D6-9052-7141-968A-9EA0CCD55682}">
      <dsp:nvSpPr>
        <dsp:cNvPr id="0" name=""/>
        <dsp:cNvSpPr/>
      </dsp:nvSpPr>
      <dsp:spPr>
        <a:xfrm>
          <a:off x="0" y="389263"/>
          <a:ext cx="10134600" cy="9810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fr-FR" sz="4300" kern="1200"/>
            <a:t>Segmenter les clients</a:t>
          </a:r>
          <a:endParaRPr lang="en-US" sz="4300" kern="1200"/>
        </a:p>
      </dsp:txBody>
      <dsp:txXfrm>
        <a:off x="47891" y="437154"/>
        <a:ext cx="10038818" cy="885263"/>
      </dsp:txXfrm>
    </dsp:sp>
    <dsp:sp modelId="{A4538DFE-C148-0843-ACDC-0E7CD60BDBEF}">
      <dsp:nvSpPr>
        <dsp:cNvPr id="0" name=""/>
        <dsp:cNvSpPr/>
      </dsp:nvSpPr>
      <dsp:spPr>
        <a:xfrm>
          <a:off x="0" y="1494148"/>
          <a:ext cx="10134600" cy="9810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fr-FR" sz="4300" kern="1200"/>
            <a:t>Comprendre les différents types d’utilisateurs</a:t>
          </a:r>
          <a:endParaRPr lang="en-US" sz="4300" kern="1200"/>
        </a:p>
      </dsp:txBody>
      <dsp:txXfrm>
        <a:off x="47891" y="1542039"/>
        <a:ext cx="10038818" cy="885263"/>
      </dsp:txXfrm>
    </dsp:sp>
    <dsp:sp modelId="{D42EFDF3-3FD0-D140-B066-78E6FEA33B5E}">
      <dsp:nvSpPr>
        <dsp:cNvPr id="0" name=""/>
        <dsp:cNvSpPr/>
      </dsp:nvSpPr>
      <dsp:spPr>
        <a:xfrm>
          <a:off x="0" y="2599033"/>
          <a:ext cx="10134600" cy="9810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fr-FR" sz="4300" kern="1200"/>
            <a:t>Construire un plan marketing actionnable</a:t>
          </a:r>
          <a:endParaRPr lang="en-US" sz="4300" kern="1200"/>
        </a:p>
      </dsp:txBody>
      <dsp:txXfrm>
        <a:off x="47891" y="2646924"/>
        <a:ext cx="10038818" cy="885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4A079-D9A1-E249-A302-FE6384CE5D9C}">
      <dsp:nvSpPr>
        <dsp:cNvPr id="0" name=""/>
        <dsp:cNvSpPr/>
      </dsp:nvSpPr>
      <dsp:spPr>
        <a:xfrm>
          <a:off x="0" y="77703"/>
          <a:ext cx="5343082" cy="1595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FR" sz="3100" kern="1200" dirty="0"/>
            <a:t>Suppression de variables pour garder une information </a:t>
          </a:r>
          <a:r>
            <a:rPr lang="fr-FR" sz="3100" kern="1200" dirty="0" err="1"/>
            <a:t>intérprétable</a:t>
          </a:r>
          <a:endParaRPr lang="en-US" sz="3100" kern="1200" dirty="0"/>
        </a:p>
      </dsp:txBody>
      <dsp:txXfrm>
        <a:off x="77904" y="155607"/>
        <a:ext cx="5187274" cy="1440072"/>
      </dsp:txXfrm>
    </dsp:sp>
    <dsp:sp modelId="{8FF96AA6-D0F8-FF41-8C3B-946CCC874ACA}">
      <dsp:nvSpPr>
        <dsp:cNvPr id="0" name=""/>
        <dsp:cNvSpPr/>
      </dsp:nvSpPr>
      <dsp:spPr>
        <a:xfrm>
          <a:off x="0" y="1762863"/>
          <a:ext cx="5343082" cy="1595880"/>
        </a:xfrm>
        <a:prstGeom prst="roundRect">
          <a:avLst/>
        </a:prstGeom>
        <a:solidFill>
          <a:schemeClr val="accent2">
            <a:hueOff val="-9305155"/>
            <a:satOff val="-148"/>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FR" sz="3100" kern="1200" dirty="0"/>
            <a:t>Filtrage sur la dernière commande des clients et sur les commandes livrées</a:t>
          </a:r>
          <a:endParaRPr lang="en-US" sz="3100" kern="1200" dirty="0"/>
        </a:p>
      </dsp:txBody>
      <dsp:txXfrm>
        <a:off x="77904" y="1840767"/>
        <a:ext cx="5187274" cy="1440072"/>
      </dsp:txXfrm>
    </dsp:sp>
    <dsp:sp modelId="{1BFEC3A3-8AE1-C947-9376-DA233F2C549F}">
      <dsp:nvSpPr>
        <dsp:cNvPr id="0" name=""/>
        <dsp:cNvSpPr/>
      </dsp:nvSpPr>
      <dsp:spPr>
        <a:xfrm>
          <a:off x="0" y="3448023"/>
          <a:ext cx="5343082" cy="1595880"/>
        </a:xfrm>
        <a:prstGeom prst="roundRect">
          <a:avLst/>
        </a:prstGeom>
        <a:solidFill>
          <a:schemeClr val="accent2">
            <a:hueOff val="-18610311"/>
            <a:satOff val="-296"/>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FR" sz="3100" kern="1200" dirty="0"/>
            <a:t>Reformatage de certaines variables</a:t>
          </a:r>
          <a:endParaRPr lang="en-US" sz="3100" kern="1200" dirty="0"/>
        </a:p>
      </dsp:txBody>
      <dsp:txXfrm>
        <a:off x="77904" y="3525927"/>
        <a:ext cx="5187274" cy="14400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71524-B56B-5547-8982-09DBD40727BA}">
      <dsp:nvSpPr>
        <dsp:cNvPr id="0" name=""/>
        <dsp:cNvSpPr/>
      </dsp:nvSpPr>
      <dsp:spPr>
        <a:xfrm>
          <a:off x="4956081" y="1272311"/>
          <a:ext cx="1223401" cy="582227"/>
        </a:xfrm>
        <a:custGeom>
          <a:avLst/>
          <a:gdLst/>
          <a:ahLst/>
          <a:cxnLst/>
          <a:rect l="0" t="0" r="0" b="0"/>
          <a:pathLst>
            <a:path>
              <a:moveTo>
                <a:pt x="0" y="0"/>
              </a:moveTo>
              <a:lnTo>
                <a:pt x="0" y="396771"/>
              </a:lnTo>
              <a:lnTo>
                <a:pt x="1223401" y="396771"/>
              </a:lnTo>
              <a:lnTo>
                <a:pt x="1223401" y="5822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561601-3C74-6041-B77D-AD0EA94A543D}">
      <dsp:nvSpPr>
        <dsp:cNvPr id="0" name=""/>
        <dsp:cNvSpPr/>
      </dsp:nvSpPr>
      <dsp:spPr>
        <a:xfrm>
          <a:off x="3732680" y="1272311"/>
          <a:ext cx="1223401" cy="582227"/>
        </a:xfrm>
        <a:custGeom>
          <a:avLst/>
          <a:gdLst/>
          <a:ahLst/>
          <a:cxnLst/>
          <a:rect l="0" t="0" r="0" b="0"/>
          <a:pathLst>
            <a:path>
              <a:moveTo>
                <a:pt x="1223401" y="0"/>
              </a:moveTo>
              <a:lnTo>
                <a:pt x="1223401" y="396771"/>
              </a:lnTo>
              <a:lnTo>
                <a:pt x="0" y="396771"/>
              </a:lnTo>
              <a:lnTo>
                <a:pt x="0" y="5822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7D78F0-6026-0443-9D48-2CD5CF1D6981}">
      <dsp:nvSpPr>
        <dsp:cNvPr id="0" name=""/>
        <dsp:cNvSpPr/>
      </dsp:nvSpPr>
      <dsp:spPr>
        <a:xfrm>
          <a:off x="3955116" y="1086"/>
          <a:ext cx="2001929" cy="12712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677788-F3A2-814A-9363-A82EB314E4AF}">
      <dsp:nvSpPr>
        <dsp:cNvPr id="0" name=""/>
        <dsp:cNvSpPr/>
      </dsp:nvSpPr>
      <dsp:spPr>
        <a:xfrm>
          <a:off x="4177553" y="212400"/>
          <a:ext cx="2001929" cy="12712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dirty="0"/>
            <a:t>KMEANS </a:t>
          </a:r>
          <a:endParaRPr lang="en-US" sz="2300" kern="1200" dirty="0"/>
        </a:p>
      </dsp:txBody>
      <dsp:txXfrm>
        <a:off x="4214786" y="249633"/>
        <a:ext cx="1927463" cy="1196759"/>
      </dsp:txXfrm>
    </dsp:sp>
    <dsp:sp modelId="{C532C2DD-9F4B-AF44-AC85-0BF9A42310E6}">
      <dsp:nvSpPr>
        <dsp:cNvPr id="0" name=""/>
        <dsp:cNvSpPr/>
      </dsp:nvSpPr>
      <dsp:spPr>
        <a:xfrm>
          <a:off x="2731715" y="1854539"/>
          <a:ext cx="2001929" cy="12712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76BB32-2379-8342-9D02-B20B5713EE8A}">
      <dsp:nvSpPr>
        <dsp:cNvPr id="0" name=""/>
        <dsp:cNvSpPr/>
      </dsp:nvSpPr>
      <dsp:spPr>
        <a:xfrm>
          <a:off x="2954151" y="2065854"/>
          <a:ext cx="2001929" cy="12712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a:t>Bonne interprétabilité</a:t>
          </a:r>
          <a:endParaRPr lang="en-US" sz="2300" kern="1200"/>
        </a:p>
      </dsp:txBody>
      <dsp:txXfrm>
        <a:off x="2991384" y="2103087"/>
        <a:ext cx="1927463" cy="1196759"/>
      </dsp:txXfrm>
    </dsp:sp>
    <dsp:sp modelId="{A1F14524-3CA3-6D49-8E16-410228AFD55F}">
      <dsp:nvSpPr>
        <dsp:cNvPr id="0" name=""/>
        <dsp:cNvSpPr/>
      </dsp:nvSpPr>
      <dsp:spPr>
        <a:xfrm>
          <a:off x="5178518" y="1854539"/>
          <a:ext cx="2001929" cy="12712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C25DEC-0E1A-0943-8213-3B92F3922122}">
      <dsp:nvSpPr>
        <dsp:cNvPr id="0" name=""/>
        <dsp:cNvSpPr/>
      </dsp:nvSpPr>
      <dsp:spPr>
        <a:xfrm>
          <a:off x="5400954" y="2065854"/>
          <a:ext cx="2001929" cy="12712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dirty="0"/>
            <a:t>ARI et silhouette satisfaisants</a:t>
          </a:r>
          <a:endParaRPr lang="en-US" sz="2300" kern="1200" dirty="0"/>
        </a:p>
      </dsp:txBody>
      <dsp:txXfrm>
        <a:off x="5438187" y="2103087"/>
        <a:ext cx="1927463" cy="11967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3/23/22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464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3/23/22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44362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3/23/22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34989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3/23/22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66306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3/23/22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03059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3/23/22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41163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3/23/22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3384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3/23/22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08965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3/23/22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440990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3/23/22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410744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3/23/22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3028931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3/23/22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4572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opping cart with boxes">
            <a:extLst>
              <a:ext uri="{FF2B5EF4-FFF2-40B4-BE49-F238E27FC236}">
                <a16:creationId xmlns:a16="http://schemas.microsoft.com/office/drawing/2014/main" id="{76834C0B-5C36-4376-87B0-C3FD820A0320}"/>
              </a:ext>
            </a:extLst>
          </p:cNvPr>
          <p:cNvPicPr>
            <a:picLocks noChangeAspect="1"/>
          </p:cNvPicPr>
          <p:nvPr/>
        </p:nvPicPr>
        <p:blipFill rotWithShape="1">
          <a:blip r:embed="rId2"/>
          <a:srcRect t="9409" b="6321"/>
          <a:stretch/>
        </p:blipFill>
        <p:spPr>
          <a:xfrm>
            <a:off x="20" y="10"/>
            <a:ext cx="12191980" cy="6857990"/>
          </a:xfrm>
          <a:prstGeom prst="rect">
            <a:avLst/>
          </a:prstGeom>
        </p:spPr>
      </p:pic>
      <p:sp>
        <p:nvSpPr>
          <p:cNvPr id="11"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E3C2804-F63A-2B40-BA37-F56E8308F9EA}"/>
              </a:ext>
            </a:extLst>
          </p:cNvPr>
          <p:cNvSpPr>
            <a:spLocks noGrp="1"/>
          </p:cNvSpPr>
          <p:nvPr>
            <p:ph type="ctrTitle"/>
          </p:nvPr>
        </p:nvSpPr>
        <p:spPr>
          <a:xfrm>
            <a:off x="1048561" y="1066800"/>
            <a:ext cx="3931320" cy="2267193"/>
          </a:xfrm>
        </p:spPr>
        <p:txBody>
          <a:bodyPr>
            <a:normAutofit/>
          </a:bodyPr>
          <a:lstStyle/>
          <a:p>
            <a:r>
              <a:rPr lang="fr-FR" dirty="0" err="1"/>
              <a:t>Olist</a:t>
            </a:r>
            <a:endParaRPr lang="fr-FR" dirty="0"/>
          </a:p>
        </p:txBody>
      </p:sp>
      <p:sp>
        <p:nvSpPr>
          <p:cNvPr id="3" name="Sous-titre 2">
            <a:extLst>
              <a:ext uri="{FF2B5EF4-FFF2-40B4-BE49-F238E27FC236}">
                <a16:creationId xmlns:a16="http://schemas.microsoft.com/office/drawing/2014/main" id="{ADFF4A41-76CC-C949-9416-1BB4A2070AE8}"/>
              </a:ext>
            </a:extLst>
          </p:cNvPr>
          <p:cNvSpPr>
            <a:spLocks noGrp="1"/>
          </p:cNvSpPr>
          <p:nvPr>
            <p:ph type="subTitle" idx="1"/>
          </p:nvPr>
        </p:nvSpPr>
        <p:spPr>
          <a:xfrm>
            <a:off x="1048561" y="4327781"/>
            <a:ext cx="3931321" cy="1033669"/>
          </a:xfrm>
        </p:spPr>
        <p:txBody>
          <a:bodyPr>
            <a:normAutofit/>
          </a:bodyPr>
          <a:lstStyle/>
          <a:p>
            <a:r>
              <a:rPr lang="fr-FR" dirty="0"/>
              <a:t>P5-Openclassroom</a:t>
            </a:r>
          </a:p>
        </p:txBody>
      </p:sp>
      <p:grpSp>
        <p:nvGrpSpPr>
          <p:cNvPr id="13" name="Group 1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14" name="Rectangle 1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474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561236-1AD1-3C4E-9219-6653AF9728CB}"/>
              </a:ext>
            </a:extLst>
          </p:cNvPr>
          <p:cNvSpPr>
            <a:spLocks noGrp="1"/>
          </p:cNvSpPr>
          <p:nvPr>
            <p:ph type="title"/>
          </p:nvPr>
        </p:nvSpPr>
        <p:spPr>
          <a:xfrm>
            <a:off x="175945" y="-395983"/>
            <a:ext cx="10134600" cy="1288489"/>
          </a:xfrm>
        </p:spPr>
        <p:txBody>
          <a:bodyPr/>
          <a:lstStyle/>
          <a:p>
            <a:r>
              <a:rPr lang="fr-FR" dirty="0"/>
              <a:t>Modèle  </a:t>
            </a:r>
            <a:r>
              <a:rPr lang="fr-FR" dirty="0" err="1"/>
              <a:t>kmeans</a:t>
            </a:r>
            <a:r>
              <a:rPr lang="fr-FR" dirty="0"/>
              <a:t> (2 classes)</a:t>
            </a:r>
          </a:p>
        </p:txBody>
      </p:sp>
      <p:sp>
        <p:nvSpPr>
          <p:cNvPr id="6" name="Espace réservé du contenu 5">
            <a:extLst>
              <a:ext uri="{FF2B5EF4-FFF2-40B4-BE49-F238E27FC236}">
                <a16:creationId xmlns:a16="http://schemas.microsoft.com/office/drawing/2014/main" id="{3B6AD657-9F49-1A4C-BACF-C14A37DCD48F}"/>
              </a:ext>
            </a:extLst>
          </p:cNvPr>
          <p:cNvSpPr>
            <a:spLocks noGrp="1"/>
          </p:cNvSpPr>
          <p:nvPr>
            <p:ph idx="1"/>
          </p:nvPr>
        </p:nvSpPr>
        <p:spPr/>
        <p:txBody>
          <a:bodyPr/>
          <a:lstStyle/>
          <a:p>
            <a:endParaRPr lang="fr-FR" dirty="0"/>
          </a:p>
        </p:txBody>
      </p:sp>
      <p:pic>
        <p:nvPicPr>
          <p:cNvPr id="7" name="Image 6">
            <a:extLst>
              <a:ext uri="{FF2B5EF4-FFF2-40B4-BE49-F238E27FC236}">
                <a16:creationId xmlns:a16="http://schemas.microsoft.com/office/drawing/2014/main" id="{B742E5C3-5627-C745-B31E-CC7F626DC6EF}"/>
              </a:ext>
            </a:extLst>
          </p:cNvPr>
          <p:cNvPicPr>
            <a:picLocks noChangeAspect="1"/>
          </p:cNvPicPr>
          <p:nvPr/>
        </p:nvPicPr>
        <p:blipFill>
          <a:blip r:embed="rId2"/>
          <a:stretch>
            <a:fillRect/>
          </a:stretch>
        </p:blipFill>
        <p:spPr>
          <a:xfrm>
            <a:off x="-573247" y="1536188"/>
            <a:ext cx="8145349" cy="4416153"/>
          </a:xfrm>
          <a:prstGeom prst="rect">
            <a:avLst/>
          </a:prstGeom>
        </p:spPr>
      </p:pic>
      <p:sp>
        <p:nvSpPr>
          <p:cNvPr id="16" name="Espace réservé du contenu 2">
            <a:extLst>
              <a:ext uri="{FF2B5EF4-FFF2-40B4-BE49-F238E27FC236}">
                <a16:creationId xmlns:a16="http://schemas.microsoft.com/office/drawing/2014/main" id="{66F25DD9-48C5-5243-9DEB-BF8301C5DAD4}"/>
              </a:ext>
            </a:extLst>
          </p:cNvPr>
          <p:cNvSpPr txBox="1">
            <a:spLocks/>
          </p:cNvSpPr>
          <p:nvPr/>
        </p:nvSpPr>
        <p:spPr>
          <a:xfrm>
            <a:off x="5970155" y="1518221"/>
            <a:ext cx="6221845" cy="3492499"/>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FR" dirty="0"/>
              <a:t>Résultat :</a:t>
            </a:r>
          </a:p>
          <a:p>
            <a:pPr algn="ctr"/>
            <a:endParaRPr lang="fr-FR" dirty="0"/>
          </a:p>
          <a:p>
            <a:pPr algn="ctr"/>
            <a:r>
              <a:rPr lang="fr-FR" dirty="0"/>
              <a:t>- Trop simple</a:t>
            </a:r>
          </a:p>
          <a:p>
            <a:pPr algn="ctr"/>
            <a:r>
              <a:rPr lang="fr-FR" dirty="0"/>
              <a:t>- Excel, c’est suffisant</a:t>
            </a:r>
          </a:p>
        </p:txBody>
      </p:sp>
    </p:spTree>
    <p:extLst>
      <p:ext uri="{BB962C8B-B14F-4D97-AF65-F5344CB8AC3E}">
        <p14:creationId xmlns:p14="http://schemas.microsoft.com/office/powerpoint/2010/main" val="101469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DB255-8157-C24B-84C6-99F64F1BE9E9}"/>
              </a:ext>
            </a:extLst>
          </p:cNvPr>
          <p:cNvSpPr>
            <a:spLocks noGrp="1"/>
          </p:cNvSpPr>
          <p:nvPr>
            <p:ph type="title"/>
          </p:nvPr>
        </p:nvSpPr>
        <p:spPr>
          <a:xfrm>
            <a:off x="237590" y="-334338"/>
            <a:ext cx="10134600" cy="1288489"/>
          </a:xfrm>
        </p:spPr>
        <p:txBody>
          <a:bodyPr/>
          <a:lstStyle/>
          <a:p>
            <a:r>
              <a:rPr lang="fr-FR" dirty="0" err="1"/>
              <a:t>Kmeans</a:t>
            </a:r>
            <a:r>
              <a:rPr lang="fr-FR" dirty="0"/>
              <a:t> en 6 classes</a:t>
            </a:r>
          </a:p>
        </p:txBody>
      </p:sp>
      <p:sp>
        <p:nvSpPr>
          <p:cNvPr id="7" name="Espace réservé du contenu 6">
            <a:extLst>
              <a:ext uri="{FF2B5EF4-FFF2-40B4-BE49-F238E27FC236}">
                <a16:creationId xmlns:a16="http://schemas.microsoft.com/office/drawing/2014/main" id="{2513D503-75C6-C748-8A70-EA3FFEB86FFC}"/>
              </a:ext>
            </a:extLst>
          </p:cNvPr>
          <p:cNvSpPr>
            <a:spLocks noGrp="1"/>
          </p:cNvSpPr>
          <p:nvPr>
            <p:ph idx="1"/>
          </p:nvPr>
        </p:nvSpPr>
        <p:spPr>
          <a:xfrm>
            <a:off x="1028700" y="2161903"/>
            <a:ext cx="8511540" cy="3405777"/>
          </a:xfrm>
        </p:spPr>
        <p:txBody>
          <a:bodyPr/>
          <a:lstStyle/>
          <a:p>
            <a:endParaRPr lang="fr-FR" dirty="0"/>
          </a:p>
        </p:txBody>
      </p:sp>
      <p:pic>
        <p:nvPicPr>
          <p:cNvPr id="8" name="Image 7">
            <a:extLst>
              <a:ext uri="{FF2B5EF4-FFF2-40B4-BE49-F238E27FC236}">
                <a16:creationId xmlns:a16="http://schemas.microsoft.com/office/drawing/2014/main" id="{6F9DCDB1-28DE-BF45-AD0F-2DBD1E112DC0}"/>
              </a:ext>
            </a:extLst>
          </p:cNvPr>
          <p:cNvPicPr>
            <a:picLocks noChangeAspect="1"/>
          </p:cNvPicPr>
          <p:nvPr/>
        </p:nvPicPr>
        <p:blipFill>
          <a:blip r:embed="rId2"/>
          <a:stretch>
            <a:fillRect/>
          </a:stretch>
        </p:blipFill>
        <p:spPr>
          <a:xfrm>
            <a:off x="356245" y="1613759"/>
            <a:ext cx="7064346" cy="3969342"/>
          </a:xfrm>
          <a:prstGeom prst="rect">
            <a:avLst/>
          </a:prstGeom>
        </p:spPr>
      </p:pic>
      <p:pic>
        <p:nvPicPr>
          <p:cNvPr id="9" name="Image 8">
            <a:extLst>
              <a:ext uri="{FF2B5EF4-FFF2-40B4-BE49-F238E27FC236}">
                <a16:creationId xmlns:a16="http://schemas.microsoft.com/office/drawing/2014/main" id="{003D53F5-406A-164F-B97D-1F1F81B65496}"/>
              </a:ext>
            </a:extLst>
          </p:cNvPr>
          <p:cNvPicPr>
            <a:picLocks noChangeAspect="1"/>
          </p:cNvPicPr>
          <p:nvPr/>
        </p:nvPicPr>
        <p:blipFill>
          <a:blip r:embed="rId3"/>
          <a:stretch>
            <a:fillRect/>
          </a:stretch>
        </p:blipFill>
        <p:spPr>
          <a:xfrm>
            <a:off x="7539246" y="242808"/>
            <a:ext cx="4164897" cy="3016975"/>
          </a:xfrm>
          <a:prstGeom prst="rect">
            <a:avLst/>
          </a:prstGeom>
        </p:spPr>
      </p:pic>
      <p:pic>
        <p:nvPicPr>
          <p:cNvPr id="10" name="Image 9">
            <a:extLst>
              <a:ext uri="{FF2B5EF4-FFF2-40B4-BE49-F238E27FC236}">
                <a16:creationId xmlns:a16="http://schemas.microsoft.com/office/drawing/2014/main" id="{8A2C7B4A-8AD0-C547-99D8-AE275BDFB2C4}"/>
              </a:ext>
            </a:extLst>
          </p:cNvPr>
          <p:cNvPicPr>
            <a:picLocks noChangeAspect="1"/>
          </p:cNvPicPr>
          <p:nvPr/>
        </p:nvPicPr>
        <p:blipFill>
          <a:blip r:embed="rId4"/>
          <a:stretch>
            <a:fillRect/>
          </a:stretch>
        </p:blipFill>
        <p:spPr>
          <a:xfrm>
            <a:off x="7002509" y="3006871"/>
            <a:ext cx="4586518" cy="3322389"/>
          </a:xfrm>
          <a:prstGeom prst="rect">
            <a:avLst/>
          </a:prstGeom>
        </p:spPr>
      </p:pic>
    </p:spTree>
    <p:extLst>
      <p:ext uri="{BB962C8B-B14F-4D97-AF65-F5344CB8AC3E}">
        <p14:creationId xmlns:p14="http://schemas.microsoft.com/office/powerpoint/2010/main" val="359523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F10C1A-024E-5F41-8EE7-1687B067619D}"/>
              </a:ext>
            </a:extLst>
          </p:cNvPr>
          <p:cNvSpPr>
            <a:spLocks noGrp="1"/>
          </p:cNvSpPr>
          <p:nvPr>
            <p:ph type="title"/>
          </p:nvPr>
        </p:nvSpPr>
        <p:spPr>
          <a:xfrm>
            <a:off x="185420" y="-454660"/>
            <a:ext cx="11219180" cy="1288489"/>
          </a:xfrm>
        </p:spPr>
        <p:txBody>
          <a:bodyPr/>
          <a:lstStyle/>
          <a:p>
            <a:r>
              <a:rPr lang="fr-FR" dirty="0"/>
              <a:t>Choix du nombre de cluster avec coefficient silhouette</a:t>
            </a:r>
          </a:p>
        </p:txBody>
      </p:sp>
      <p:pic>
        <p:nvPicPr>
          <p:cNvPr id="3" name="Image 2">
            <a:extLst>
              <a:ext uri="{FF2B5EF4-FFF2-40B4-BE49-F238E27FC236}">
                <a16:creationId xmlns:a16="http://schemas.microsoft.com/office/drawing/2014/main" id="{B1A7E318-24D3-6449-A546-143D9159C450}"/>
              </a:ext>
            </a:extLst>
          </p:cNvPr>
          <p:cNvPicPr>
            <a:picLocks noChangeAspect="1"/>
          </p:cNvPicPr>
          <p:nvPr/>
        </p:nvPicPr>
        <p:blipFill>
          <a:blip r:embed="rId2"/>
          <a:stretch>
            <a:fillRect/>
          </a:stretch>
        </p:blipFill>
        <p:spPr>
          <a:xfrm>
            <a:off x="440359" y="833829"/>
            <a:ext cx="10025313" cy="3337999"/>
          </a:xfrm>
          <a:prstGeom prst="rect">
            <a:avLst/>
          </a:prstGeom>
        </p:spPr>
      </p:pic>
      <p:pic>
        <p:nvPicPr>
          <p:cNvPr id="4" name="Image 3">
            <a:extLst>
              <a:ext uri="{FF2B5EF4-FFF2-40B4-BE49-F238E27FC236}">
                <a16:creationId xmlns:a16="http://schemas.microsoft.com/office/drawing/2014/main" id="{DDF6036B-E2A0-D24D-936E-00C7DEA8F9C7}"/>
              </a:ext>
            </a:extLst>
          </p:cNvPr>
          <p:cNvPicPr>
            <a:picLocks noChangeAspect="1"/>
          </p:cNvPicPr>
          <p:nvPr/>
        </p:nvPicPr>
        <p:blipFill>
          <a:blip r:embed="rId3"/>
          <a:stretch>
            <a:fillRect/>
          </a:stretch>
        </p:blipFill>
        <p:spPr>
          <a:xfrm>
            <a:off x="6361043" y="3318754"/>
            <a:ext cx="5390598" cy="3408657"/>
          </a:xfrm>
          <a:prstGeom prst="rect">
            <a:avLst/>
          </a:prstGeom>
        </p:spPr>
      </p:pic>
    </p:spTree>
    <p:extLst>
      <p:ext uri="{BB962C8B-B14F-4D97-AF65-F5344CB8AC3E}">
        <p14:creationId xmlns:p14="http://schemas.microsoft.com/office/powerpoint/2010/main" val="1592496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F10C1A-024E-5F41-8EE7-1687B067619D}"/>
              </a:ext>
            </a:extLst>
          </p:cNvPr>
          <p:cNvSpPr>
            <a:spLocks noGrp="1"/>
          </p:cNvSpPr>
          <p:nvPr>
            <p:ph type="title"/>
          </p:nvPr>
        </p:nvSpPr>
        <p:spPr>
          <a:xfrm>
            <a:off x="185420" y="-454660"/>
            <a:ext cx="11219180" cy="1288489"/>
          </a:xfrm>
        </p:spPr>
        <p:txBody>
          <a:bodyPr/>
          <a:lstStyle/>
          <a:p>
            <a:r>
              <a:rPr lang="fr-FR" dirty="0"/>
              <a:t>Choix du nombre de cluster avec l’ARI</a:t>
            </a:r>
          </a:p>
        </p:txBody>
      </p:sp>
      <p:pic>
        <p:nvPicPr>
          <p:cNvPr id="6" name="Image 5">
            <a:extLst>
              <a:ext uri="{FF2B5EF4-FFF2-40B4-BE49-F238E27FC236}">
                <a16:creationId xmlns:a16="http://schemas.microsoft.com/office/drawing/2014/main" id="{F1121BB7-45FA-DD48-B534-DBC2A9958E57}"/>
              </a:ext>
            </a:extLst>
          </p:cNvPr>
          <p:cNvPicPr>
            <a:picLocks noChangeAspect="1"/>
          </p:cNvPicPr>
          <p:nvPr/>
        </p:nvPicPr>
        <p:blipFill>
          <a:blip r:embed="rId2"/>
          <a:stretch>
            <a:fillRect/>
          </a:stretch>
        </p:blipFill>
        <p:spPr>
          <a:xfrm>
            <a:off x="5328964" y="833829"/>
            <a:ext cx="6415819" cy="3253956"/>
          </a:xfrm>
          <a:prstGeom prst="rect">
            <a:avLst/>
          </a:prstGeom>
        </p:spPr>
      </p:pic>
      <p:pic>
        <p:nvPicPr>
          <p:cNvPr id="8" name="Image 7">
            <a:extLst>
              <a:ext uri="{FF2B5EF4-FFF2-40B4-BE49-F238E27FC236}">
                <a16:creationId xmlns:a16="http://schemas.microsoft.com/office/drawing/2014/main" id="{7FA3AD39-2F5D-9D45-BD96-316389A646C2}"/>
              </a:ext>
            </a:extLst>
          </p:cNvPr>
          <p:cNvPicPr>
            <a:picLocks noChangeAspect="1"/>
          </p:cNvPicPr>
          <p:nvPr/>
        </p:nvPicPr>
        <p:blipFill>
          <a:blip r:embed="rId3"/>
          <a:stretch>
            <a:fillRect/>
          </a:stretch>
        </p:blipFill>
        <p:spPr>
          <a:xfrm>
            <a:off x="5328964" y="3733908"/>
            <a:ext cx="6415819" cy="3124092"/>
          </a:xfrm>
          <a:prstGeom prst="rect">
            <a:avLst/>
          </a:prstGeom>
        </p:spPr>
      </p:pic>
      <p:sp>
        <p:nvSpPr>
          <p:cNvPr id="9" name="ZoneTexte 8">
            <a:extLst>
              <a:ext uri="{FF2B5EF4-FFF2-40B4-BE49-F238E27FC236}">
                <a16:creationId xmlns:a16="http://schemas.microsoft.com/office/drawing/2014/main" id="{E10081BC-55CE-494B-8390-2A78BC977887}"/>
              </a:ext>
            </a:extLst>
          </p:cNvPr>
          <p:cNvSpPr txBox="1"/>
          <p:nvPr/>
        </p:nvSpPr>
        <p:spPr>
          <a:xfrm>
            <a:off x="884582" y="2091475"/>
            <a:ext cx="1147878" cy="369332"/>
          </a:xfrm>
          <a:prstGeom prst="rect">
            <a:avLst/>
          </a:prstGeom>
          <a:noFill/>
        </p:spPr>
        <p:txBody>
          <a:bodyPr wrap="none" rtlCol="0">
            <a:spAutoFit/>
          </a:bodyPr>
          <a:lstStyle/>
          <a:p>
            <a:r>
              <a:rPr lang="fr-FR" dirty="0"/>
              <a:t>4 clusters :</a:t>
            </a:r>
          </a:p>
        </p:txBody>
      </p:sp>
      <p:sp>
        <p:nvSpPr>
          <p:cNvPr id="10" name="ZoneTexte 9">
            <a:extLst>
              <a:ext uri="{FF2B5EF4-FFF2-40B4-BE49-F238E27FC236}">
                <a16:creationId xmlns:a16="http://schemas.microsoft.com/office/drawing/2014/main" id="{F08BCB26-36B0-0042-9E70-8AAFA28ED26B}"/>
              </a:ext>
            </a:extLst>
          </p:cNvPr>
          <p:cNvSpPr txBox="1"/>
          <p:nvPr/>
        </p:nvSpPr>
        <p:spPr>
          <a:xfrm>
            <a:off x="884582" y="4926622"/>
            <a:ext cx="1147878" cy="369332"/>
          </a:xfrm>
          <a:prstGeom prst="rect">
            <a:avLst/>
          </a:prstGeom>
          <a:noFill/>
        </p:spPr>
        <p:txBody>
          <a:bodyPr wrap="none" rtlCol="0">
            <a:spAutoFit/>
          </a:bodyPr>
          <a:lstStyle/>
          <a:p>
            <a:r>
              <a:rPr lang="fr-FR" dirty="0"/>
              <a:t>6 clusters :</a:t>
            </a:r>
          </a:p>
        </p:txBody>
      </p:sp>
      <p:sp>
        <p:nvSpPr>
          <p:cNvPr id="11" name="Flèche vers la droite 10">
            <a:extLst>
              <a:ext uri="{FF2B5EF4-FFF2-40B4-BE49-F238E27FC236}">
                <a16:creationId xmlns:a16="http://schemas.microsoft.com/office/drawing/2014/main" id="{A4B3A1DE-BD69-E04D-96EA-E4539A324394}"/>
              </a:ext>
            </a:extLst>
          </p:cNvPr>
          <p:cNvSpPr/>
          <p:nvPr/>
        </p:nvSpPr>
        <p:spPr>
          <a:xfrm>
            <a:off x="3667539" y="236551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a droite 11">
            <a:extLst>
              <a:ext uri="{FF2B5EF4-FFF2-40B4-BE49-F238E27FC236}">
                <a16:creationId xmlns:a16="http://schemas.microsoft.com/office/drawing/2014/main" id="{EBD71642-EA34-2C4C-BB0A-B5F00DDF9058}"/>
              </a:ext>
            </a:extLst>
          </p:cNvPr>
          <p:cNvSpPr/>
          <p:nvPr/>
        </p:nvSpPr>
        <p:spPr>
          <a:xfrm>
            <a:off x="3372678" y="505363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7639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99DDB8-F49A-174A-85C4-4105B99E1CD6}"/>
              </a:ext>
            </a:extLst>
          </p:cNvPr>
          <p:cNvSpPr>
            <a:spLocks noGrp="1"/>
          </p:cNvSpPr>
          <p:nvPr>
            <p:ph type="title"/>
          </p:nvPr>
        </p:nvSpPr>
        <p:spPr>
          <a:xfrm>
            <a:off x="1906656" y="1359628"/>
            <a:ext cx="8378688" cy="1160052"/>
          </a:xfrm>
        </p:spPr>
        <p:txBody>
          <a:bodyPr anchor="b">
            <a:normAutofit/>
          </a:bodyPr>
          <a:lstStyle/>
          <a:p>
            <a:pPr algn="ctr"/>
            <a:r>
              <a:rPr lang="fr-FR" dirty="0"/>
              <a:t>Conclusion pour le </a:t>
            </a:r>
            <a:r>
              <a:rPr lang="fr-FR" dirty="0" err="1"/>
              <a:t>kmeans</a:t>
            </a:r>
            <a:r>
              <a:rPr lang="fr-FR" dirty="0"/>
              <a:t> :</a:t>
            </a:r>
          </a:p>
        </p:txBody>
      </p:sp>
      <p:sp>
        <p:nvSpPr>
          <p:cNvPr id="3" name="Espace réservé du contenu 2">
            <a:extLst>
              <a:ext uri="{FF2B5EF4-FFF2-40B4-BE49-F238E27FC236}">
                <a16:creationId xmlns:a16="http://schemas.microsoft.com/office/drawing/2014/main" id="{4AD6B9E0-B223-D647-8BAD-F6714F2A13FE}"/>
              </a:ext>
            </a:extLst>
          </p:cNvPr>
          <p:cNvSpPr>
            <a:spLocks noGrp="1"/>
          </p:cNvSpPr>
          <p:nvPr>
            <p:ph idx="1"/>
          </p:nvPr>
        </p:nvSpPr>
        <p:spPr>
          <a:xfrm>
            <a:off x="2985078" y="2641600"/>
            <a:ext cx="6221845" cy="3492499"/>
          </a:xfrm>
        </p:spPr>
        <p:txBody>
          <a:bodyPr anchor="ctr">
            <a:normAutofit/>
          </a:bodyPr>
          <a:lstStyle/>
          <a:p>
            <a:pPr algn="ctr"/>
            <a:r>
              <a:rPr lang="fr-FR" dirty="0"/>
              <a:t>- Bonne interprétabilité</a:t>
            </a:r>
          </a:p>
          <a:p>
            <a:pPr algn="ctr"/>
            <a:r>
              <a:rPr lang="fr-FR" dirty="0"/>
              <a:t>- Stable avec 2018 ARI</a:t>
            </a:r>
          </a:p>
        </p:txBody>
      </p:sp>
    </p:spTree>
    <p:extLst>
      <p:ext uri="{BB962C8B-B14F-4D97-AF65-F5344CB8AC3E}">
        <p14:creationId xmlns:p14="http://schemas.microsoft.com/office/powerpoint/2010/main" val="1053382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D25641-39A1-AF46-A98F-0188809CE9C1}"/>
              </a:ext>
            </a:extLst>
          </p:cNvPr>
          <p:cNvSpPr>
            <a:spLocks noGrp="1"/>
          </p:cNvSpPr>
          <p:nvPr>
            <p:ph type="title"/>
          </p:nvPr>
        </p:nvSpPr>
        <p:spPr>
          <a:xfrm>
            <a:off x="237590" y="-385709"/>
            <a:ext cx="10134600" cy="1288489"/>
          </a:xfrm>
        </p:spPr>
        <p:txBody>
          <a:bodyPr/>
          <a:lstStyle/>
          <a:p>
            <a:r>
              <a:rPr lang="fr-FR" dirty="0" err="1"/>
              <a:t>Gaussian</a:t>
            </a:r>
            <a:r>
              <a:rPr lang="fr-FR" dirty="0"/>
              <a:t> Mixture en 4 classes</a:t>
            </a:r>
          </a:p>
        </p:txBody>
      </p:sp>
      <p:pic>
        <p:nvPicPr>
          <p:cNvPr id="4" name="Espace réservé du contenu 3">
            <a:extLst>
              <a:ext uri="{FF2B5EF4-FFF2-40B4-BE49-F238E27FC236}">
                <a16:creationId xmlns:a16="http://schemas.microsoft.com/office/drawing/2014/main" id="{8C51296C-EE98-604A-8B45-EAF1AA7618A1}"/>
              </a:ext>
            </a:extLst>
          </p:cNvPr>
          <p:cNvPicPr>
            <a:picLocks noGrp="1" noChangeAspect="1"/>
          </p:cNvPicPr>
          <p:nvPr>
            <p:ph idx="1"/>
          </p:nvPr>
        </p:nvPicPr>
        <p:blipFill>
          <a:blip r:embed="rId2"/>
          <a:stretch>
            <a:fillRect/>
          </a:stretch>
        </p:blipFill>
        <p:spPr>
          <a:xfrm>
            <a:off x="237590" y="1987514"/>
            <a:ext cx="6346720" cy="3968750"/>
          </a:xfrm>
          <a:prstGeom prst="rect">
            <a:avLst/>
          </a:prstGeom>
        </p:spPr>
      </p:pic>
      <p:pic>
        <p:nvPicPr>
          <p:cNvPr id="3" name="Image 2">
            <a:extLst>
              <a:ext uri="{FF2B5EF4-FFF2-40B4-BE49-F238E27FC236}">
                <a16:creationId xmlns:a16="http://schemas.microsoft.com/office/drawing/2014/main" id="{62438DFB-4F43-FA46-B7C3-1364CC11132D}"/>
              </a:ext>
            </a:extLst>
          </p:cNvPr>
          <p:cNvPicPr>
            <a:picLocks noChangeAspect="1"/>
          </p:cNvPicPr>
          <p:nvPr/>
        </p:nvPicPr>
        <p:blipFill>
          <a:blip r:embed="rId3"/>
          <a:stretch>
            <a:fillRect/>
          </a:stretch>
        </p:blipFill>
        <p:spPr>
          <a:xfrm>
            <a:off x="6096000" y="901736"/>
            <a:ext cx="6477000" cy="5207000"/>
          </a:xfrm>
          <a:prstGeom prst="rect">
            <a:avLst/>
          </a:prstGeom>
        </p:spPr>
      </p:pic>
    </p:spTree>
    <p:extLst>
      <p:ext uri="{BB962C8B-B14F-4D97-AF65-F5344CB8AC3E}">
        <p14:creationId xmlns:p14="http://schemas.microsoft.com/office/powerpoint/2010/main" val="1253162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99DDB8-F49A-174A-85C4-4105B99E1CD6}"/>
              </a:ext>
            </a:extLst>
          </p:cNvPr>
          <p:cNvSpPr>
            <a:spLocks noGrp="1"/>
          </p:cNvSpPr>
          <p:nvPr>
            <p:ph type="title"/>
          </p:nvPr>
        </p:nvSpPr>
        <p:spPr>
          <a:xfrm>
            <a:off x="1906656" y="1359628"/>
            <a:ext cx="8378688" cy="1160052"/>
          </a:xfrm>
        </p:spPr>
        <p:txBody>
          <a:bodyPr anchor="b">
            <a:normAutofit/>
          </a:bodyPr>
          <a:lstStyle/>
          <a:p>
            <a:pPr algn="ctr"/>
            <a:r>
              <a:rPr lang="fr-FR" dirty="0"/>
              <a:t>Conclusion :</a:t>
            </a:r>
            <a:endParaRPr lang="fr-FR"/>
          </a:p>
        </p:txBody>
      </p:sp>
      <p:sp>
        <p:nvSpPr>
          <p:cNvPr id="3" name="Espace réservé du contenu 2">
            <a:extLst>
              <a:ext uri="{FF2B5EF4-FFF2-40B4-BE49-F238E27FC236}">
                <a16:creationId xmlns:a16="http://schemas.microsoft.com/office/drawing/2014/main" id="{4AD6B9E0-B223-D647-8BAD-F6714F2A13FE}"/>
              </a:ext>
            </a:extLst>
          </p:cNvPr>
          <p:cNvSpPr>
            <a:spLocks noGrp="1"/>
          </p:cNvSpPr>
          <p:nvPr>
            <p:ph idx="1"/>
          </p:nvPr>
        </p:nvSpPr>
        <p:spPr>
          <a:xfrm>
            <a:off x="2985078" y="2641600"/>
            <a:ext cx="6221845" cy="3492499"/>
          </a:xfrm>
        </p:spPr>
        <p:txBody>
          <a:bodyPr anchor="ctr">
            <a:normAutofit/>
          </a:bodyPr>
          <a:lstStyle/>
          <a:p>
            <a:pPr algn="ctr"/>
            <a:r>
              <a:rPr lang="fr-FR" dirty="0"/>
              <a:t>- Bonne interprétrablité comme KMEANS</a:t>
            </a:r>
          </a:p>
          <a:p>
            <a:pPr algn="ctr"/>
            <a:r>
              <a:rPr lang="fr-FR" dirty="0"/>
              <a:t>- ARI négatif </a:t>
            </a:r>
          </a:p>
        </p:txBody>
      </p:sp>
    </p:spTree>
    <p:extLst>
      <p:ext uri="{BB962C8B-B14F-4D97-AF65-F5344CB8AC3E}">
        <p14:creationId xmlns:p14="http://schemas.microsoft.com/office/powerpoint/2010/main" val="169679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6004E8C-263B-EE40-8036-411D33F6E6DE}"/>
              </a:ext>
            </a:extLst>
          </p:cNvPr>
          <p:cNvSpPr>
            <a:spLocks noGrp="1"/>
          </p:cNvSpPr>
          <p:nvPr>
            <p:ph type="title"/>
          </p:nvPr>
        </p:nvSpPr>
        <p:spPr>
          <a:xfrm>
            <a:off x="1028701" y="963919"/>
            <a:ext cx="10134600" cy="1036994"/>
          </a:xfrm>
        </p:spPr>
        <p:txBody>
          <a:bodyPr anchor="b">
            <a:normAutofit/>
          </a:bodyPr>
          <a:lstStyle/>
          <a:p>
            <a:pPr algn="ctr"/>
            <a:r>
              <a:rPr lang="fr-FR" dirty="0"/>
              <a:t>Modèle finale </a:t>
            </a:r>
            <a:r>
              <a:rPr lang="fr-FR" dirty="0" err="1"/>
              <a:t>selectionné</a:t>
            </a:r>
            <a:r>
              <a:rPr lang="fr-FR" dirty="0"/>
              <a:t> :</a:t>
            </a:r>
            <a:endParaRPr lang="fr-FR"/>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Espace réservé du contenu 2">
            <a:extLst>
              <a:ext uri="{FF2B5EF4-FFF2-40B4-BE49-F238E27FC236}">
                <a16:creationId xmlns:a16="http://schemas.microsoft.com/office/drawing/2014/main" id="{8D96A1AD-B8B4-460A-B849-2EBB7C141626}"/>
              </a:ext>
            </a:extLst>
          </p:cNvPr>
          <p:cNvGraphicFramePr>
            <a:graphicFrameLocks noGrp="1"/>
          </p:cNvGraphicFramePr>
          <p:nvPr>
            <p:ph idx="1"/>
            <p:extLst>
              <p:ext uri="{D42A27DB-BD31-4B8C-83A1-F6EECF244321}">
                <p14:modId xmlns:p14="http://schemas.microsoft.com/office/powerpoint/2010/main" val="3784942692"/>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5242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DB255-8157-C24B-84C6-99F64F1BE9E9}"/>
              </a:ext>
            </a:extLst>
          </p:cNvPr>
          <p:cNvSpPr>
            <a:spLocks noGrp="1"/>
          </p:cNvSpPr>
          <p:nvPr>
            <p:ph type="title"/>
          </p:nvPr>
        </p:nvSpPr>
        <p:spPr>
          <a:xfrm>
            <a:off x="237590" y="-334338"/>
            <a:ext cx="10134600" cy="1288489"/>
          </a:xfrm>
        </p:spPr>
        <p:txBody>
          <a:bodyPr/>
          <a:lstStyle/>
          <a:p>
            <a:r>
              <a:rPr lang="fr-FR" dirty="0" err="1"/>
              <a:t>Kmeans</a:t>
            </a:r>
            <a:r>
              <a:rPr lang="fr-FR" dirty="0"/>
              <a:t> en 6 classes</a:t>
            </a:r>
          </a:p>
        </p:txBody>
      </p:sp>
      <p:sp>
        <p:nvSpPr>
          <p:cNvPr id="7" name="Espace réservé du contenu 6">
            <a:extLst>
              <a:ext uri="{FF2B5EF4-FFF2-40B4-BE49-F238E27FC236}">
                <a16:creationId xmlns:a16="http://schemas.microsoft.com/office/drawing/2014/main" id="{2513D503-75C6-C748-8A70-EA3FFEB86FFC}"/>
              </a:ext>
            </a:extLst>
          </p:cNvPr>
          <p:cNvSpPr>
            <a:spLocks noGrp="1"/>
          </p:cNvSpPr>
          <p:nvPr>
            <p:ph idx="1"/>
          </p:nvPr>
        </p:nvSpPr>
        <p:spPr>
          <a:xfrm>
            <a:off x="1028700" y="2161903"/>
            <a:ext cx="8511540" cy="3405777"/>
          </a:xfrm>
        </p:spPr>
        <p:txBody>
          <a:bodyPr/>
          <a:lstStyle/>
          <a:p>
            <a:endParaRPr lang="fr-FR" dirty="0"/>
          </a:p>
        </p:txBody>
      </p:sp>
      <p:pic>
        <p:nvPicPr>
          <p:cNvPr id="8" name="Image 7">
            <a:extLst>
              <a:ext uri="{FF2B5EF4-FFF2-40B4-BE49-F238E27FC236}">
                <a16:creationId xmlns:a16="http://schemas.microsoft.com/office/drawing/2014/main" id="{6F9DCDB1-28DE-BF45-AD0F-2DBD1E112DC0}"/>
              </a:ext>
            </a:extLst>
          </p:cNvPr>
          <p:cNvPicPr>
            <a:picLocks noChangeAspect="1"/>
          </p:cNvPicPr>
          <p:nvPr/>
        </p:nvPicPr>
        <p:blipFill>
          <a:blip r:embed="rId2"/>
          <a:stretch>
            <a:fillRect/>
          </a:stretch>
        </p:blipFill>
        <p:spPr>
          <a:xfrm>
            <a:off x="356245" y="1613759"/>
            <a:ext cx="7064346" cy="3969342"/>
          </a:xfrm>
          <a:prstGeom prst="rect">
            <a:avLst/>
          </a:prstGeom>
        </p:spPr>
      </p:pic>
      <p:pic>
        <p:nvPicPr>
          <p:cNvPr id="9" name="Image 8">
            <a:extLst>
              <a:ext uri="{FF2B5EF4-FFF2-40B4-BE49-F238E27FC236}">
                <a16:creationId xmlns:a16="http://schemas.microsoft.com/office/drawing/2014/main" id="{003D53F5-406A-164F-B97D-1F1F81B65496}"/>
              </a:ext>
            </a:extLst>
          </p:cNvPr>
          <p:cNvPicPr>
            <a:picLocks noChangeAspect="1"/>
          </p:cNvPicPr>
          <p:nvPr/>
        </p:nvPicPr>
        <p:blipFill>
          <a:blip r:embed="rId3"/>
          <a:stretch>
            <a:fillRect/>
          </a:stretch>
        </p:blipFill>
        <p:spPr>
          <a:xfrm>
            <a:off x="7539246" y="242808"/>
            <a:ext cx="4164897" cy="3016975"/>
          </a:xfrm>
          <a:prstGeom prst="rect">
            <a:avLst/>
          </a:prstGeom>
        </p:spPr>
      </p:pic>
      <p:pic>
        <p:nvPicPr>
          <p:cNvPr id="10" name="Image 9">
            <a:extLst>
              <a:ext uri="{FF2B5EF4-FFF2-40B4-BE49-F238E27FC236}">
                <a16:creationId xmlns:a16="http://schemas.microsoft.com/office/drawing/2014/main" id="{8A2C7B4A-8AD0-C547-99D8-AE275BDFB2C4}"/>
              </a:ext>
            </a:extLst>
          </p:cNvPr>
          <p:cNvPicPr>
            <a:picLocks noChangeAspect="1"/>
          </p:cNvPicPr>
          <p:nvPr/>
        </p:nvPicPr>
        <p:blipFill>
          <a:blip r:embed="rId4"/>
          <a:stretch>
            <a:fillRect/>
          </a:stretch>
        </p:blipFill>
        <p:spPr>
          <a:xfrm>
            <a:off x="7081424" y="2983118"/>
            <a:ext cx="4701635" cy="3405778"/>
          </a:xfrm>
          <a:prstGeom prst="rect">
            <a:avLst/>
          </a:prstGeom>
        </p:spPr>
      </p:pic>
    </p:spTree>
    <p:extLst>
      <p:ext uri="{BB962C8B-B14F-4D97-AF65-F5344CB8AC3E}">
        <p14:creationId xmlns:p14="http://schemas.microsoft.com/office/powerpoint/2010/main" val="3662825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F62B7E-A9C9-4F3E-97B1-BB2D29839D69}"/>
              </a:ext>
            </a:extLst>
          </p:cNvPr>
          <p:cNvSpPr>
            <a:spLocks noGrp="1"/>
          </p:cNvSpPr>
          <p:nvPr>
            <p:ph type="title"/>
          </p:nvPr>
        </p:nvSpPr>
        <p:spPr/>
        <p:txBody>
          <a:bodyPr/>
          <a:lstStyle/>
          <a:p>
            <a:r>
              <a:rPr lang="fr-FR" dirty="0"/>
              <a:t>Signification du des clusters</a:t>
            </a:r>
          </a:p>
        </p:txBody>
      </p:sp>
      <p:sp>
        <p:nvSpPr>
          <p:cNvPr id="3" name="Espace réservé du contenu 2">
            <a:extLst>
              <a:ext uri="{FF2B5EF4-FFF2-40B4-BE49-F238E27FC236}">
                <a16:creationId xmlns:a16="http://schemas.microsoft.com/office/drawing/2014/main" id="{FD2386E6-5E5A-4F53-9D63-6B136D39B45A}"/>
              </a:ext>
            </a:extLst>
          </p:cNvPr>
          <p:cNvSpPr>
            <a:spLocks noGrp="1"/>
          </p:cNvSpPr>
          <p:nvPr>
            <p:ph idx="1"/>
          </p:nvPr>
        </p:nvSpPr>
        <p:spPr/>
        <p:txBody>
          <a:bodyPr>
            <a:normAutofit lnSpcReduction="10000"/>
          </a:bodyPr>
          <a:lstStyle/>
          <a:p>
            <a:r>
              <a:rPr lang="fr-FR" dirty="0"/>
              <a:t>Cluster 0 : Ce sont des clients qui dépensent très peu ,satisfaits et infidèle.</a:t>
            </a:r>
          </a:p>
          <a:p>
            <a:r>
              <a:rPr lang="fr-FR" dirty="0"/>
              <a:t>Cluster 1 : Ce sont des clients qui dépensent peu ou moyennement mais ce sont nos client les plus fidèles. Dans ce cluster les clients peuvent être satisfait ou non.</a:t>
            </a:r>
          </a:p>
          <a:p>
            <a:r>
              <a:rPr lang="fr-FR" dirty="0"/>
              <a:t>Cluster 2 : Ce sont les clients mécontents, ils dépensent peu et ne sont pas fidèles.</a:t>
            </a:r>
          </a:p>
          <a:p>
            <a:r>
              <a:rPr lang="fr-FR" dirty="0"/>
              <a:t>Cluster 3 : Clients qui achètent avec des montants très élevés, c’est une clientèle qui habite loin car les frais de port sont très valorisés sur cet axe. Ce sont des clients peuvent être fidèles.</a:t>
            </a:r>
          </a:p>
          <a:p>
            <a:r>
              <a:rPr lang="fr-FR" dirty="0"/>
              <a:t>Cluster 4 :  Clients qui achètent avec des montants plutôt élevé, c’est une clientèle qui habite plutôt loin car les frais de port sont très valorisés. Ce sont des clients qui peuvent être fidèles. </a:t>
            </a:r>
          </a:p>
          <a:p>
            <a:r>
              <a:rPr lang="fr-FR" dirty="0"/>
              <a:t>Cluster 5 : Ce sont des clients qui ne consomme pas un panier onéreux et qui sont infidèles. Cependant ils sont plutôt satisfait.</a:t>
            </a:r>
          </a:p>
          <a:p>
            <a:endParaRPr lang="fr-FR" dirty="0"/>
          </a:p>
        </p:txBody>
      </p:sp>
    </p:spTree>
    <p:extLst>
      <p:ext uri="{BB962C8B-B14F-4D97-AF65-F5344CB8AC3E}">
        <p14:creationId xmlns:p14="http://schemas.microsoft.com/office/powerpoint/2010/main" val="81710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D8A0F-E5ED-EF41-910B-EAD3421E7025}"/>
              </a:ext>
            </a:extLst>
          </p:cNvPr>
          <p:cNvSpPr>
            <a:spLocks noGrp="1"/>
          </p:cNvSpPr>
          <p:nvPr>
            <p:ph type="title"/>
          </p:nvPr>
        </p:nvSpPr>
        <p:spPr/>
        <p:txBody>
          <a:bodyPr/>
          <a:lstStyle/>
          <a:p>
            <a:r>
              <a:rPr lang="fr-FR"/>
              <a:t>Objectifs :</a:t>
            </a:r>
            <a:endParaRPr lang="fr-FR" dirty="0"/>
          </a:p>
        </p:txBody>
      </p:sp>
      <p:graphicFrame>
        <p:nvGraphicFramePr>
          <p:cNvPr id="7" name="Espace réservé du contenu 2">
            <a:extLst>
              <a:ext uri="{FF2B5EF4-FFF2-40B4-BE49-F238E27FC236}">
                <a16:creationId xmlns:a16="http://schemas.microsoft.com/office/drawing/2014/main" id="{CF832B5F-5467-4A96-B6E3-44808B4539BE}"/>
              </a:ext>
            </a:extLst>
          </p:cNvPr>
          <p:cNvGraphicFramePr>
            <a:graphicFrameLocks noGrp="1"/>
          </p:cNvGraphicFramePr>
          <p:nvPr>
            <p:ph idx="1"/>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077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AB54FD-A1F5-B945-B81A-ED168D16CFB6}"/>
              </a:ext>
            </a:extLst>
          </p:cNvPr>
          <p:cNvSpPr>
            <a:spLocks noGrp="1"/>
          </p:cNvSpPr>
          <p:nvPr>
            <p:ph type="title"/>
          </p:nvPr>
        </p:nvSpPr>
        <p:spPr/>
        <p:txBody>
          <a:bodyPr/>
          <a:lstStyle/>
          <a:p>
            <a:r>
              <a:rPr lang="fr-FR" dirty="0"/>
              <a:t>Plan actionnable</a:t>
            </a:r>
          </a:p>
        </p:txBody>
      </p:sp>
      <p:sp>
        <p:nvSpPr>
          <p:cNvPr id="3" name="Espace réservé du contenu 2">
            <a:extLst>
              <a:ext uri="{FF2B5EF4-FFF2-40B4-BE49-F238E27FC236}">
                <a16:creationId xmlns:a16="http://schemas.microsoft.com/office/drawing/2014/main" id="{572146A0-7753-F346-9EAD-019A80F88410}"/>
              </a:ext>
            </a:extLst>
          </p:cNvPr>
          <p:cNvSpPr>
            <a:spLocks noGrp="1"/>
          </p:cNvSpPr>
          <p:nvPr>
            <p:ph idx="1"/>
          </p:nvPr>
        </p:nvSpPr>
        <p:spPr/>
        <p:txBody>
          <a:bodyPr/>
          <a:lstStyle/>
          <a:p>
            <a:r>
              <a:rPr lang="fr-FR" dirty="0"/>
              <a:t>1/ Communiquer avec les clients déçues pour avoir un feedback (cluster 2)</a:t>
            </a:r>
          </a:p>
          <a:p>
            <a:r>
              <a:rPr lang="fr-FR" dirty="0"/>
              <a:t>2/ Prendre soin des bons clients. C’est-à-dire ceux qui achètent un panier plutôt couteux et qui sont  fidèles (cluster 3 et 4)</a:t>
            </a:r>
          </a:p>
          <a:p>
            <a:r>
              <a:rPr lang="fr-FR" dirty="0"/>
              <a:t>3/ Encourager les clients qui dépensent peu ,qui sont infidèles et très satisfait à s’engager davantage.</a:t>
            </a:r>
          </a:p>
          <a:p>
            <a:r>
              <a:rPr lang="fr-FR" dirty="0"/>
              <a:t>(cluster 0 et 5)</a:t>
            </a:r>
          </a:p>
          <a:p>
            <a:r>
              <a:rPr lang="fr-FR" dirty="0"/>
              <a:t>4/ Encourager nos clients les plus fidèles à prendre des paniers plus onéreux (cluster 1). Qu’il soit satisfait ou pas ils sont toujours fidèles.</a:t>
            </a:r>
          </a:p>
        </p:txBody>
      </p:sp>
    </p:spTree>
    <p:extLst>
      <p:ext uri="{BB962C8B-B14F-4D97-AF65-F5344CB8AC3E}">
        <p14:creationId xmlns:p14="http://schemas.microsoft.com/office/powerpoint/2010/main" val="2170838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
            <a:extLst>
              <a:ext uri="{FF2B5EF4-FFF2-40B4-BE49-F238E27FC236}">
                <a16:creationId xmlns:a16="http://schemas.microsoft.com/office/drawing/2014/main" id="{FDCD62BB-F134-412E-AF5B-602B0445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5679" y="750337"/>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4DEAAE6-032B-2A40-A4F8-F85179255E17}"/>
              </a:ext>
            </a:extLst>
          </p:cNvPr>
          <p:cNvSpPr>
            <a:spLocks noGrp="1"/>
          </p:cNvSpPr>
          <p:nvPr>
            <p:ph type="title"/>
          </p:nvPr>
        </p:nvSpPr>
        <p:spPr>
          <a:xfrm>
            <a:off x="4130340" y="1066800"/>
            <a:ext cx="3931320" cy="2267193"/>
          </a:xfrm>
        </p:spPr>
        <p:txBody>
          <a:bodyPr vert="horz" lIns="91440" tIns="45720" rIns="91440" bIns="45720" rtlCol="0" anchor="b">
            <a:normAutofit/>
          </a:bodyPr>
          <a:lstStyle/>
          <a:p>
            <a:pPr algn="ctr"/>
            <a:r>
              <a:rPr lang="en-US" sz="2800" kern="1200" cap="all" spc="390" baseline="0" dirty="0" err="1">
                <a:solidFill>
                  <a:schemeClr val="tx2"/>
                </a:solidFill>
                <a:latin typeface="+mj-lt"/>
                <a:ea typeface="+mj-ea"/>
                <a:cs typeface="+mj-cs"/>
              </a:rPr>
              <a:t>Contrat</a:t>
            </a:r>
            <a:r>
              <a:rPr lang="en-US" sz="2800" kern="1200" cap="all" spc="390" baseline="0" dirty="0">
                <a:solidFill>
                  <a:schemeClr val="tx2"/>
                </a:solidFill>
                <a:latin typeface="+mj-lt"/>
                <a:ea typeface="+mj-ea"/>
                <a:cs typeface="+mj-cs"/>
              </a:rPr>
              <a:t> de maintenance</a:t>
            </a:r>
          </a:p>
        </p:txBody>
      </p:sp>
      <p:grpSp>
        <p:nvGrpSpPr>
          <p:cNvPr id="19" name="Group 18">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51234"/>
            <a:ext cx="867485" cy="115439"/>
            <a:chOff x="8910933" y="1861308"/>
            <a:chExt cx="867485" cy="115439"/>
          </a:xfrm>
        </p:grpSpPr>
        <p:sp>
          <p:nvSpPr>
            <p:cNvPr id="20" name="Rectangle 19">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5556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57B37B-2593-9442-A757-6AACF4DB406F}"/>
              </a:ext>
            </a:extLst>
          </p:cNvPr>
          <p:cNvSpPr>
            <a:spLocks noGrp="1"/>
          </p:cNvSpPr>
          <p:nvPr>
            <p:ph type="title"/>
          </p:nvPr>
        </p:nvSpPr>
        <p:spPr/>
        <p:txBody>
          <a:bodyPr/>
          <a:lstStyle/>
          <a:p>
            <a:r>
              <a:rPr lang="fr-FR" dirty="0"/>
              <a:t>ARI</a:t>
            </a:r>
          </a:p>
        </p:txBody>
      </p:sp>
      <p:sp>
        <p:nvSpPr>
          <p:cNvPr id="5" name="Espace réservé du contenu 4">
            <a:extLst>
              <a:ext uri="{FF2B5EF4-FFF2-40B4-BE49-F238E27FC236}">
                <a16:creationId xmlns:a16="http://schemas.microsoft.com/office/drawing/2014/main" id="{7B005557-72D4-0C41-B018-60EDAE4B68C6}"/>
              </a:ext>
            </a:extLst>
          </p:cNvPr>
          <p:cNvSpPr>
            <a:spLocks noGrp="1"/>
          </p:cNvSpPr>
          <p:nvPr>
            <p:ph idx="1"/>
          </p:nvPr>
        </p:nvSpPr>
        <p:spPr/>
        <p:txBody>
          <a:bodyPr/>
          <a:lstStyle/>
          <a:p>
            <a:endParaRPr lang="fr-FR" dirty="0"/>
          </a:p>
        </p:txBody>
      </p:sp>
      <p:pic>
        <p:nvPicPr>
          <p:cNvPr id="6" name="Image 5">
            <a:extLst>
              <a:ext uri="{FF2B5EF4-FFF2-40B4-BE49-F238E27FC236}">
                <a16:creationId xmlns:a16="http://schemas.microsoft.com/office/drawing/2014/main" id="{C25025DC-BD49-444F-9DE9-1F4D437E10EE}"/>
              </a:ext>
            </a:extLst>
          </p:cNvPr>
          <p:cNvPicPr>
            <a:picLocks noChangeAspect="1"/>
          </p:cNvPicPr>
          <p:nvPr/>
        </p:nvPicPr>
        <p:blipFill>
          <a:blip r:embed="rId2"/>
          <a:stretch>
            <a:fillRect/>
          </a:stretch>
        </p:blipFill>
        <p:spPr>
          <a:xfrm>
            <a:off x="2390140" y="2161903"/>
            <a:ext cx="8130540" cy="3959051"/>
          </a:xfrm>
          <a:prstGeom prst="rect">
            <a:avLst/>
          </a:prstGeom>
        </p:spPr>
      </p:pic>
    </p:spTree>
    <p:extLst>
      <p:ext uri="{BB962C8B-B14F-4D97-AF65-F5344CB8AC3E}">
        <p14:creationId xmlns:p14="http://schemas.microsoft.com/office/powerpoint/2010/main" val="1929094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57B37B-2593-9442-A757-6AACF4DB406F}"/>
              </a:ext>
            </a:extLst>
          </p:cNvPr>
          <p:cNvSpPr>
            <a:spLocks noGrp="1"/>
          </p:cNvSpPr>
          <p:nvPr>
            <p:ph type="title"/>
          </p:nvPr>
        </p:nvSpPr>
        <p:spPr/>
        <p:txBody>
          <a:bodyPr/>
          <a:lstStyle/>
          <a:p>
            <a:r>
              <a:rPr lang="fr-FR" dirty="0"/>
              <a:t>ARI</a:t>
            </a:r>
          </a:p>
        </p:txBody>
      </p:sp>
      <p:sp>
        <p:nvSpPr>
          <p:cNvPr id="5" name="Espace réservé du contenu 4">
            <a:extLst>
              <a:ext uri="{FF2B5EF4-FFF2-40B4-BE49-F238E27FC236}">
                <a16:creationId xmlns:a16="http://schemas.microsoft.com/office/drawing/2014/main" id="{7B005557-72D4-0C41-B018-60EDAE4B68C6}"/>
              </a:ext>
            </a:extLst>
          </p:cNvPr>
          <p:cNvSpPr>
            <a:spLocks noGrp="1"/>
          </p:cNvSpPr>
          <p:nvPr>
            <p:ph idx="1"/>
          </p:nvPr>
        </p:nvSpPr>
        <p:spPr/>
        <p:txBody>
          <a:bodyPr/>
          <a:lstStyle/>
          <a:p>
            <a:endParaRPr lang="fr-FR" dirty="0"/>
          </a:p>
        </p:txBody>
      </p:sp>
      <p:pic>
        <p:nvPicPr>
          <p:cNvPr id="6" name="Image 5">
            <a:extLst>
              <a:ext uri="{FF2B5EF4-FFF2-40B4-BE49-F238E27FC236}">
                <a16:creationId xmlns:a16="http://schemas.microsoft.com/office/drawing/2014/main" id="{C25025DC-BD49-444F-9DE9-1F4D437E10EE}"/>
              </a:ext>
            </a:extLst>
          </p:cNvPr>
          <p:cNvPicPr>
            <a:picLocks noChangeAspect="1"/>
          </p:cNvPicPr>
          <p:nvPr/>
        </p:nvPicPr>
        <p:blipFill>
          <a:blip r:embed="rId2"/>
          <a:stretch>
            <a:fillRect/>
          </a:stretch>
        </p:blipFill>
        <p:spPr>
          <a:xfrm>
            <a:off x="2390140" y="2161903"/>
            <a:ext cx="8130540" cy="3959051"/>
          </a:xfrm>
          <a:prstGeom prst="rect">
            <a:avLst/>
          </a:prstGeom>
        </p:spPr>
      </p:pic>
      <p:sp>
        <p:nvSpPr>
          <p:cNvPr id="7" name="Plaque 6">
            <a:extLst>
              <a:ext uri="{FF2B5EF4-FFF2-40B4-BE49-F238E27FC236}">
                <a16:creationId xmlns:a16="http://schemas.microsoft.com/office/drawing/2014/main" id="{EF764585-4B96-4A03-A886-C8CCBD621871}"/>
              </a:ext>
            </a:extLst>
          </p:cNvPr>
          <p:cNvSpPr/>
          <p:nvPr/>
        </p:nvSpPr>
        <p:spPr>
          <a:xfrm>
            <a:off x="6455410" y="2874866"/>
            <a:ext cx="218120" cy="3098469"/>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vers le bas 9">
            <a:extLst>
              <a:ext uri="{FF2B5EF4-FFF2-40B4-BE49-F238E27FC236}">
                <a16:creationId xmlns:a16="http://schemas.microsoft.com/office/drawing/2014/main" id="{E7F2DBAB-CDA4-4C2B-A1FF-7DE36B4D42F1}"/>
              </a:ext>
            </a:extLst>
          </p:cNvPr>
          <p:cNvSpPr/>
          <p:nvPr/>
        </p:nvSpPr>
        <p:spPr>
          <a:xfrm rot="4420464">
            <a:off x="7911333" y="975137"/>
            <a:ext cx="525728" cy="29734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6B7FDCF0-AF0C-41BF-A20F-4763C1A72633}"/>
              </a:ext>
            </a:extLst>
          </p:cNvPr>
          <p:cNvSpPr txBox="1"/>
          <p:nvPr/>
        </p:nvSpPr>
        <p:spPr>
          <a:xfrm>
            <a:off x="9727931" y="1145352"/>
            <a:ext cx="1382302" cy="646331"/>
          </a:xfrm>
          <a:prstGeom prst="rect">
            <a:avLst/>
          </a:prstGeom>
          <a:noFill/>
        </p:spPr>
        <p:txBody>
          <a:bodyPr wrap="square" rtlCol="0">
            <a:spAutoFit/>
          </a:bodyPr>
          <a:lstStyle/>
          <a:p>
            <a:r>
              <a:rPr lang="fr-FR" dirty="0"/>
              <a:t>TOUS LES 3 MOIS</a:t>
            </a:r>
          </a:p>
        </p:txBody>
      </p:sp>
    </p:spTree>
    <p:extLst>
      <p:ext uri="{BB962C8B-B14F-4D97-AF65-F5344CB8AC3E}">
        <p14:creationId xmlns:p14="http://schemas.microsoft.com/office/powerpoint/2010/main" val="2875774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4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4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66" name="Rectangle 5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2" name="Straight Connector 5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67" name="Rectangle 54">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A140B4A-8575-DD47-B04C-EB9C46CB254F}"/>
              </a:ext>
            </a:extLst>
          </p:cNvPr>
          <p:cNvSpPr>
            <a:spLocks noGrp="1"/>
          </p:cNvSpPr>
          <p:nvPr>
            <p:ph type="title"/>
          </p:nvPr>
        </p:nvSpPr>
        <p:spPr>
          <a:xfrm>
            <a:off x="1082340" y="1066800"/>
            <a:ext cx="3931320" cy="2267193"/>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MERCI</a:t>
            </a:r>
          </a:p>
        </p:txBody>
      </p:sp>
      <p:pic>
        <p:nvPicPr>
          <p:cNvPr id="7" name="Graphic 6" descr="Smiling Face with No Fill">
            <a:extLst>
              <a:ext uri="{FF2B5EF4-FFF2-40B4-BE49-F238E27FC236}">
                <a16:creationId xmlns:a16="http://schemas.microsoft.com/office/drawing/2014/main" id="{44437CCC-9589-4434-B77E-45AAB33AFC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7432" y="723900"/>
            <a:ext cx="5429236" cy="5429236"/>
          </a:xfrm>
          <a:prstGeom prst="rect">
            <a:avLst/>
          </a:prstGeom>
        </p:spPr>
      </p:pic>
      <p:grpSp>
        <p:nvGrpSpPr>
          <p:cNvPr id="69" name="Group 58">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70" name="Rectangle 59">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2058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descr="Une image contenant texte&#10;&#10;Description générée automatiquement">
            <a:extLst>
              <a:ext uri="{FF2B5EF4-FFF2-40B4-BE49-F238E27FC236}">
                <a16:creationId xmlns:a16="http://schemas.microsoft.com/office/drawing/2014/main" id="{B4C8C038-8F19-AA46-AE7C-7989B8F0B04B}"/>
              </a:ext>
            </a:extLst>
          </p:cNvPr>
          <p:cNvPicPr>
            <a:picLocks noGrp="1" noChangeAspect="1"/>
          </p:cNvPicPr>
          <p:nvPr>
            <p:ph idx="1"/>
          </p:nvPr>
        </p:nvPicPr>
        <p:blipFill rotWithShape="1">
          <a:blip r:embed="rId2">
            <a:alphaModFix/>
          </a:blip>
          <a:srcRect b="19355"/>
          <a:stretch/>
        </p:blipFill>
        <p:spPr>
          <a:xfrm>
            <a:off x="81614" y="31596"/>
            <a:ext cx="12192000" cy="6857989"/>
          </a:xfrm>
          <a:prstGeom prst="rect">
            <a:avLst/>
          </a:prstGeom>
        </p:spPr>
      </p:pic>
      <p:sp>
        <p:nvSpPr>
          <p:cNvPr id="18" name="Rectangle 17">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
            <a:ext cx="12191999" cy="3842872"/>
          </a:xfrm>
          <a:prstGeom prst="rect">
            <a:avLst/>
          </a:prstGeom>
          <a:gradFill flip="none" rotWithShape="1">
            <a:gsLst>
              <a:gs pos="0">
                <a:srgbClr val="000000">
                  <a:alpha val="0"/>
                </a:srgbClr>
              </a:gs>
              <a:gs pos="49000">
                <a:srgbClr val="000000">
                  <a:alpha val="45000"/>
                </a:srgbClr>
              </a:gs>
              <a:gs pos="100000">
                <a:srgbClr val="000000">
                  <a:alpha val="64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01AC83-CB1F-8348-8162-72ED07E68D58}"/>
              </a:ext>
            </a:extLst>
          </p:cNvPr>
          <p:cNvSpPr>
            <a:spLocks noGrp="1"/>
          </p:cNvSpPr>
          <p:nvPr>
            <p:ph type="title"/>
          </p:nvPr>
        </p:nvSpPr>
        <p:spPr>
          <a:xfrm>
            <a:off x="985187" y="0"/>
            <a:ext cx="10058399" cy="962026"/>
          </a:xfrm>
        </p:spPr>
        <p:txBody>
          <a:bodyPr vert="horz" lIns="91440" tIns="45720" rIns="91440" bIns="45720" rtlCol="0" anchor="b">
            <a:normAutofit/>
          </a:bodyPr>
          <a:lstStyle/>
          <a:p>
            <a:pPr algn="ctr"/>
            <a:r>
              <a:rPr lang="en-US" sz="2800" kern="1200" cap="all" spc="390" baseline="0" dirty="0">
                <a:solidFill>
                  <a:srgbClr val="FFFFFF"/>
                </a:solidFill>
                <a:latin typeface="+mj-lt"/>
                <a:ea typeface="+mj-ea"/>
                <a:cs typeface="+mj-cs"/>
              </a:rPr>
              <a:t>Le jeu de données</a:t>
            </a:r>
          </a:p>
        </p:txBody>
      </p:sp>
      <p:sp>
        <p:nvSpPr>
          <p:cNvPr id="15" name="Titre 1">
            <a:extLst>
              <a:ext uri="{FF2B5EF4-FFF2-40B4-BE49-F238E27FC236}">
                <a16:creationId xmlns:a16="http://schemas.microsoft.com/office/drawing/2014/main" id="{AED0507D-126A-A642-A7ED-1E7F930F211C}"/>
              </a:ext>
            </a:extLst>
          </p:cNvPr>
          <p:cNvSpPr txBox="1">
            <a:spLocks/>
          </p:cNvSpPr>
          <p:nvPr/>
        </p:nvSpPr>
        <p:spPr>
          <a:xfrm>
            <a:off x="7602800" y="1428761"/>
            <a:ext cx="4244539" cy="962026"/>
          </a:xfrm>
          <a:prstGeom prst="rect">
            <a:avLst/>
          </a:prstGeom>
        </p:spPr>
        <p:txBody>
          <a:bodyPr vert="horz" lIns="91440" tIns="45720" rIns="91440" bIns="45720" rtlCol="0" anchor="b">
            <a:normAutofit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ctr"/>
            <a:r>
              <a:rPr lang="en-US" sz="2800" cap="all" spc="390" dirty="0">
                <a:solidFill>
                  <a:srgbClr val="FFFFFF"/>
                </a:solidFill>
              </a:rPr>
              <a:t>Environ 100K clients</a:t>
            </a:r>
          </a:p>
        </p:txBody>
      </p:sp>
    </p:spTree>
    <p:extLst>
      <p:ext uri="{BB962C8B-B14F-4D97-AF65-F5344CB8AC3E}">
        <p14:creationId xmlns:p14="http://schemas.microsoft.com/office/powerpoint/2010/main" val="156198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
            <a:extLst>
              <a:ext uri="{FF2B5EF4-FFF2-40B4-BE49-F238E27FC236}">
                <a16:creationId xmlns:a16="http://schemas.microsoft.com/office/drawing/2014/main" id="{FDCD62BB-F134-412E-AF5B-602B0445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5679" y="750337"/>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60CFA69-6858-F54D-8789-8D1CC8CBD1E1}"/>
              </a:ext>
            </a:extLst>
          </p:cNvPr>
          <p:cNvSpPr>
            <a:spLocks noGrp="1"/>
          </p:cNvSpPr>
          <p:nvPr>
            <p:ph type="title"/>
          </p:nvPr>
        </p:nvSpPr>
        <p:spPr>
          <a:xfrm>
            <a:off x="4130340" y="1066800"/>
            <a:ext cx="3931320" cy="2267193"/>
          </a:xfrm>
        </p:spPr>
        <p:txBody>
          <a:bodyPr vert="horz" lIns="91440" tIns="45720" rIns="91440" bIns="45720" rtlCol="0" anchor="b">
            <a:normAutofit/>
          </a:bodyPr>
          <a:lstStyle/>
          <a:p>
            <a:pPr algn="ctr"/>
            <a:r>
              <a:rPr lang="en-US" sz="2800" kern="1200" cap="all" spc="390" baseline="0" dirty="0" err="1">
                <a:solidFill>
                  <a:schemeClr val="tx2"/>
                </a:solidFill>
                <a:latin typeface="+mj-lt"/>
                <a:ea typeface="+mj-ea"/>
                <a:cs typeface="+mj-cs"/>
              </a:rPr>
              <a:t>Analyse</a:t>
            </a:r>
            <a:r>
              <a:rPr lang="en-US" sz="2800" kern="1200" cap="all" spc="390" baseline="0" dirty="0">
                <a:solidFill>
                  <a:schemeClr val="tx2"/>
                </a:solidFill>
                <a:latin typeface="+mj-lt"/>
                <a:ea typeface="+mj-ea"/>
                <a:cs typeface="+mj-cs"/>
              </a:rPr>
              <a:t> EXPLORATOIRE</a:t>
            </a:r>
          </a:p>
        </p:txBody>
      </p:sp>
      <p:grpSp>
        <p:nvGrpSpPr>
          <p:cNvPr id="19" name="Group 18">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51234"/>
            <a:ext cx="867485" cy="115439"/>
            <a:chOff x="8910933" y="1861308"/>
            <a:chExt cx="867485" cy="115439"/>
          </a:xfrm>
        </p:grpSpPr>
        <p:sp>
          <p:nvSpPr>
            <p:cNvPr id="20" name="Rectangle 19">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238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FE87BF8-1184-084D-BFFF-9E948213E5C6}"/>
              </a:ext>
            </a:extLst>
          </p:cNvPr>
          <p:cNvSpPr>
            <a:spLocks noGrp="1"/>
          </p:cNvSpPr>
          <p:nvPr>
            <p:ph type="title"/>
          </p:nvPr>
        </p:nvSpPr>
        <p:spPr>
          <a:xfrm>
            <a:off x="1028700" y="1028700"/>
            <a:ext cx="4038600" cy="4800600"/>
          </a:xfrm>
        </p:spPr>
        <p:txBody>
          <a:bodyPr anchor="ctr">
            <a:normAutofit/>
          </a:bodyPr>
          <a:lstStyle/>
          <a:p>
            <a:pPr algn="ctr"/>
            <a:r>
              <a:rPr lang="fr-FR"/>
              <a:t>Nettoyage</a:t>
            </a:r>
          </a:p>
        </p:txBody>
      </p:sp>
      <p:graphicFrame>
        <p:nvGraphicFramePr>
          <p:cNvPr id="22" name="Espace réservé du contenu 6">
            <a:extLst>
              <a:ext uri="{FF2B5EF4-FFF2-40B4-BE49-F238E27FC236}">
                <a16:creationId xmlns:a16="http://schemas.microsoft.com/office/drawing/2014/main" id="{CC761A5B-A8C5-84D8-4477-140A3CC555DE}"/>
              </a:ext>
            </a:extLst>
          </p:cNvPr>
          <p:cNvGraphicFramePr>
            <a:graphicFrameLocks noGrp="1"/>
          </p:cNvGraphicFramePr>
          <p:nvPr>
            <p:ph idx="1"/>
            <p:extLst>
              <p:ext uri="{D42A27DB-BD31-4B8C-83A1-F6EECF244321}">
                <p14:modId xmlns:p14="http://schemas.microsoft.com/office/powerpoint/2010/main" val="2238794690"/>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732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793F13-E0C7-D343-B7BF-A337D5AE042C}"/>
              </a:ext>
            </a:extLst>
          </p:cNvPr>
          <p:cNvSpPr>
            <a:spLocks noGrp="1"/>
          </p:cNvSpPr>
          <p:nvPr>
            <p:ph type="title"/>
          </p:nvPr>
        </p:nvSpPr>
        <p:spPr>
          <a:xfrm>
            <a:off x="453347" y="-145621"/>
            <a:ext cx="10134600" cy="1288489"/>
          </a:xfrm>
        </p:spPr>
        <p:txBody>
          <a:bodyPr/>
          <a:lstStyle/>
          <a:p>
            <a:r>
              <a:rPr lang="fr-FR" dirty="0"/>
              <a:t> </a:t>
            </a:r>
            <a:r>
              <a:rPr lang="fr-FR" dirty="0" err="1"/>
              <a:t>Feature</a:t>
            </a:r>
            <a:r>
              <a:rPr lang="fr-FR" dirty="0"/>
              <a:t> engineering</a:t>
            </a:r>
          </a:p>
        </p:txBody>
      </p:sp>
      <p:pic>
        <p:nvPicPr>
          <p:cNvPr id="4" name="Espace réservé du contenu 3">
            <a:extLst>
              <a:ext uri="{FF2B5EF4-FFF2-40B4-BE49-F238E27FC236}">
                <a16:creationId xmlns:a16="http://schemas.microsoft.com/office/drawing/2014/main" id="{47738175-A473-F64B-B293-089BFCFACA8D}"/>
              </a:ext>
            </a:extLst>
          </p:cNvPr>
          <p:cNvPicPr>
            <a:picLocks noGrp="1" noChangeAspect="1"/>
          </p:cNvPicPr>
          <p:nvPr>
            <p:ph idx="1"/>
          </p:nvPr>
        </p:nvPicPr>
        <p:blipFill>
          <a:blip r:embed="rId2"/>
          <a:stretch>
            <a:fillRect/>
          </a:stretch>
        </p:blipFill>
        <p:spPr>
          <a:xfrm>
            <a:off x="170190" y="3235706"/>
            <a:ext cx="10134600" cy="3137164"/>
          </a:xfrm>
          <a:prstGeom prst="rect">
            <a:avLst/>
          </a:prstGeom>
        </p:spPr>
      </p:pic>
      <p:sp>
        <p:nvSpPr>
          <p:cNvPr id="5" name="ZoneTexte 4">
            <a:extLst>
              <a:ext uri="{FF2B5EF4-FFF2-40B4-BE49-F238E27FC236}">
                <a16:creationId xmlns:a16="http://schemas.microsoft.com/office/drawing/2014/main" id="{42B95B34-F8C1-404F-A74A-26F8648C9CE0}"/>
              </a:ext>
            </a:extLst>
          </p:cNvPr>
          <p:cNvSpPr txBox="1"/>
          <p:nvPr/>
        </p:nvSpPr>
        <p:spPr>
          <a:xfrm>
            <a:off x="170190" y="2866374"/>
            <a:ext cx="3828836" cy="369332"/>
          </a:xfrm>
          <a:prstGeom prst="rect">
            <a:avLst/>
          </a:prstGeom>
          <a:noFill/>
        </p:spPr>
        <p:txBody>
          <a:bodyPr wrap="square" rtlCol="0">
            <a:spAutoFit/>
          </a:bodyPr>
          <a:lstStyle/>
          <a:p>
            <a:r>
              <a:rPr lang="fr-FR" dirty="0"/>
              <a:t>Dichotomisation de variables continues</a:t>
            </a:r>
          </a:p>
        </p:txBody>
      </p:sp>
      <p:pic>
        <p:nvPicPr>
          <p:cNvPr id="6" name="Image 5">
            <a:extLst>
              <a:ext uri="{FF2B5EF4-FFF2-40B4-BE49-F238E27FC236}">
                <a16:creationId xmlns:a16="http://schemas.microsoft.com/office/drawing/2014/main" id="{8DB159D6-6D3C-9A44-97C5-CB6730F24BBE}"/>
              </a:ext>
            </a:extLst>
          </p:cNvPr>
          <p:cNvPicPr>
            <a:picLocks noChangeAspect="1"/>
          </p:cNvPicPr>
          <p:nvPr/>
        </p:nvPicPr>
        <p:blipFill>
          <a:blip r:embed="rId3"/>
          <a:stretch>
            <a:fillRect/>
          </a:stretch>
        </p:blipFill>
        <p:spPr>
          <a:xfrm>
            <a:off x="170190" y="1830808"/>
            <a:ext cx="8509000" cy="850900"/>
          </a:xfrm>
          <a:prstGeom prst="rect">
            <a:avLst/>
          </a:prstGeom>
        </p:spPr>
      </p:pic>
      <p:sp>
        <p:nvSpPr>
          <p:cNvPr id="7" name="ZoneTexte 6">
            <a:extLst>
              <a:ext uri="{FF2B5EF4-FFF2-40B4-BE49-F238E27FC236}">
                <a16:creationId xmlns:a16="http://schemas.microsoft.com/office/drawing/2014/main" id="{69422A96-6FA5-204B-B3D8-8599EB60338F}"/>
              </a:ext>
            </a:extLst>
          </p:cNvPr>
          <p:cNvSpPr txBox="1"/>
          <p:nvPr/>
        </p:nvSpPr>
        <p:spPr>
          <a:xfrm>
            <a:off x="274464" y="1461476"/>
            <a:ext cx="3828836" cy="369332"/>
          </a:xfrm>
          <a:prstGeom prst="rect">
            <a:avLst/>
          </a:prstGeom>
          <a:noFill/>
        </p:spPr>
        <p:txBody>
          <a:bodyPr wrap="square" rtlCol="0">
            <a:spAutoFit/>
          </a:bodyPr>
          <a:lstStyle/>
          <a:p>
            <a:r>
              <a:rPr lang="fr-FR" dirty="0"/>
              <a:t>Agrégation de variables</a:t>
            </a:r>
          </a:p>
        </p:txBody>
      </p:sp>
    </p:spTree>
    <p:extLst>
      <p:ext uri="{BB962C8B-B14F-4D97-AF65-F5344CB8AC3E}">
        <p14:creationId xmlns:p14="http://schemas.microsoft.com/office/powerpoint/2010/main" val="2162302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0BFC65-5040-9341-96B8-30B2D8F5A82B}"/>
              </a:ext>
            </a:extLst>
          </p:cNvPr>
          <p:cNvSpPr>
            <a:spLocks noGrp="1"/>
          </p:cNvSpPr>
          <p:nvPr>
            <p:ph type="title"/>
          </p:nvPr>
        </p:nvSpPr>
        <p:spPr>
          <a:xfrm>
            <a:off x="267915" y="-340407"/>
            <a:ext cx="10134600" cy="1288489"/>
          </a:xfrm>
        </p:spPr>
        <p:txBody>
          <a:bodyPr/>
          <a:lstStyle/>
          <a:p>
            <a:r>
              <a:rPr lang="fr-FR" dirty="0"/>
              <a:t>Première ACP</a:t>
            </a:r>
          </a:p>
        </p:txBody>
      </p:sp>
      <p:sp>
        <p:nvSpPr>
          <p:cNvPr id="6" name="ZoneTexte 5">
            <a:extLst>
              <a:ext uri="{FF2B5EF4-FFF2-40B4-BE49-F238E27FC236}">
                <a16:creationId xmlns:a16="http://schemas.microsoft.com/office/drawing/2014/main" id="{8DA3C24E-BC2E-0D4B-A203-50C57073A16D}"/>
              </a:ext>
            </a:extLst>
          </p:cNvPr>
          <p:cNvSpPr txBox="1"/>
          <p:nvPr/>
        </p:nvSpPr>
        <p:spPr>
          <a:xfrm>
            <a:off x="811658" y="6342625"/>
            <a:ext cx="2989780" cy="369332"/>
          </a:xfrm>
          <a:prstGeom prst="rect">
            <a:avLst/>
          </a:prstGeom>
          <a:noFill/>
        </p:spPr>
        <p:txBody>
          <a:bodyPr wrap="square" rtlCol="0">
            <a:spAutoFit/>
          </a:bodyPr>
          <a:lstStyle/>
          <a:p>
            <a:r>
              <a:rPr lang="fr-FR" dirty="0"/>
              <a:t>Variance expliquée :79%</a:t>
            </a:r>
          </a:p>
        </p:txBody>
      </p:sp>
      <p:sp>
        <p:nvSpPr>
          <p:cNvPr id="8" name="ZoneTexte 7">
            <a:extLst>
              <a:ext uri="{FF2B5EF4-FFF2-40B4-BE49-F238E27FC236}">
                <a16:creationId xmlns:a16="http://schemas.microsoft.com/office/drawing/2014/main" id="{948B1F11-2BD3-2B40-BFA6-0351BEE39138}"/>
              </a:ext>
            </a:extLst>
          </p:cNvPr>
          <p:cNvSpPr txBox="1"/>
          <p:nvPr/>
        </p:nvSpPr>
        <p:spPr>
          <a:xfrm>
            <a:off x="6667928" y="2501984"/>
            <a:ext cx="4500081" cy="3693319"/>
          </a:xfrm>
          <a:prstGeom prst="rect">
            <a:avLst/>
          </a:prstGeom>
          <a:noFill/>
        </p:spPr>
        <p:txBody>
          <a:bodyPr wrap="square" rtlCol="0">
            <a:spAutoFit/>
          </a:bodyPr>
          <a:lstStyle/>
          <a:p>
            <a:r>
              <a:rPr lang="fr-FR" dirty="0"/>
              <a:t>La signification des axes:</a:t>
            </a:r>
          </a:p>
          <a:p>
            <a:endParaRPr lang="fr-FR" dirty="0"/>
          </a:p>
          <a:p>
            <a:r>
              <a:rPr lang="fr-FR" dirty="0"/>
              <a:t>(1) Cet axe traduit la capacité financière du client. Le montant auquel il achète et les frais de livraisons sont valorisés.</a:t>
            </a:r>
          </a:p>
          <a:p>
            <a:r>
              <a:rPr lang="fr-FR" dirty="0"/>
              <a:t>(2) Les clients élevés sur cet axe sont des clients qui mettent des bonnes notes et qui sont satisfaits.</a:t>
            </a:r>
          </a:p>
          <a:p>
            <a:r>
              <a:rPr lang="fr-FR" dirty="0"/>
              <a:t>(3) Plus un client est élevé sur cet axe, plus cela signifie qu’il est fidèle. On a un coefficient de 0.7 pour le nombre de commandes et le fait que le client soit fidèle.</a:t>
            </a:r>
          </a:p>
          <a:p>
            <a:endParaRPr lang="fr-FR" dirty="0"/>
          </a:p>
        </p:txBody>
      </p:sp>
      <p:pic>
        <p:nvPicPr>
          <p:cNvPr id="5" name="Image 4">
            <a:extLst>
              <a:ext uri="{FF2B5EF4-FFF2-40B4-BE49-F238E27FC236}">
                <a16:creationId xmlns:a16="http://schemas.microsoft.com/office/drawing/2014/main" id="{2FCF734B-40FB-BA48-B109-BE651E2E4002}"/>
              </a:ext>
            </a:extLst>
          </p:cNvPr>
          <p:cNvPicPr>
            <a:picLocks noChangeAspect="1"/>
          </p:cNvPicPr>
          <p:nvPr/>
        </p:nvPicPr>
        <p:blipFill>
          <a:blip r:embed="rId2"/>
          <a:stretch>
            <a:fillRect/>
          </a:stretch>
        </p:blipFill>
        <p:spPr>
          <a:xfrm>
            <a:off x="4097357" y="127219"/>
            <a:ext cx="8094643" cy="2062329"/>
          </a:xfrm>
          <a:prstGeom prst="rect">
            <a:avLst/>
          </a:prstGeom>
        </p:spPr>
      </p:pic>
      <p:pic>
        <p:nvPicPr>
          <p:cNvPr id="7" name="Image 6">
            <a:extLst>
              <a:ext uri="{FF2B5EF4-FFF2-40B4-BE49-F238E27FC236}">
                <a16:creationId xmlns:a16="http://schemas.microsoft.com/office/drawing/2014/main" id="{010DE3FD-3817-7842-8A87-5D3260FD7976}"/>
              </a:ext>
            </a:extLst>
          </p:cNvPr>
          <p:cNvPicPr>
            <a:picLocks noChangeAspect="1"/>
          </p:cNvPicPr>
          <p:nvPr/>
        </p:nvPicPr>
        <p:blipFill>
          <a:blip r:embed="rId3"/>
          <a:stretch>
            <a:fillRect/>
          </a:stretch>
        </p:blipFill>
        <p:spPr>
          <a:xfrm>
            <a:off x="510890" y="1797974"/>
            <a:ext cx="4824325" cy="4356016"/>
          </a:xfrm>
          <a:prstGeom prst="rect">
            <a:avLst/>
          </a:prstGeom>
        </p:spPr>
      </p:pic>
    </p:spTree>
    <p:extLst>
      <p:ext uri="{BB962C8B-B14F-4D97-AF65-F5344CB8AC3E}">
        <p14:creationId xmlns:p14="http://schemas.microsoft.com/office/powerpoint/2010/main" val="268794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CC4CE4-59C1-404A-B804-E6FCBFAB4ED6}"/>
              </a:ext>
            </a:extLst>
          </p:cNvPr>
          <p:cNvSpPr>
            <a:spLocks noGrp="1"/>
          </p:cNvSpPr>
          <p:nvPr>
            <p:ph type="title"/>
          </p:nvPr>
        </p:nvSpPr>
        <p:spPr>
          <a:xfrm>
            <a:off x="473896" y="-395983"/>
            <a:ext cx="10134600" cy="1288489"/>
          </a:xfrm>
        </p:spPr>
        <p:txBody>
          <a:bodyPr/>
          <a:lstStyle/>
          <a:p>
            <a:r>
              <a:rPr lang="fr-FR" dirty="0"/>
              <a:t>ACP (suite)</a:t>
            </a:r>
          </a:p>
        </p:txBody>
      </p:sp>
      <p:pic>
        <p:nvPicPr>
          <p:cNvPr id="7" name="Image 6">
            <a:extLst>
              <a:ext uri="{FF2B5EF4-FFF2-40B4-BE49-F238E27FC236}">
                <a16:creationId xmlns:a16="http://schemas.microsoft.com/office/drawing/2014/main" id="{B71E398D-54BD-C248-8EF4-B011242CCF68}"/>
              </a:ext>
            </a:extLst>
          </p:cNvPr>
          <p:cNvPicPr>
            <a:picLocks noChangeAspect="1"/>
          </p:cNvPicPr>
          <p:nvPr/>
        </p:nvPicPr>
        <p:blipFill>
          <a:blip r:embed="rId2"/>
          <a:stretch>
            <a:fillRect/>
          </a:stretch>
        </p:blipFill>
        <p:spPr>
          <a:xfrm>
            <a:off x="223873" y="1310974"/>
            <a:ext cx="5692286" cy="3779520"/>
          </a:xfrm>
          <a:prstGeom prst="rect">
            <a:avLst/>
          </a:prstGeom>
        </p:spPr>
      </p:pic>
      <p:pic>
        <p:nvPicPr>
          <p:cNvPr id="8" name="Image 7">
            <a:extLst>
              <a:ext uri="{FF2B5EF4-FFF2-40B4-BE49-F238E27FC236}">
                <a16:creationId xmlns:a16="http://schemas.microsoft.com/office/drawing/2014/main" id="{8C49BAE3-AAC6-3B48-90C0-49F40D8BA6BD}"/>
              </a:ext>
            </a:extLst>
          </p:cNvPr>
          <p:cNvPicPr>
            <a:picLocks noChangeAspect="1"/>
          </p:cNvPicPr>
          <p:nvPr/>
        </p:nvPicPr>
        <p:blipFill>
          <a:blip r:embed="rId3"/>
          <a:stretch>
            <a:fillRect/>
          </a:stretch>
        </p:blipFill>
        <p:spPr>
          <a:xfrm>
            <a:off x="5916159" y="1310974"/>
            <a:ext cx="6051968" cy="3876636"/>
          </a:xfrm>
          <a:prstGeom prst="rect">
            <a:avLst/>
          </a:prstGeom>
        </p:spPr>
      </p:pic>
      <p:pic>
        <p:nvPicPr>
          <p:cNvPr id="9" name="Image 8">
            <a:extLst>
              <a:ext uri="{FF2B5EF4-FFF2-40B4-BE49-F238E27FC236}">
                <a16:creationId xmlns:a16="http://schemas.microsoft.com/office/drawing/2014/main" id="{6F8BB854-C603-8B42-B89A-D5DA6EACB355}"/>
              </a:ext>
            </a:extLst>
          </p:cNvPr>
          <p:cNvPicPr>
            <a:picLocks noChangeAspect="1"/>
          </p:cNvPicPr>
          <p:nvPr/>
        </p:nvPicPr>
        <p:blipFill>
          <a:blip r:embed="rId4"/>
          <a:stretch>
            <a:fillRect/>
          </a:stretch>
        </p:blipFill>
        <p:spPr>
          <a:xfrm>
            <a:off x="5816731" y="5330057"/>
            <a:ext cx="4622800" cy="1295400"/>
          </a:xfrm>
          <a:prstGeom prst="rect">
            <a:avLst/>
          </a:prstGeom>
        </p:spPr>
      </p:pic>
    </p:spTree>
    <p:extLst>
      <p:ext uri="{BB962C8B-B14F-4D97-AF65-F5344CB8AC3E}">
        <p14:creationId xmlns:p14="http://schemas.microsoft.com/office/powerpoint/2010/main" val="113889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32" name="Rectangle 31">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09709C16-93FD-9144-9DCF-9A3CB28A6037}"/>
              </a:ext>
            </a:extLst>
          </p:cNvPr>
          <p:cNvSpPr>
            <a:spLocks noGrp="1"/>
          </p:cNvSpPr>
          <p:nvPr>
            <p:ph type="title"/>
          </p:nvPr>
        </p:nvSpPr>
        <p:spPr>
          <a:xfrm>
            <a:off x="1411357" y="1351429"/>
            <a:ext cx="3369365" cy="2871320"/>
          </a:xfrm>
        </p:spPr>
        <p:txBody>
          <a:bodyPr vert="horz" lIns="91440" tIns="45720" rIns="91440" bIns="45720" rtlCol="0" anchor="ctr">
            <a:normAutofit/>
          </a:bodyPr>
          <a:lstStyle/>
          <a:p>
            <a:pPr algn="ctr"/>
            <a:r>
              <a:rPr lang="en-US" spc="390"/>
              <a:t>Modélisations</a:t>
            </a:r>
          </a:p>
        </p:txBody>
      </p:sp>
      <p:sp>
        <p:nvSpPr>
          <p:cNvPr id="16" name="ZoneTexte 15">
            <a:extLst>
              <a:ext uri="{FF2B5EF4-FFF2-40B4-BE49-F238E27FC236}">
                <a16:creationId xmlns:a16="http://schemas.microsoft.com/office/drawing/2014/main" id="{DCBE5FC1-8D43-474E-BFE9-677F5CA5C1F2}"/>
              </a:ext>
            </a:extLst>
          </p:cNvPr>
          <p:cNvSpPr txBox="1"/>
          <p:nvPr/>
        </p:nvSpPr>
        <p:spPr>
          <a:xfrm>
            <a:off x="6389825" y="723900"/>
            <a:ext cx="4735375" cy="5410200"/>
          </a:xfrm>
          <a:prstGeom prst="rect">
            <a:avLst/>
          </a:prstGeom>
        </p:spPr>
        <p:txBody>
          <a:bodyPr vert="horz" lIns="91440" tIns="45720" rIns="91440" bIns="45720" rtlCol="0" anchor="ctr">
            <a:normAutofit/>
          </a:bodyPr>
          <a:lstStyle/>
          <a:p>
            <a:pPr algn="ctr">
              <a:lnSpc>
                <a:spcPct val="110000"/>
              </a:lnSpc>
              <a:spcAft>
                <a:spcPts val="600"/>
              </a:spcAft>
            </a:pPr>
            <a:r>
              <a:rPr lang="en-US" dirty="0">
                <a:solidFill>
                  <a:schemeClr val="tx2"/>
                </a:solidFill>
              </a:rPr>
              <a:t>Point </a:t>
            </a:r>
            <a:r>
              <a:rPr lang="en-US" dirty="0" err="1">
                <a:solidFill>
                  <a:schemeClr val="tx2"/>
                </a:solidFill>
              </a:rPr>
              <a:t>Méthodologique</a:t>
            </a:r>
            <a:r>
              <a:rPr lang="en-US" dirty="0">
                <a:solidFill>
                  <a:schemeClr val="tx2"/>
                </a:solidFill>
              </a:rPr>
              <a:t> : On </a:t>
            </a:r>
            <a:r>
              <a:rPr lang="en-US" dirty="0" err="1">
                <a:solidFill>
                  <a:schemeClr val="tx2"/>
                </a:solidFill>
              </a:rPr>
              <a:t>s’entraine</a:t>
            </a:r>
            <a:r>
              <a:rPr lang="en-US" dirty="0">
                <a:solidFill>
                  <a:schemeClr val="tx2"/>
                </a:solidFill>
              </a:rPr>
              <a:t> </a:t>
            </a:r>
            <a:r>
              <a:rPr lang="en-US" dirty="0" err="1">
                <a:solidFill>
                  <a:schemeClr val="tx2"/>
                </a:solidFill>
              </a:rPr>
              <a:t>uniquement</a:t>
            </a:r>
            <a:r>
              <a:rPr lang="en-US" dirty="0">
                <a:solidFill>
                  <a:schemeClr val="tx2"/>
                </a:solidFill>
              </a:rPr>
              <a:t> les données </a:t>
            </a:r>
            <a:r>
              <a:rPr lang="en-US" dirty="0" err="1">
                <a:solidFill>
                  <a:schemeClr val="tx2"/>
                </a:solidFill>
              </a:rPr>
              <a:t>d’avant</a:t>
            </a:r>
            <a:r>
              <a:rPr lang="en-US" dirty="0">
                <a:solidFill>
                  <a:schemeClr val="tx2"/>
                </a:solidFill>
              </a:rPr>
              <a:t> 2018 et on </a:t>
            </a:r>
            <a:r>
              <a:rPr lang="en-US" dirty="0" err="1">
                <a:solidFill>
                  <a:schemeClr val="tx2"/>
                </a:solidFill>
              </a:rPr>
              <a:t>garde</a:t>
            </a:r>
            <a:r>
              <a:rPr lang="en-US" dirty="0">
                <a:solidFill>
                  <a:schemeClr val="tx2"/>
                </a:solidFill>
              </a:rPr>
              <a:t> 2018 pour </a:t>
            </a:r>
            <a:r>
              <a:rPr lang="en-US" dirty="0" err="1">
                <a:solidFill>
                  <a:schemeClr val="tx2"/>
                </a:solidFill>
              </a:rPr>
              <a:t>établir</a:t>
            </a:r>
            <a:r>
              <a:rPr lang="en-US" dirty="0">
                <a:solidFill>
                  <a:schemeClr val="tx2"/>
                </a:solidFill>
              </a:rPr>
              <a:t> le </a:t>
            </a:r>
            <a:r>
              <a:rPr lang="en-US" dirty="0" err="1">
                <a:solidFill>
                  <a:schemeClr val="tx2"/>
                </a:solidFill>
              </a:rPr>
              <a:t>contrat</a:t>
            </a:r>
            <a:r>
              <a:rPr lang="en-US" dirty="0">
                <a:solidFill>
                  <a:schemeClr val="tx2"/>
                </a:solidFill>
              </a:rPr>
              <a:t> de maintenance </a:t>
            </a:r>
          </a:p>
        </p:txBody>
      </p:sp>
    </p:spTree>
    <p:extLst>
      <p:ext uri="{BB962C8B-B14F-4D97-AF65-F5344CB8AC3E}">
        <p14:creationId xmlns:p14="http://schemas.microsoft.com/office/powerpoint/2010/main" val="1499942272"/>
      </p:ext>
    </p:extLst>
  </p:cSld>
  <p:clrMapOvr>
    <a:masterClrMapping/>
  </p:clrMapOvr>
</p:sld>
</file>

<file path=ppt/theme/theme1.xml><?xml version="1.0" encoding="utf-8"?>
<a:theme xmlns:a="http://schemas.openxmlformats.org/drawingml/2006/main" name="AdornVTI">
  <a:themeElements>
    <a:clrScheme name="AnalogousFromLightSeed_2SEEDS">
      <a:dk1>
        <a:srgbClr val="000000"/>
      </a:dk1>
      <a:lt1>
        <a:srgbClr val="FFFFFF"/>
      </a:lt1>
      <a:dk2>
        <a:srgbClr val="412424"/>
      </a:dk2>
      <a:lt2>
        <a:srgbClr val="E2E8E8"/>
      </a:lt2>
      <a:accent1>
        <a:srgbClr val="DA5F5F"/>
      </a:accent1>
      <a:accent2>
        <a:srgbClr val="E17CA6"/>
      </a:accent2>
      <a:accent3>
        <a:srgbClr val="DA925F"/>
      </a:accent3>
      <a:accent4>
        <a:srgbClr val="4EB4AA"/>
      </a:accent4>
      <a:accent5>
        <a:srgbClr val="54AED8"/>
      </a:accent5>
      <a:accent6>
        <a:srgbClr val="5F7FDA"/>
      </a:accent6>
      <a:hlink>
        <a:srgbClr val="558D8D"/>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27856</TotalTime>
  <Words>544</Words>
  <Application>Microsoft Macintosh PowerPoint</Application>
  <PresentationFormat>Grand écran</PresentationFormat>
  <Paragraphs>66</Paragraphs>
  <Slides>24</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24</vt:i4>
      </vt:variant>
    </vt:vector>
  </HeadingPairs>
  <TitlesOfParts>
    <vt:vector size="27" baseType="lpstr">
      <vt:lpstr>Arial</vt:lpstr>
      <vt:lpstr>Bembo</vt:lpstr>
      <vt:lpstr>AdornVTI</vt:lpstr>
      <vt:lpstr>Olist</vt:lpstr>
      <vt:lpstr>Objectifs :</vt:lpstr>
      <vt:lpstr>Le jeu de données</vt:lpstr>
      <vt:lpstr>Analyse EXPLORATOIRE</vt:lpstr>
      <vt:lpstr>Nettoyage</vt:lpstr>
      <vt:lpstr> Feature engineering</vt:lpstr>
      <vt:lpstr>Première ACP</vt:lpstr>
      <vt:lpstr>ACP (suite)</vt:lpstr>
      <vt:lpstr>Modélisations</vt:lpstr>
      <vt:lpstr>Modèle  kmeans (2 classes)</vt:lpstr>
      <vt:lpstr>Kmeans en 6 classes</vt:lpstr>
      <vt:lpstr>Choix du nombre de cluster avec coefficient silhouette</vt:lpstr>
      <vt:lpstr>Choix du nombre de cluster avec l’ARI</vt:lpstr>
      <vt:lpstr>Conclusion pour le kmeans :</vt:lpstr>
      <vt:lpstr>Gaussian Mixture en 4 classes</vt:lpstr>
      <vt:lpstr>Conclusion :</vt:lpstr>
      <vt:lpstr>Modèle finale selectionné :</vt:lpstr>
      <vt:lpstr>Kmeans en 6 classes</vt:lpstr>
      <vt:lpstr>Signification du des clusters</vt:lpstr>
      <vt:lpstr>Plan actionnable</vt:lpstr>
      <vt:lpstr>Contrat de maintenance</vt:lpstr>
      <vt:lpstr>ARI</vt:lpstr>
      <vt:lpstr>ARI</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dc:title>
  <dc:creator>Samuel Jacquot</dc:creator>
  <cp:lastModifiedBy>Samuel Jacquot</cp:lastModifiedBy>
  <cp:revision>12</cp:revision>
  <dcterms:created xsi:type="dcterms:W3CDTF">2022-02-17T17:30:27Z</dcterms:created>
  <dcterms:modified xsi:type="dcterms:W3CDTF">2022-03-23T21:10:23Z</dcterms:modified>
</cp:coreProperties>
</file>