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sldIdLst>
    <p:sldId id="256" r:id="rId2"/>
    <p:sldId id="277" r:id="rId3"/>
    <p:sldId id="257" r:id="rId4"/>
    <p:sldId id="286" r:id="rId5"/>
    <p:sldId id="270" r:id="rId6"/>
    <p:sldId id="271" r:id="rId7"/>
    <p:sldId id="258" r:id="rId8"/>
    <p:sldId id="291" r:id="rId9"/>
    <p:sldId id="293" r:id="rId10"/>
    <p:sldId id="284" r:id="rId11"/>
    <p:sldId id="263" r:id="rId12"/>
    <p:sldId id="264" r:id="rId13"/>
    <p:sldId id="282" r:id="rId14"/>
    <p:sldId id="267" r:id="rId15"/>
    <p:sldId id="279" r:id="rId16"/>
    <p:sldId id="295" r:id="rId17"/>
    <p:sldId id="260" r:id="rId18"/>
    <p:sldId id="285" r:id="rId19"/>
    <p:sldId id="289" r:id="rId20"/>
    <p:sldId id="290" r:id="rId21"/>
    <p:sldId id="25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6327"/>
  </p:normalViewPr>
  <p:slideViewPr>
    <p:cSldViewPr snapToGrid="0">
      <p:cViewPr varScale="1">
        <p:scale>
          <a:sx n="121" d="100"/>
          <a:sy n="121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D05FF4-D1C4-465F-8E51-2400AB1B19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D69CF908-2308-40F0-8662-2F09FCF996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(1) </a:t>
          </a:r>
          <a:r>
            <a:rPr lang="en-US" dirty="0" err="1"/>
            <a:t>Déposer</a:t>
          </a:r>
          <a:r>
            <a:rPr lang="en-US" dirty="0"/>
            <a:t> les données sur S3</a:t>
          </a:r>
        </a:p>
      </dgm:t>
    </dgm:pt>
    <dgm:pt modelId="{1CF81E4F-3D69-4380-A70A-5D04D33D9713}" type="parTrans" cxnId="{437F1FE7-F7D5-4E5B-80B7-7C885AA91B17}">
      <dgm:prSet/>
      <dgm:spPr/>
      <dgm:t>
        <a:bodyPr/>
        <a:lstStyle/>
        <a:p>
          <a:endParaRPr lang="en-US"/>
        </a:p>
      </dgm:t>
    </dgm:pt>
    <dgm:pt modelId="{AC130B36-424F-43B8-9F44-5AD6CE77C6F7}" type="sibTrans" cxnId="{437F1FE7-F7D5-4E5B-80B7-7C885AA91B17}">
      <dgm:prSet/>
      <dgm:spPr/>
      <dgm:t>
        <a:bodyPr/>
        <a:lstStyle/>
        <a:p>
          <a:endParaRPr lang="en-US"/>
        </a:p>
      </dgm:t>
    </dgm:pt>
    <dgm:pt modelId="{625BA304-67ED-41BF-B707-57276F7D04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(4) </a:t>
          </a:r>
          <a:r>
            <a:rPr lang="fr-FR" baseline="0" dirty="0"/>
            <a:t>Récupération des </a:t>
          </a:r>
          <a:r>
            <a:rPr lang="fr-FR" baseline="0" dirty="0" err="1"/>
            <a:t>features</a:t>
          </a:r>
          <a:r>
            <a:rPr lang="fr-FR" baseline="0" dirty="0"/>
            <a:t> avec le modèle MobilenetV2</a:t>
          </a:r>
          <a:endParaRPr lang="en-US" dirty="0"/>
        </a:p>
      </dgm:t>
    </dgm:pt>
    <dgm:pt modelId="{37080B01-A4DC-4A57-9AEF-A959893CE2D7}" type="parTrans" cxnId="{94A17E75-7F4C-4AC4-AC93-0DAC2D19FFEE}">
      <dgm:prSet/>
      <dgm:spPr/>
      <dgm:t>
        <a:bodyPr/>
        <a:lstStyle/>
        <a:p>
          <a:endParaRPr lang="en-US"/>
        </a:p>
      </dgm:t>
    </dgm:pt>
    <dgm:pt modelId="{E9493959-43B5-4AB0-A060-653955E17C15}" type="sibTrans" cxnId="{94A17E75-7F4C-4AC4-AC93-0DAC2D19FFEE}">
      <dgm:prSet/>
      <dgm:spPr/>
      <dgm:t>
        <a:bodyPr/>
        <a:lstStyle/>
        <a:p>
          <a:endParaRPr lang="en-US"/>
        </a:p>
      </dgm:t>
    </dgm:pt>
    <dgm:pt modelId="{6341068A-CCA5-8140-9603-EA6BE0D3A9E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(5) Réduction de dimension avec une ACP</a:t>
          </a:r>
        </a:p>
      </dgm:t>
    </dgm:pt>
    <dgm:pt modelId="{3C7B35F4-2191-8445-BE2E-778EAAD73687}" type="parTrans" cxnId="{6B36D4B6-3011-844F-827E-9735119677FD}">
      <dgm:prSet/>
      <dgm:spPr/>
      <dgm:t>
        <a:bodyPr/>
        <a:lstStyle/>
        <a:p>
          <a:endParaRPr lang="fr-FR"/>
        </a:p>
      </dgm:t>
    </dgm:pt>
    <dgm:pt modelId="{9FBEF6F3-C875-2047-A666-A58F4A7C291A}" type="sibTrans" cxnId="{6B36D4B6-3011-844F-827E-9735119677FD}">
      <dgm:prSet/>
      <dgm:spPr/>
      <dgm:t>
        <a:bodyPr/>
        <a:lstStyle/>
        <a:p>
          <a:endParaRPr lang="fr-FR"/>
        </a:p>
      </dgm:t>
    </dgm:pt>
    <dgm:pt modelId="{23B8AEF4-8F29-1141-BB61-0609AB0065F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(6) Enregistrement des résultats sur S3 en format CSV</a:t>
          </a:r>
        </a:p>
      </dgm:t>
    </dgm:pt>
    <dgm:pt modelId="{EFADD0CE-AE1A-3C47-9CFA-537C4725E1D4}" type="parTrans" cxnId="{9746DB85-C450-3A4B-A1FA-CB74A2BC6498}">
      <dgm:prSet/>
      <dgm:spPr/>
      <dgm:t>
        <a:bodyPr/>
        <a:lstStyle/>
        <a:p>
          <a:endParaRPr lang="fr-FR"/>
        </a:p>
      </dgm:t>
    </dgm:pt>
    <dgm:pt modelId="{7862192B-14D6-5B47-A29E-6245F3EA32CA}" type="sibTrans" cxnId="{9746DB85-C450-3A4B-A1FA-CB74A2BC6498}">
      <dgm:prSet/>
      <dgm:spPr/>
      <dgm:t>
        <a:bodyPr/>
        <a:lstStyle/>
        <a:p>
          <a:endParaRPr lang="fr-FR"/>
        </a:p>
      </dgm:t>
    </dgm:pt>
    <dgm:pt modelId="{721BC67A-73DA-6E45-8752-AB535734854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(3) </a:t>
          </a:r>
          <a:r>
            <a:rPr lang="en-US" dirty="0"/>
            <a:t>Importation des données au format binary</a:t>
          </a:r>
          <a:endParaRPr lang="fr-FR" dirty="0"/>
        </a:p>
      </dgm:t>
    </dgm:pt>
    <dgm:pt modelId="{144F8492-798A-5F44-A0B1-F41061AC0B29}" type="parTrans" cxnId="{C149BFE2-DB75-6741-8D7D-EB77327A6FD6}">
      <dgm:prSet/>
      <dgm:spPr/>
      <dgm:t>
        <a:bodyPr/>
        <a:lstStyle/>
        <a:p>
          <a:endParaRPr lang="fr-FR"/>
        </a:p>
      </dgm:t>
    </dgm:pt>
    <dgm:pt modelId="{0D361C96-CA7A-F343-966B-9A32ADBBF1FD}" type="sibTrans" cxnId="{C149BFE2-DB75-6741-8D7D-EB77327A6FD6}">
      <dgm:prSet/>
      <dgm:spPr/>
      <dgm:t>
        <a:bodyPr/>
        <a:lstStyle/>
        <a:p>
          <a:endParaRPr lang="fr-FR"/>
        </a:p>
      </dgm:t>
    </dgm:pt>
    <dgm:pt modelId="{529E4BAB-2C3E-A543-B5A0-746017E2FDC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(2) Créer un </a:t>
          </a:r>
          <a:r>
            <a:rPr lang="fr-FR" dirty="0" err="1"/>
            <a:t>spark</a:t>
          </a:r>
          <a:r>
            <a:rPr lang="fr-FR" dirty="0"/>
            <a:t> </a:t>
          </a:r>
          <a:r>
            <a:rPr lang="fr-FR" dirty="0" err="1"/>
            <a:t>context</a:t>
          </a:r>
          <a:endParaRPr lang="fr-FR" dirty="0"/>
        </a:p>
      </dgm:t>
    </dgm:pt>
    <dgm:pt modelId="{46A83C84-F816-4848-9DB6-6900DF0263EE}" type="parTrans" cxnId="{DAB0C9D7-CF87-6C4E-B301-BEBE3BC84470}">
      <dgm:prSet/>
      <dgm:spPr/>
      <dgm:t>
        <a:bodyPr/>
        <a:lstStyle/>
        <a:p>
          <a:endParaRPr lang="fr-FR"/>
        </a:p>
      </dgm:t>
    </dgm:pt>
    <dgm:pt modelId="{98431C85-8367-404A-B25D-146D410EB3CA}" type="sibTrans" cxnId="{DAB0C9D7-CF87-6C4E-B301-BEBE3BC84470}">
      <dgm:prSet/>
      <dgm:spPr/>
      <dgm:t>
        <a:bodyPr/>
        <a:lstStyle/>
        <a:p>
          <a:endParaRPr lang="fr-FR"/>
        </a:p>
      </dgm:t>
    </dgm:pt>
    <dgm:pt modelId="{773FE4AB-2BBD-42A2-9176-4704B40A57D4}" type="pres">
      <dgm:prSet presAssocID="{B5D05FF4-D1C4-465F-8E51-2400AB1B194D}" presName="root" presStyleCnt="0">
        <dgm:presLayoutVars>
          <dgm:dir/>
          <dgm:resizeHandles val="exact"/>
        </dgm:presLayoutVars>
      </dgm:prSet>
      <dgm:spPr/>
    </dgm:pt>
    <dgm:pt modelId="{A0228DDD-711E-41FC-BE72-36C8E9C7931E}" type="pres">
      <dgm:prSet presAssocID="{D69CF908-2308-40F0-8662-2F09FCF996A1}" presName="compNode" presStyleCnt="0"/>
      <dgm:spPr/>
    </dgm:pt>
    <dgm:pt modelId="{C34043DC-0C43-487C-AA1D-B28E09BF60DB}" type="pres">
      <dgm:prSet presAssocID="{D69CF908-2308-40F0-8662-2F09FCF996A1}" presName="bgRect" presStyleLbl="bgShp" presStyleIdx="0" presStyleCnt="6"/>
      <dgm:spPr/>
    </dgm:pt>
    <dgm:pt modelId="{3007809D-62DE-4882-B263-044ED538CF0E}" type="pres">
      <dgm:prSet presAssocID="{D69CF908-2308-40F0-8662-2F09FCF996A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on-benne avec un remplissage uni"/>
        </a:ext>
      </dgm:extLst>
    </dgm:pt>
    <dgm:pt modelId="{71DFA736-E124-4F93-AC4E-DE5DE86BEEC4}" type="pres">
      <dgm:prSet presAssocID="{D69CF908-2308-40F0-8662-2F09FCF996A1}" presName="spaceRect" presStyleCnt="0"/>
      <dgm:spPr/>
    </dgm:pt>
    <dgm:pt modelId="{359EB3ED-8B0F-460B-9822-B5C3AA6D9527}" type="pres">
      <dgm:prSet presAssocID="{D69CF908-2308-40F0-8662-2F09FCF996A1}" presName="parTx" presStyleLbl="revTx" presStyleIdx="0" presStyleCnt="6">
        <dgm:presLayoutVars>
          <dgm:chMax val="0"/>
          <dgm:chPref val="0"/>
        </dgm:presLayoutVars>
      </dgm:prSet>
      <dgm:spPr/>
    </dgm:pt>
    <dgm:pt modelId="{939DF4DF-D9B5-468D-933C-D47D6B73A194}" type="pres">
      <dgm:prSet presAssocID="{AC130B36-424F-43B8-9F44-5AD6CE77C6F7}" presName="sibTrans" presStyleCnt="0"/>
      <dgm:spPr/>
    </dgm:pt>
    <dgm:pt modelId="{813688BD-AA65-6B4E-9D34-6CEDF0599F0A}" type="pres">
      <dgm:prSet presAssocID="{529E4BAB-2C3E-A543-B5A0-746017E2FDC8}" presName="compNode" presStyleCnt="0"/>
      <dgm:spPr/>
    </dgm:pt>
    <dgm:pt modelId="{A3C34A97-C736-2B49-909C-EB8D51068225}" type="pres">
      <dgm:prSet presAssocID="{529E4BAB-2C3E-A543-B5A0-746017E2FDC8}" presName="bgRect" presStyleLbl="bgShp" presStyleIdx="1" presStyleCnt="6"/>
      <dgm:spPr/>
    </dgm:pt>
    <dgm:pt modelId="{791F2433-EE2C-8048-95B4-F80B184E9622}" type="pres">
      <dgm:prSet presAssocID="{529E4BAB-2C3E-A543-B5A0-746017E2FD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 avec un remplissage uni"/>
        </a:ext>
      </dgm:extLst>
    </dgm:pt>
    <dgm:pt modelId="{F63B7005-C366-BA46-B11A-ADB2CE44B73F}" type="pres">
      <dgm:prSet presAssocID="{529E4BAB-2C3E-A543-B5A0-746017E2FDC8}" presName="spaceRect" presStyleCnt="0"/>
      <dgm:spPr/>
    </dgm:pt>
    <dgm:pt modelId="{F5461741-1E40-F745-9597-406D4A7F1E7F}" type="pres">
      <dgm:prSet presAssocID="{529E4BAB-2C3E-A543-B5A0-746017E2FDC8}" presName="parTx" presStyleLbl="revTx" presStyleIdx="1" presStyleCnt="6">
        <dgm:presLayoutVars>
          <dgm:chMax val="0"/>
          <dgm:chPref val="0"/>
        </dgm:presLayoutVars>
      </dgm:prSet>
      <dgm:spPr/>
    </dgm:pt>
    <dgm:pt modelId="{92CD9C88-DB49-6B46-A188-3D22458626B9}" type="pres">
      <dgm:prSet presAssocID="{98431C85-8367-404A-B25D-146D410EB3CA}" presName="sibTrans" presStyleCnt="0"/>
      <dgm:spPr/>
    </dgm:pt>
    <dgm:pt modelId="{07F71E84-768F-824D-910E-03564A7F26EF}" type="pres">
      <dgm:prSet presAssocID="{721BC67A-73DA-6E45-8752-AB535734854D}" presName="compNode" presStyleCnt="0"/>
      <dgm:spPr/>
    </dgm:pt>
    <dgm:pt modelId="{DA9D7667-D648-BF40-8CCE-C331C4C0C329}" type="pres">
      <dgm:prSet presAssocID="{721BC67A-73DA-6E45-8752-AB535734854D}" presName="bgRect" presStyleLbl="bgShp" presStyleIdx="2" presStyleCnt="6"/>
      <dgm:spPr/>
    </dgm:pt>
    <dgm:pt modelId="{258A91E8-044C-5243-B40C-E7281C5F10B7}" type="pres">
      <dgm:prSet presAssocID="{721BC67A-73DA-6E45-8752-AB535734854D}" presName="iconRect" presStyleLbl="node1" presStyleIdx="2" presStyleCnt="6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F654461E-C810-0B44-8865-ADAF66812FDA}" type="pres">
      <dgm:prSet presAssocID="{721BC67A-73DA-6E45-8752-AB535734854D}" presName="spaceRect" presStyleCnt="0"/>
      <dgm:spPr/>
    </dgm:pt>
    <dgm:pt modelId="{4A9DB0AC-7D03-1343-904C-163A08A3CAE8}" type="pres">
      <dgm:prSet presAssocID="{721BC67A-73DA-6E45-8752-AB535734854D}" presName="parTx" presStyleLbl="revTx" presStyleIdx="2" presStyleCnt="6">
        <dgm:presLayoutVars>
          <dgm:chMax val="0"/>
          <dgm:chPref val="0"/>
        </dgm:presLayoutVars>
      </dgm:prSet>
      <dgm:spPr/>
    </dgm:pt>
    <dgm:pt modelId="{80B3451B-E24C-5349-B6BB-C3DCC47F9FDD}" type="pres">
      <dgm:prSet presAssocID="{0D361C96-CA7A-F343-966B-9A32ADBBF1FD}" presName="sibTrans" presStyleCnt="0"/>
      <dgm:spPr/>
    </dgm:pt>
    <dgm:pt modelId="{1B57B38A-BA43-4F83-8CB1-B91344F429A5}" type="pres">
      <dgm:prSet presAssocID="{625BA304-67ED-41BF-B707-57276F7D0404}" presName="compNode" presStyleCnt="0"/>
      <dgm:spPr/>
    </dgm:pt>
    <dgm:pt modelId="{1FB9DEBF-05F6-4FB1-9F97-664ABF882513}" type="pres">
      <dgm:prSet presAssocID="{625BA304-67ED-41BF-B707-57276F7D0404}" presName="bgRect" presStyleLbl="bgShp" presStyleIdx="3" presStyleCnt="6"/>
      <dgm:spPr/>
    </dgm:pt>
    <dgm:pt modelId="{9F3932AD-4A0E-4693-8C30-4DE750202FB7}" type="pres">
      <dgm:prSet presAssocID="{625BA304-67ED-41BF-B707-57276F7D040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r avec un remplissage uni"/>
        </a:ext>
      </dgm:extLst>
    </dgm:pt>
    <dgm:pt modelId="{A75010D0-CA42-4DCB-A68A-782B69F45A15}" type="pres">
      <dgm:prSet presAssocID="{625BA304-67ED-41BF-B707-57276F7D0404}" presName="spaceRect" presStyleCnt="0"/>
      <dgm:spPr/>
    </dgm:pt>
    <dgm:pt modelId="{E467AD54-EFAE-45BA-8901-03401C257DAD}" type="pres">
      <dgm:prSet presAssocID="{625BA304-67ED-41BF-B707-57276F7D0404}" presName="parTx" presStyleLbl="revTx" presStyleIdx="3" presStyleCnt="6">
        <dgm:presLayoutVars>
          <dgm:chMax val="0"/>
          <dgm:chPref val="0"/>
        </dgm:presLayoutVars>
      </dgm:prSet>
      <dgm:spPr/>
    </dgm:pt>
    <dgm:pt modelId="{4C3DBFB8-1743-7A48-A1B4-258623B5A9D1}" type="pres">
      <dgm:prSet presAssocID="{E9493959-43B5-4AB0-A060-653955E17C15}" presName="sibTrans" presStyleCnt="0"/>
      <dgm:spPr/>
    </dgm:pt>
    <dgm:pt modelId="{EE022110-A995-1945-9D45-8F0372EEB858}" type="pres">
      <dgm:prSet presAssocID="{6341068A-CCA5-8140-9603-EA6BE0D3A9E9}" presName="compNode" presStyleCnt="0"/>
      <dgm:spPr/>
    </dgm:pt>
    <dgm:pt modelId="{A3C013FF-8F59-F642-B47F-E16CB858ECC1}" type="pres">
      <dgm:prSet presAssocID="{6341068A-CCA5-8140-9603-EA6BE0D3A9E9}" presName="bgRect" presStyleLbl="bgShp" presStyleIdx="4" presStyleCnt="6"/>
      <dgm:spPr/>
    </dgm:pt>
    <dgm:pt modelId="{B812501C-0453-B848-9EB6-EBC470CE8CDD}" type="pres">
      <dgm:prSet presAssocID="{6341068A-CCA5-8140-9603-EA6BE0D3A9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rice avec un remplissage uni"/>
        </a:ext>
      </dgm:extLst>
    </dgm:pt>
    <dgm:pt modelId="{6F120738-2AF8-EA40-A9AF-12522150C2BC}" type="pres">
      <dgm:prSet presAssocID="{6341068A-CCA5-8140-9603-EA6BE0D3A9E9}" presName="spaceRect" presStyleCnt="0"/>
      <dgm:spPr/>
    </dgm:pt>
    <dgm:pt modelId="{AC0D49B4-E3C1-4F44-9720-2F1B29AE7C7C}" type="pres">
      <dgm:prSet presAssocID="{6341068A-CCA5-8140-9603-EA6BE0D3A9E9}" presName="parTx" presStyleLbl="revTx" presStyleIdx="4" presStyleCnt="6">
        <dgm:presLayoutVars>
          <dgm:chMax val="0"/>
          <dgm:chPref val="0"/>
        </dgm:presLayoutVars>
      </dgm:prSet>
      <dgm:spPr/>
    </dgm:pt>
    <dgm:pt modelId="{5D5EF428-2B3E-6945-B212-E2EFAAB9D657}" type="pres">
      <dgm:prSet presAssocID="{9FBEF6F3-C875-2047-A666-A58F4A7C291A}" presName="sibTrans" presStyleCnt="0"/>
      <dgm:spPr/>
    </dgm:pt>
    <dgm:pt modelId="{10DCE06B-4124-884B-92B4-6D8EA3211D2E}" type="pres">
      <dgm:prSet presAssocID="{23B8AEF4-8F29-1141-BB61-0609AB0065FA}" presName="compNode" presStyleCnt="0"/>
      <dgm:spPr/>
    </dgm:pt>
    <dgm:pt modelId="{D3648014-0156-FA4D-A8D6-DFFF4E3E552F}" type="pres">
      <dgm:prSet presAssocID="{23B8AEF4-8F29-1141-BB61-0609AB0065FA}" presName="bgRect" presStyleLbl="bgShp" presStyleIdx="5" presStyleCnt="6"/>
      <dgm:spPr/>
    </dgm:pt>
    <dgm:pt modelId="{A6C4A83E-5660-8C4C-A1CD-8346DBF5643D}" type="pres">
      <dgm:prSet presAssocID="{23B8AEF4-8F29-1141-BB61-0609AB0065F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que avec un remplissage uni"/>
        </a:ext>
      </dgm:extLst>
    </dgm:pt>
    <dgm:pt modelId="{DFFDC12C-4588-7B46-8258-4AE3A11018C5}" type="pres">
      <dgm:prSet presAssocID="{23B8AEF4-8F29-1141-BB61-0609AB0065FA}" presName="spaceRect" presStyleCnt="0"/>
      <dgm:spPr/>
    </dgm:pt>
    <dgm:pt modelId="{20AB5561-ED5D-234E-A72D-21595A8C52AD}" type="pres">
      <dgm:prSet presAssocID="{23B8AEF4-8F29-1141-BB61-0609AB0065F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05A233B-EE13-A444-95AB-4DCE790EB55D}" type="presOf" srcId="{721BC67A-73DA-6E45-8752-AB535734854D}" destId="{4A9DB0AC-7D03-1343-904C-163A08A3CAE8}" srcOrd="0" destOrd="0" presId="urn:microsoft.com/office/officeart/2018/2/layout/IconVerticalSolidList"/>
    <dgm:cxn modelId="{E4D32C41-2197-744B-AE4A-4FD01B39E4C5}" type="presOf" srcId="{529E4BAB-2C3E-A543-B5A0-746017E2FDC8}" destId="{F5461741-1E40-F745-9597-406D4A7F1E7F}" srcOrd="0" destOrd="0" presId="urn:microsoft.com/office/officeart/2018/2/layout/IconVerticalSolidList"/>
    <dgm:cxn modelId="{C703E941-D5C5-4D0B-8CE6-75EDE6339DD8}" type="presOf" srcId="{625BA304-67ED-41BF-B707-57276F7D0404}" destId="{E467AD54-EFAE-45BA-8901-03401C257DAD}" srcOrd="0" destOrd="0" presId="urn:microsoft.com/office/officeart/2018/2/layout/IconVerticalSolidList"/>
    <dgm:cxn modelId="{0A48336C-3D1C-384A-AA5D-D60887F30116}" type="presOf" srcId="{6341068A-CCA5-8140-9603-EA6BE0D3A9E9}" destId="{AC0D49B4-E3C1-4F44-9720-2F1B29AE7C7C}" srcOrd="0" destOrd="0" presId="urn:microsoft.com/office/officeart/2018/2/layout/IconVerticalSolidList"/>
    <dgm:cxn modelId="{94A17E75-7F4C-4AC4-AC93-0DAC2D19FFEE}" srcId="{B5D05FF4-D1C4-465F-8E51-2400AB1B194D}" destId="{625BA304-67ED-41BF-B707-57276F7D0404}" srcOrd="3" destOrd="0" parTransId="{37080B01-A4DC-4A57-9AEF-A959893CE2D7}" sibTransId="{E9493959-43B5-4AB0-A060-653955E17C15}"/>
    <dgm:cxn modelId="{9746DB85-C450-3A4B-A1FA-CB74A2BC6498}" srcId="{B5D05FF4-D1C4-465F-8E51-2400AB1B194D}" destId="{23B8AEF4-8F29-1141-BB61-0609AB0065FA}" srcOrd="5" destOrd="0" parTransId="{EFADD0CE-AE1A-3C47-9CFA-537C4725E1D4}" sibTransId="{7862192B-14D6-5B47-A29E-6245F3EA32CA}"/>
    <dgm:cxn modelId="{4EA26498-684C-594C-96B6-8A60AF8022F5}" type="presOf" srcId="{23B8AEF4-8F29-1141-BB61-0609AB0065FA}" destId="{20AB5561-ED5D-234E-A72D-21595A8C52AD}" srcOrd="0" destOrd="0" presId="urn:microsoft.com/office/officeart/2018/2/layout/IconVerticalSolidList"/>
    <dgm:cxn modelId="{6B36D4B6-3011-844F-827E-9735119677FD}" srcId="{B5D05FF4-D1C4-465F-8E51-2400AB1B194D}" destId="{6341068A-CCA5-8140-9603-EA6BE0D3A9E9}" srcOrd="4" destOrd="0" parTransId="{3C7B35F4-2191-8445-BE2E-778EAAD73687}" sibTransId="{9FBEF6F3-C875-2047-A666-A58F4A7C291A}"/>
    <dgm:cxn modelId="{DAB0C9D7-CF87-6C4E-B301-BEBE3BC84470}" srcId="{B5D05FF4-D1C4-465F-8E51-2400AB1B194D}" destId="{529E4BAB-2C3E-A543-B5A0-746017E2FDC8}" srcOrd="1" destOrd="0" parTransId="{46A83C84-F816-4848-9DB6-6900DF0263EE}" sibTransId="{98431C85-8367-404A-B25D-146D410EB3CA}"/>
    <dgm:cxn modelId="{C149BFE2-DB75-6741-8D7D-EB77327A6FD6}" srcId="{B5D05FF4-D1C4-465F-8E51-2400AB1B194D}" destId="{721BC67A-73DA-6E45-8752-AB535734854D}" srcOrd="2" destOrd="0" parTransId="{144F8492-798A-5F44-A0B1-F41061AC0B29}" sibTransId="{0D361C96-CA7A-F343-966B-9A32ADBBF1FD}"/>
    <dgm:cxn modelId="{437F1FE7-F7D5-4E5B-80B7-7C885AA91B17}" srcId="{B5D05FF4-D1C4-465F-8E51-2400AB1B194D}" destId="{D69CF908-2308-40F0-8662-2F09FCF996A1}" srcOrd="0" destOrd="0" parTransId="{1CF81E4F-3D69-4380-A70A-5D04D33D9713}" sibTransId="{AC130B36-424F-43B8-9F44-5AD6CE77C6F7}"/>
    <dgm:cxn modelId="{F3A479EB-38E0-46C6-8D73-0885B3562CFA}" type="presOf" srcId="{B5D05FF4-D1C4-465F-8E51-2400AB1B194D}" destId="{773FE4AB-2BBD-42A2-9176-4704B40A57D4}" srcOrd="0" destOrd="0" presId="urn:microsoft.com/office/officeart/2018/2/layout/IconVerticalSolidList"/>
    <dgm:cxn modelId="{3AC10BF1-2931-4395-8A71-F8A8CF5B2BE1}" type="presOf" srcId="{D69CF908-2308-40F0-8662-2F09FCF996A1}" destId="{359EB3ED-8B0F-460B-9822-B5C3AA6D9527}" srcOrd="0" destOrd="0" presId="urn:microsoft.com/office/officeart/2018/2/layout/IconVerticalSolidList"/>
    <dgm:cxn modelId="{CD869D09-260C-427F-B2FC-4B0D07B308EC}" type="presParOf" srcId="{773FE4AB-2BBD-42A2-9176-4704B40A57D4}" destId="{A0228DDD-711E-41FC-BE72-36C8E9C7931E}" srcOrd="0" destOrd="0" presId="urn:microsoft.com/office/officeart/2018/2/layout/IconVerticalSolidList"/>
    <dgm:cxn modelId="{3D8D34DB-3F06-42EA-BCE5-1C7DB039A294}" type="presParOf" srcId="{A0228DDD-711E-41FC-BE72-36C8E9C7931E}" destId="{C34043DC-0C43-487C-AA1D-B28E09BF60DB}" srcOrd="0" destOrd="0" presId="urn:microsoft.com/office/officeart/2018/2/layout/IconVerticalSolidList"/>
    <dgm:cxn modelId="{0828C57B-C981-4BE7-B545-D02A7FBABD37}" type="presParOf" srcId="{A0228DDD-711E-41FC-BE72-36C8E9C7931E}" destId="{3007809D-62DE-4882-B263-044ED538CF0E}" srcOrd="1" destOrd="0" presId="urn:microsoft.com/office/officeart/2018/2/layout/IconVerticalSolidList"/>
    <dgm:cxn modelId="{4CD881E1-80E5-4576-811D-DF4F461F8B00}" type="presParOf" srcId="{A0228DDD-711E-41FC-BE72-36C8E9C7931E}" destId="{71DFA736-E124-4F93-AC4E-DE5DE86BEEC4}" srcOrd="2" destOrd="0" presId="urn:microsoft.com/office/officeart/2018/2/layout/IconVerticalSolidList"/>
    <dgm:cxn modelId="{357A2682-70EE-4C01-9AA0-FC74BE7A3BF5}" type="presParOf" srcId="{A0228DDD-711E-41FC-BE72-36C8E9C7931E}" destId="{359EB3ED-8B0F-460B-9822-B5C3AA6D9527}" srcOrd="3" destOrd="0" presId="urn:microsoft.com/office/officeart/2018/2/layout/IconVerticalSolidList"/>
    <dgm:cxn modelId="{D68563E0-3200-4A31-B85B-28E9040A9C28}" type="presParOf" srcId="{773FE4AB-2BBD-42A2-9176-4704B40A57D4}" destId="{939DF4DF-D9B5-468D-933C-D47D6B73A194}" srcOrd="1" destOrd="0" presId="urn:microsoft.com/office/officeart/2018/2/layout/IconVerticalSolidList"/>
    <dgm:cxn modelId="{19028125-86D8-E746-8486-E6EF870F35CE}" type="presParOf" srcId="{773FE4AB-2BBD-42A2-9176-4704B40A57D4}" destId="{813688BD-AA65-6B4E-9D34-6CEDF0599F0A}" srcOrd="2" destOrd="0" presId="urn:microsoft.com/office/officeart/2018/2/layout/IconVerticalSolidList"/>
    <dgm:cxn modelId="{84F118B4-5555-D04E-AD10-4E77D3C27B8A}" type="presParOf" srcId="{813688BD-AA65-6B4E-9D34-6CEDF0599F0A}" destId="{A3C34A97-C736-2B49-909C-EB8D51068225}" srcOrd="0" destOrd="0" presId="urn:microsoft.com/office/officeart/2018/2/layout/IconVerticalSolidList"/>
    <dgm:cxn modelId="{F88CC767-AC98-8D4F-BF0E-E15DEA132008}" type="presParOf" srcId="{813688BD-AA65-6B4E-9D34-6CEDF0599F0A}" destId="{791F2433-EE2C-8048-95B4-F80B184E9622}" srcOrd="1" destOrd="0" presId="urn:microsoft.com/office/officeart/2018/2/layout/IconVerticalSolidList"/>
    <dgm:cxn modelId="{CC27ABDA-FFB0-E445-95C2-190DE1960262}" type="presParOf" srcId="{813688BD-AA65-6B4E-9D34-6CEDF0599F0A}" destId="{F63B7005-C366-BA46-B11A-ADB2CE44B73F}" srcOrd="2" destOrd="0" presId="urn:microsoft.com/office/officeart/2018/2/layout/IconVerticalSolidList"/>
    <dgm:cxn modelId="{7AA7C404-89FC-0A4B-9502-6F0FB71D0BE7}" type="presParOf" srcId="{813688BD-AA65-6B4E-9D34-6CEDF0599F0A}" destId="{F5461741-1E40-F745-9597-406D4A7F1E7F}" srcOrd="3" destOrd="0" presId="urn:microsoft.com/office/officeart/2018/2/layout/IconVerticalSolidList"/>
    <dgm:cxn modelId="{34FC570C-3AD6-9B4A-A5EA-FDA8A805000B}" type="presParOf" srcId="{773FE4AB-2BBD-42A2-9176-4704B40A57D4}" destId="{92CD9C88-DB49-6B46-A188-3D22458626B9}" srcOrd="3" destOrd="0" presId="urn:microsoft.com/office/officeart/2018/2/layout/IconVerticalSolidList"/>
    <dgm:cxn modelId="{ED914DDF-09CF-404A-989D-B0E063847117}" type="presParOf" srcId="{773FE4AB-2BBD-42A2-9176-4704B40A57D4}" destId="{07F71E84-768F-824D-910E-03564A7F26EF}" srcOrd="4" destOrd="0" presId="urn:microsoft.com/office/officeart/2018/2/layout/IconVerticalSolidList"/>
    <dgm:cxn modelId="{6D451BE3-38AE-234C-B02F-013C96D5D47A}" type="presParOf" srcId="{07F71E84-768F-824D-910E-03564A7F26EF}" destId="{DA9D7667-D648-BF40-8CCE-C331C4C0C329}" srcOrd="0" destOrd="0" presId="urn:microsoft.com/office/officeart/2018/2/layout/IconVerticalSolidList"/>
    <dgm:cxn modelId="{E30098B3-7DC4-BF48-8F86-32F9A51585D9}" type="presParOf" srcId="{07F71E84-768F-824D-910E-03564A7F26EF}" destId="{258A91E8-044C-5243-B40C-E7281C5F10B7}" srcOrd="1" destOrd="0" presId="urn:microsoft.com/office/officeart/2018/2/layout/IconVerticalSolidList"/>
    <dgm:cxn modelId="{645E0DEC-CF5F-FD49-81BD-815A1ADC5421}" type="presParOf" srcId="{07F71E84-768F-824D-910E-03564A7F26EF}" destId="{F654461E-C810-0B44-8865-ADAF66812FDA}" srcOrd="2" destOrd="0" presId="urn:microsoft.com/office/officeart/2018/2/layout/IconVerticalSolidList"/>
    <dgm:cxn modelId="{C668D0B0-B2A6-3846-B1B1-466A9DAF3B67}" type="presParOf" srcId="{07F71E84-768F-824D-910E-03564A7F26EF}" destId="{4A9DB0AC-7D03-1343-904C-163A08A3CAE8}" srcOrd="3" destOrd="0" presId="urn:microsoft.com/office/officeart/2018/2/layout/IconVerticalSolidList"/>
    <dgm:cxn modelId="{D9FA811B-0C76-694D-AD66-2F78F03F4786}" type="presParOf" srcId="{773FE4AB-2BBD-42A2-9176-4704B40A57D4}" destId="{80B3451B-E24C-5349-B6BB-C3DCC47F9FDD}" srcOrd="5" destOrd="0" presId="urn:microsoft.com/office/officeart/2018/2/layout/IconVerticalSolidList"/>
    <dgm:cxn modelId="{B333D9B4-2980-4896-88AA-37116C23936D}" type="presParOf" srcId="{773FE4AB-2BBD-42A2-9176-4704B40A57D4}" destId="{1B57B38A-BA43-4F83-8CB1-B91344F429A5}" srcOrd="6" destOrd="0" presId="urn:microsoft.com/office/officeart/2018/2/layout/IconVerticalSolidList"/>
    <dgm:cxn modelId="{572D1524-5729-49E4-9D6D-7FD7FDFE4C1F}" type="presParOf" srcId="{1B57B38A-BA43-4F83-8CB1-B91344F429A5}" destId="{1FB9DEBF-05F6-4FB1-9F97-664ABF882513}" srcOrd="0" destOrd="0" presId="urn:microsoft.com/office/officeart/2018/2/layout/IconVerticalSolidList"/>
    <dgm:cxn modelId="{2BCF17A0-49B1-4EF0-B988-726469A7885F}" type="presParOf" srcId="{1B57B38A-BA43-4F83-8CB1-B91344F429A5}" destId="{9F3932AD-4A0E-4693-8C30-4DE750202FB7}" srcOrd="1" destOrd="0" presId="urn:microsoft.com/office/officeart/2018/2/layout/IconVerticalSolidList"/>
    <dgm:cxn modelId="{52F8D663-B276-4C15-B042-385E7DE5C384}" type="presParOf" srcId="{1B57B38A-BA43-4F83-8CB1-B91344F429A5}" destId="{A75010D0-CA42-4DCB-A68A-782B69F45A15}" srcOrd="2" destOrd="0" presId="urn:microsoft.com/office/officeart/2018/2/layout/IconVerticalSolidList"/>
    <dgm:cxn modelId="{B63BDFBB-019C-410D-B6A7-4FFC536BA4D5}" type="presParOf" srcId="{1B57B38A-BA43-4F83-8CB1-B91344F429A5}" destId="{E467AD54-EFAE-45BA-8901-03401C257DAD}" srcOrd="3" destOrd="0" presId="urn:microsoft.com/office/officeart/2018/2/layout/IconVerticalSolidList"/>
    <dgm:cxn modelId="{322A4F7D-0C93-8549-A459-C80128140AB8}" type="presParOf" srcId="{773FE4AB-2BBD-42A2-9176-4704B40A57D4}" destId="{4C3DBFB8-1743-7A48-A1B4-258623B5A9D1}" srcOrd="7" destOrd="0" presId="urn:microsoft.com/office/officeart/2018/2/layout/IconVerticalSolidList"/>
    <dgm:cxn modelId="{729BD0ED-66AB-1C44-8D1F-DD95474E0EE2}" type="presParOf" srcId="{773FE4AB-2BBD-42A2-9176-4704B40A57D4}" destId="{EE022110-A995-1945-9D45-8F0372EEB858}" srcOrd="8" destOrd="0" presId="urn:microsoft.com/office/officeart/2018/2/layout/IconVerticalSolidList"/>
    <dgm:cxn modelId="{F68EF715-5C31-744C-869C-C59D1BEDDFC5}" type="presParOf" srcId="{EE022110-A995-1945-9D45-8F0372EEB858}" destId="{A3C013FF-8F59-F642-B47F-E16CB858ECC1}" srcOrd="0" destOrd="0" presId="urn:microsoft.com/office/officeart/2018/2/layout/IconVerticalSolidList"/>
    <dgm:cxn modelId="{C21ABFB3-A96D-0C47-B91A-4083A271DFBC}" type="presParOf" srcId="{EE022110-A995-1945-9D45-8F0372EEB858}" destId="{B812501C-0453-B848-9EB6-EBC470CE8CDD}" srcOrd="1" destOrd="0" presId="urn:microsoft.com/office/officeart/2018/2/layout/IconVerticalSolidList"/>
    <dgm:cxn modelId="{4739E6C1-ED04-8345-9DDD-58A99FBF3079}" type="presParOf" srcId="{EE022110-A995-1945-9D45-8F0372EEB858}" destId="{6F120738-2AF8-EA40-A9AF-12522150C2BC}" srcOrd="2" destOrd="0" presId="urn:microsoft.com/office/officeart/2018/2/layout/IconVerticalSolidList"/>
    <dgm:cxn modelId="{3C4649C2-BF07-C14E-9BDE-F5660604990C}" type="presParOf" srcId="{EE022110-A995-1945-9D45-8F0372EEB858}" destId="{AC0D49B4-E3C1-4F44-9720-2F1B29AE7C7C}" srcOrd="3" destOrd="0" presId="urn:microsoft.com/office/officeart/2018/2/layout/IconVerticalSolidList"/>
    <dgm:cxn modelId="{F1219CEA-98EB-694E-9400-09CAF6B9FF6A}" type="presParOf" srcId="{773FE4AB-2BBD-42A2-9176-4704B40A57D4}" destId="{5D5EF428-2B3E-6945-B212-E2EFAAB9D657}" srcOrd="9" destOrd="0" presId="urn:microsoft.com/office/officeart/2018/2/layout/IconVerticalSolidList"/>
    <dgm:cxn modelId="{EF5213B9-9BB1-8543-8545-2ADC58605796}" type="presParOf" srcId="{773FE4AB-2BBD-42A2-9176-4704B40A57D4}" destId="{10DCE06B-4124-884B-92B4-6D8EA3211D2E}" srcOrd="10" destOrd="0" presId="urn:microsoft.com/office/officeart/2018/2/layout/IconVerticalSolidList"/>
    <dgm:cxn modelId="{57633A84-E673-F046-A931-7672883558F3}" type="presParOf" srcId="{10DCE06B-4124-884B-92B4-6D8EA3211D2E}" destId="{D3648014-0156-FA4D-A8D6-DFFF4E3E552F}" srcOrd="0" destOrd="0" presId="urn:microsoft.com/office/officeart/2018/2/layout/IconVerticalSolidList"/>
    <dgm:cxn modelId="{A73E7BC7-14CF-7E45-A429-4BF7A12A4905}" type="presParOf" srcId="{10DCE06B-4124-884B-92B4-6D8EA3211D2E}" destId="{A6C4A83E-5660-8C4C-A1CD-8346DBF5643D}" srcOrd="1" destOrd="0" presId="urn:microsoft.com/office/officeart/2018/2/layout/IconVerticalSolidList"/>
    <dgm:cxn modelId="{63B4098A-A51F-174C-9AC3-B325FEFD6752}" type="presParOf" srcId="{10DCE06B-4124-884B-92B4-6D8EA3211D2E}" destId="{DFFDC12C-4588-7B46-8258-4AE3A11018C5}" srcOrd="2" destOrd="0" presId="urn:microsoft.com/office/officeart/2018/2/layout/IconVerticalSolidList"/>
    <dgm:cxn modelId="{F3DF4D5B-0E7F-A840-BCCB-7B9BB2F1CF02}" type="presParOf" srcId="{10DCE06B-4124-884B-92B4-6D8EA3211D2E}" destId="{20AB5561-ED5D-234E-A72D-21595A8C52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D05FF4-D1C4-465F-8E51-2400AB1B19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69CF908-2308-40F0-8662-2F09FCF996A1}">
      <dgm:prSet/>
      <dgm:spPr/>
      <dgm:t>
        <a:bodyPr/>
        <a:lstStyle/>
        <a:p>
          <a:r>
            <a:rPr lang="fr-FR" baseline="0"/>
            <a:t>Stockage : S3</a:t>
          </a:r>
          <a:endParaRPr lang="en-US"/>
        </a:p>
      </dgm:t>
    </dgm:pt>
    <dgm:pt modelId="{1CF81E4F-3D69-4380-A70A-5D04D33D9713}" type="parTrans" cxnId="{437F1FE7-F7D5-4E5B-80B7-7C885AA91B17}">
      <dgm:prSet/>
      <dgm:spPr/>
      <dgm:t>
        <a:bodyPr/>
        <a:lstStyle/>
        <a:p>
          <a:endParaRPr lang="en-US"/>
        </a:p>
      </dgm:t>
    </dgm:pt>
    <dgm:pt modelId="{AC130B36-424F-43B8-9F44-5AD6CE77C6F7}" type="sibTrans" cxnId="{437F1FE7-F7D5-4E5B-80B7-7C885AA91B17}">
      <dgm:prSet/>
      <dgm:spPr/>
      <dgm:t>
        <a:bodyPr/>
        <a:lstStyle/>
        <a:p>
          <a:endParaRPr lang="en-US"/>
        </a:p>
      </dgm:t>
    </dgm:pt>
    <dgm:pt modelId="{625BA304-67ED-41BF-B707-57276F7D0404}">
      <dgm:prSet/>
      <dgm:spPr/>
      <dgm:t>
        <a:bodyPr/>
        <a:lstStyle/>
        <a:p>
          <a:r>
            <a:rPr lang="fr-FR" baseline="0" dirty="0"/>
            <a:t>Instances : EC2 via EMR</a:t>
          </a:r>
          <a:endParaRPr lang="en-US" dirty="0"/>
        </a:p>
      </dgm:t>
    </dgm:pt>
    <dgm:pt modelId="{37080B01-A4DC-4A57-9AEF-A959893CE2D7}" type="parTrans" cxnId="{94A17E75-7F4C-4AC4-AC93-0DAC2D19FFEE}">
      <dgm:prSet/>
      <dgm:spPr/>
      <dgm:t>
        <a:bodyPr/>
        <a:lstStyle/>
        <a:p>
          <a:endParaRPr lang="en-US"/>
        </a:p>
      </dgm:t>
    </dgm:pt>
    <dgm:pt modelId="{E9493959-43B5-4AB0-A060-653955E17C15}" type="sibTrans" cxnId="{94A17E75-7F4C-4AC4-AC93-0DAC2D19FFEE}">
      <dgm:prSet/>
      <dgm:spPr/>
      <dgm:t>
        <a:bodyPr/>
        <a:lstStyle/>
        <a:p>
          <a:endParaRPr lang="en-US"/>
        </a:p>
      </dgm:t>
    </dgm:pt>
    <dgm:pt modelId="{773FE4AB-2BBD-42A2-9176-4704B40A57D4}" type="pres">
      <dgm:prSet presAssocID="{B5D05FF4-D1C4-465F-8E51-2400AB1B194D}" presName="root" presStyleCnt="0">
        <dgm:presLayoutVars>
          <dgm:dir/>
          <dgm:resizeHandles val="exact"/>
        </dgm:presLayoutVars>
      </dgm:prSet>
      <dgm:spPr/>
    </dgm:pt>
    <dgm:pt modelId="{A0228DDD-711E-41FC-BE72-36C8E9C7931E}" type="pres">
      <dgm:prSet presAssocID="{D69CF908-2308-40F0-8662-2F09FCF996A1}" presName="compNode" presStyleCnt="0"/>
      <dgm:spPr/>
    </dgm:pt>
    <dgm:pt modelId="{C34043DC-0C43-487C-AA1D-B28E09BF60DB}" type="pres">
      <dgm:prSet presAssocID="{D69CF908-2308-40F0-8662-2F09FCF996A1}" presName="bgRect" presStyleLbl="bgShp" presStyleIdx="0" presStyleCnt="2"/>
      <dgm:spPr/>
    </dgm:pt>
    <dgm:pt modelId="{3007809D-62DE-4882-B263-044ED538CF0E}" type="pres">
      <dgm:prSet presAssocID="{D69CF908-2308-40F0-8662-2F09FCF996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71DFA736-E124-4F93-AC4E-DE5DE86BEEC4}" type="pres">
      <dgm:prSet presAssocID="{D69CF908-2308-40F0-8662-2F09FCF996A1}" presName="spaceRect" presStyleCnt="0"/>
      <dgm:spPr/>
    </dgm:pt>
    <dgm:pt modelId="{359EB3ED-8B0F-460B-9822-B5C3AA6D9527}" type="pres">
      <dgm:prSet presAssocID="{D69CF908-2308-40F0-8662-2F09FCF996A1}" presName="parTx" presStyleLbl="revTx" presStyleIdx="0" presStyleCnt="2">
        <dgm:presLayoutVars>
          <dgm:chMax val="0"/>
          <dgm:chPref val="0"/>
        </dgm:presLayoutVars>
      </dgm:prSet>
      <dgm:spPr/>
    </dgm:pt>
    <dgm:pt modelId="{939DF4DF-D9B5-468D-933C-D47D6B73A194}" type="pres">
      <dgm:prSet presAssocID="{AC130B36-424F-43B8-9F44-5AD6CE77C6F7}" presName="sibTrans" presStyleCnt="0"/>
      <dgm:spPr/>
    </dgm:pt>
    <dgm:pt modelId="{1B57B38A-BA43-4F83-8CB1-B91344F429A5}" type="pres">
      <dgm:prSet presAssocID="{625BA304-67ED-41BF-B707-57276F7D0404}" presName="compNode" presStyleCnt="0"/>
      <dgm:spPr/>
    </dgm:pt>
    <dgm:pt modelId="{1FB9DEBF-05F6-4FB1-9F97-664ABF882513}" type="pres">
      <dgm:prSet presAssocID="{625BA304-67ED-41BF-B707-57276F7D0404}" presName="bgRect" presStyleLbl="bgShp" presStyleIdx="1" presStyleCnt="2"/>
      <dgm:spPr/>
    </dgm:pt>
    <dgm:pt modelId="{9F3932AD-4A0E-4693-8C30-4DE750202FB7}" type="pres">
      <dgm:prSet presAssocID="{625BA304-67ED-41BF-B707-57276F7D04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A75010D0-CA42-4DCB-A68A-782B69F45A15}" type="pres">
      <dgm:prSet presAssocID="{625BA304-67ED-41BF-B707-57276F7D0404}" presName="spaceRect" presStyleCnt="0"/>
      <dgm:spPr/>
    </dgm:pt>
    <dgm:pt modelId="{E467AD54-EFAE-45BA-8901-03401C257DAD}" type="pres">
      <dgm:prSet presAssocID="{625BA304-67ED-41BF-B707-57276F7D040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703E941-D5C5-4D0B-8CE6-75EDE6339DD8}" type="presOf" srcId="{625BA304-67ED-41BF-B707-57276F7D0404}" destId="{E467AD54-EFAE-45BA-8901-03401C257DAD}" srcOrd="0" destOrd="0" presId="urn:microsoft.com/office/officeart/2018/2/layout/IconVerticalSolidList"/>
    <dgm:cxn modelId="{94A17E75-7F4C-4AC4-AC93-0DAC2D19FFEE}" srcId="{B5D05FF4-D1C4-465F-8E51-2400AB1B194D}" destId="{625BA304-67ED-41BF-B707-57276F7D0404}" srcOrd="1" destOrd="0" parTransId="{37080B01-A4DC-4A57-9AEF-A959893CE2D7}" sibTransId="{E9493959-43B5-4AB0-A060-653955E17C15}"/>
    <dgm:cxn modelId="{437F1FE7-F7D5-4E5B-80B7-7C885AA91B17}" srcId="{B5D05FF4-D1C4-465F-8E51-2400AB1B194D}" destId="{D69CF908-2308-40F0-8662-2F09FCF996A1}" srcOrd="0" destOrd="0" parTransId="{1CF81E4F-3D69-4380-A70A-5D04D33D9713}" sibTransId="{AC130B36-424F-43B8-9F44-5AD6CE77C6F7}"/>
    <dgm:cxn modelId="{F3A479EB-38E0-46C6-8D73-0885B3562CFA}" type="presOf" srcId="{B5D05FF4-D1C4-465F-8E51-2400AB1B194D}" destId="{773FE4AB-2BBD-42A2-9176-4704B40A57D4}" srcOrd="0" destOrd="0" presId="urn:microsoft.com/office/officeart/2018/2/layout/IconVerticalSolidList"/>
    <dgm:cxn modelId="{3AC10BF1-2931-4395-8A71-F8A8CF5B2BE1}" type="presOf" srcId="{D69CF908-2308-40F0-8662-2F09FCF996A1}" destId="{359EB3ED-8B0F-460B-9822-B5C3AA6D9527}" srcOrd="0" destOrd="0" presId="urn:microsoft.com/office/officeart/2018/2/layout/IconVerticalSolidList"/>
    <dgm:cxn modelId="{CD869D09-260C-427F-B2FC-4B0D07B308EC}" type="presParOf" srcId="{773FE4AB-2BBD-42A2-9176-4704B40A57D4}" destId="{A0228DDD-711E-41FC-BE72-36C8E9C7931E}" srcOrd="0" destOrd="0" presId="urn:microsoft.com/office/officeart/2018/2/layout/IconVerticalSolidList"/>
    <dgm:cxn modelId="{3D8D34DB-3F06-42EA-BCE5-1C7DB039A294}" type="presParOf" srcId="{A0228DDD-711E-41FC-BE72-36C8E9C7931E}" destId="{C34043DC-0C43-487C-AA1D-B28E09BF60DB}" srcOrd="0" destOrd="0" presId="urn:microsoft.com/office/officeart/2018/2/layout/IconVerticalSolidList"/>
    <dgm:cxn modelId="{0828C57B-C981-4BE7-B545-D02A7FBABD37}" type="presParOf" srcId="{A0228DDD-711E-41FC-BE72-36C8E9C7931E}" destId="{3007809D-62DE-4882-B263-044ED538CF0E}" srcOrd="1" destOrd="0" presId="urn:microsoft.com/office/officeart/2018/2/layout/IconVerticalSolidList"/>
    <dgm:cxn modelId="{4CD881E1-80E5-4576-811D-DF4F461F8B00}" type="presParOf" srcId="{A0228DDD-711E-41FC-BE72-36C8E9C7931E}" destId="{71DFA736-E124-4F93-AC4E-DE5DE86BEEC4}" srcOrd="2" destOrd="0" presId="urn:microsoft.com/office/officeart/2018/2/layout/IconVerticalSolidList"/>
    <dgm:cxn modelId="{357A2682-70EE-4C01-9AA0-FC74BE7A3BF5}" type="presParOf" srcId="{A0228DDD-711E-41FC-BE72-36C8E9C7931E}" destId="{359EB3ED-8B0F-460B-9822-B5C3AA6D9527}" srcOrd="3" destOrd="0" presId="urn:microsoft.com/office/officeart/2018/2/layout/IconVerticalSolidList"/>
    <dgm:cxn modelId="{D68563E0-3200-4A31-B85B-28E9040A9C28}" type="presParOf" srcId="{773FE4AB-2BBD-42A2-9176-4704B40A57D4}" destId="{939DF4DF-D9B5-468D-933C-D47D6B73A194}" srcOrd="1" destOrd="0" presId="urn:microsoft.com/office/officeart/2018/2/layout/IconVerticalSolidList"/>
    <dgm:cxn modelId="{B333D9B4-2980-4896-88AA-37116C23936D}" type="presParOf" srcId="{773FE4AB-2BBD-42A2-9176-4704B40A57D4}" destId="{1B57B38A-BA43-4F83-8CB1-B91344F429A5}" srcOrd="2" destOrd="0" presId="urn:microsoft.com/office/officeart/2018/2/layout/IconVerticalSolidList"/>
    <dgm:cxn modelId="{572D1524-5729-49E4-9D6D-7FD7FDFE4C1F}" type="presParOf" srcId="{1B57B38A-BA43-4F83-8CB1-B91344F429A5}" destId="{1FB9DEBF-05F6-4FB1-9F97-664ABF882513}" srcOrd="0" destOrd="0" presId="urn:microsoft.com/office/officeart/2018/2/layout/IconVerticalSolidList"/>
    <dgm:cxn modelId="{2BCF17A0-49B1-4EF0-B988-726469A7885F}" type="presParOf" srcId="{1B57B38A-BA43-4F83-8CB1-B91344F429A5}" destId="{9F3932AD-4A0E-4693-8C30-4DE750202FB7}" srcOrd="1" destOrd="0" presId="urn:microsoft.com/office/officeart/2018/2/layout/IconVerticalSolidList"/>
    <dgm:cxn modelId="{52F8D663-B276-4C15-B042-385E7DE5C384}" type="presParOf" srcId="{1B57B38A-BA43-4F83-8CB1-B91344F429A5}" destId="{A75010D0-CA42-4DCB-A68A-782B69F45A15}" srcOrd="2" destOrd="0" presId="urn:microsoft.com/office/officeart/2018/2/layout/IconVerticalSolidList"/>
    <dgm:cxn modelId="{B63BDFBB-019C-410D-B6A7-4FFC536BA4D5}" type="presParOf" srcId="{1B57B38A-BA43-4F83-8CB1-B91344F429A5}" destId="{E467AD54-EFAE-45BA-8901-03401C257D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CAA162-A918-43C9-B06B-2D8E80910A2B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7850E0-215B-474B-909E-13D6D4A10109}">
      <dgm:prSet/>
      <dgm:spPr/>
      <dgm:t>
        <a:bodyPr/>
        <a:lstStyle/>
        <a:p>
          <a:r>
            <a:rPr lang="fr-FR" b="0" i="0" dirty="0"/>
            <a:t>Politique de mise à l'échelle des clusters (</a:t>
          </a:r>
          <a:r>
            <a:rPr lang="fr-FR" dirty="0"/>
            <a:t>Cluster </a:t>
          </a:r>
          <a:r>
            <a:rPr lang="fr-FR" dirty="0" err="1"/>
            <a:t>Scaling</a:t>
          </a:r>
          <a:r>
            <a:rPr lang="fr-FR" dirty="0"/>
            <a:t> Policy ,</a:t>
          </a:r>
          <a:r>
            <a:rPr lang="fr-FR" dirty="0" err="1"/>
            <a:t>scaleup</a:t>
          </a:r>
          <a:r>
            <a:rPr lang="fr-FR" dirty="0"/>
            <a:t> et </a:t>
          </a:r>
          <a:r>
            <a:rPr lang="fr-FR" dirty="0" err="1"/>
            <a:t>scalout</a:t>
          </a:r>
          <a:r>
            <a:rPr lang="fr-FR" dirty="0"/>
            <a:t>).</a:t>
          </a:r>
          <a:endParaRPr lang="en-US" dirty="0"/>
        </a:p>
      </dgm:t>
    </dgm:pt>
    <dgm:pt modelId="{B1920AB3-5639-447B-B581-52F824D20BE9}" type="parTrans" cxnId="{A8262256-FA5B-4C39-92B2-96C440D8C733}">
      <dgm:prSet/>
      <dgm:spPr/>
      <dgm:t>
        <a:bodyPr/>
        <a:lstStyle/>
        <a:p>
          <a:endParaRPr lang="en-US"/>
        </a:p>
      </dgm:t>
    </dgm:pt>
    <dgm:pt modelId="{5FC26E1C-F5E2-4CA7-BD10-4AD352A232EF}" type="sibTrans" cxnId="{A8262256-FA5B-4C39-92B2-96C440D8C733}">
      <dgm:prSet/>
      <dgm:spPr/>
      <dgm:t>
        <a:bodyPr/>
        <a:lstStyle/>
        <a:p>
          <a:endParaRPr lang="en-US"/>
        </a:p>
      </dgm:t>
    </dgm:pt>
    <dgm:pt modelId="{6BC4C319-2B87-4055-9B07-EA39F51F6502}">
      <dgm:prSet/>
      <dgm:spPr/>
      <dgm:t>
        <a:bodyPr/>
        <a:lstStyle/>
        <a:p>
          <a:r>
            <a:rPr lang="fr-FR" dirty="0"/>
            <a:t>Changer les  structures des instances. (passage à l’</a:t>
          </a:r>
          <a:r>
            <a:rPr lang="fr-FR" dirty="0" err="1"/>
            <a:t>echelle</a:t>
          </a:r>
          <a:r>
            <a:rPr lang="fr-FR" dirty="0"/>
            <a:t> vertical ou horizontal) . Augmentation de la puissance ou du nombre de nœuds esclaves.</a:t>
          </a:r>
          <a:endParaRPr lang="en-US" dirty="0"/>
        </a:p>
      </dgm:t>
    </dgm:pt>
    <dgm:pt modelId="{AADBB374-2767-4372-B234-C31B021F77FE}" type="parTrans" cxnId="{F196A87F-49AB-43D9-9F61-93117BFD034A}">
      <dgm:prSet/>
      <dgm:spPr/>
      <dgm:t>
        <a:bodyPr/>
        <a:lstStyle/>
        <a:p>
          <a:endParaRPr lang="en-US"/>
        </a:p>
      </dgm:t>
    </dgm:pt>
    <dgm:pt modelId="{26B0FDCB-FC2B-44E5-8DFA-EF2628CC4775}" type="sibTrans" cxnId="{F196A87F-49AB-43D9-9F61-93117BFD034A}">
      <dgm:prSet/>
      <dgm:spPr/>
      <dgm:t>
        <a:bodyPr/>
        <a:lstStyle/>
        <a:p>
          <a:endParaRPr lang="en-US"/>
        </a:p>
      </dgm:t>
    </dgm:pt>
    <dgm:pt modelId="{14B5FBC7-86EB-0B4C-8740-C552BB371018}" type="pres">
      <dgm:prSet presAssocID="{52CAA162-A918-43C9-B06B-2D8E80910A2B}" presName="linear" presStyleCnt="0">
        <dgm:presLayoutVars>
          <dgm:animLvl val="lvl"/>
          <dgm:resizeHandles val="exact"/>
        </dgm:presLayoutVars>
      </dgm:prSet>
      <dgm:spPr/>
    </dgm:pt>
    <dgm:pt modelId="{5B76788F-DACD-9C43-A9C1-C40075F2E35F}" type="pres">
      <dgm:prSet presAssocID="{167850E0-215B-474B-909E-13D6D4A10109}" presName="parentText" presStyleLbl="node1" presStyleIdx="0" presStyleCnt="2" custLinFactNeighborX="-22763">
        <dgm:presLayoutVars>
          <dgm:chMax val="0"/>
          <dgm:bulletEnabled val="1"/>
        </dgm:presLayoutVars>
      </dgm:prSet>
      <dgm:spPr/>
    </dgm:pt>
    <dgm:pt modelId="{61CC4D0E-AAE5-5C4C-A2FB-CACA4A9F29A7}" type="pres">
      <dgm:prSet presAssocID="{5FC26E1C-F5E2-4CA7-BD10-4AD352A232EF}" presName="spacer" presStyleCnt="0"/>
      <dgm:spPr/>
    </dgm:pt>
    <dgm:pt modelId="{DB15C34C-E665-2F44-A2AB-F5EB45B725E4}" type="pres">
      <dgm:prSet presAssocID="{6BC4C319-2B87-4055-9B07-EA39F51F650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8262256-FA5B-4C39-92B2-96C440D8C733}" srcId="{52CAA162-A918-43C9-B06B-2D8E80910A2B}" destId="{167850E0-215B-474B-909E-13D6D4A10109}" srcOrd="0" destOrd="0" parTransId="{B1920AB3-5639-447B-B581-52F824D20BE9}" sibTransId="{5FC26E1C-F5E2-4CA7-BD10-4AD352A232EF}"/>
    <dgm:cxn modelId="{F098937B-1C4A-B742-90E9-9F009B342E86}" type="presOf" srcId="{6BC4C319-2B87-4055-9B07-EA39F51F6502}" destId="{DB15C34C-E665-2F44-A2AB-F5EB45B725E4}" srcOrd="0" destOrd="0" presId="urn:microsoft.com/office/officeart/2005/8/layout/vList2"/>
    <dgm:cxn modelId="{F196A87F-49AB-43D9-9F61-93117BFD034A}" srcId="{52CAA162-A918-43C9-B06B-2D8E80910A2B}" destId="{6BC4C319-2B87-4055-9B07-EA39F51F6502}" srcOrd="1" destOrd="0" parTransId="{AADBB374-2767-4372-B234-C31B021F77FE}" sibTransId="{26B0FDCB-FC2B-44E5-8DFA-EF2628CC4775}"/>
    <dgm:cxn modelId="{9435AD90-AE6F-2D40-A100-24293433E1B6}" type="presOf" srcId="{52CAA162-A918-43C9-B06B-2D8E80910A2B}" destId="{14B5FBC7-86EB-0B4C-8740-C552BB371018}" srcOrd="0" destOrd="0" presId="urn:microsoft.com/office/officeart/2005/8/layout/vList2"/>
    <dgm:cxn modelId="{61870EFB-4735-7E4E-960C-EE2BC686420C}" type="presOf" srcId="{167850E0-215B-474B-909E-13D6D4A10109}" destId="{5B76788F-DACD-9C43-A9C1-C40075F2E35F}" srcOrd="0" destOrd="0" presId="urn:microsoft.com/office/officeart/2005/8/layout/vList2"/>
    <dgm:cxn modelId="{68AC9C7E-2911-8245-B6EB-6EFD37C9C436}" type="presParOf" srcId="{14B5FBC7-86EB-0B4C-8740-C552BB371018}" destId="{5B76788F-DACD-9C43-A9C1-C40075F2E35F}" srcOrd="0" destOrd="0" presId="urn:microsoft.com/office/officeart/2005/8/layout/vList2"/>
    <dgm:cxn modelId="{1B711424-C5EE-1B4D-A0D1-DAC8B9CCA88E}" type="presParOf" srcId="{14B5FBC7-86EB-0B4C-8740-C552BB371018}" destId="{61CC4D0E-AAE5-5C4C-A2FB-CACA4A9F29A7}" srcOrd="1" destOrd="0" presId="urn:microsoft.com/office/officeart/2005/8/layout/vList2"/>
    <dgm:cxn modelId="{23EB819B-4DFD-554F-A1EF-6C44C8CF7699}" type="presParOf" srcId="{14B5FBC7-86EB-0B4C-8740-C552BB371018}" destId="{DB15C34C-E665-2F44-A2AB-F5EB45B725E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552698-9CB2-410C-AD31-A476147C76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CD439745-E932-4F6D-ACBE-E1C2BBCD555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 dirty="0"/>
            <a:t>Modifier les images en changeant le fond ou bien la luminosité</a:t>
          </a:r>
          <a:endParaRPr lang="en-US" dirty="0"/>
        </a:p>
      </dgm:t>
    </dgm:pt>
    <dgm:pt modelId="{B6113BCF-61C3-4C44-AF5F-B4B417E31F05}" type="parTrans" cxnId="{02B604D7-9770-48AE-8035-8CE0C4B63B72}">
      <dgm:prSet/>
      <dgm:spPr/>
      <dgm:t>
        <a:bodyPr/>
        <a:lstStyle/>
        <a:p>
          <a:endParaRPr lang="en-US"/>
        </a:p>
      </dgm:t>
    </dgm:pt>
    <dgm:pt modelId="{1F853DCB-58D1-4E02-8077-6F9E52E91220}" type="sibTrans" cxnId="{02B604D7-9770-48AE-8035-8CE0C4B63B72}">
      <dgm:prSet/>
      <dgm:spPr/>
      <dgm:t>
        <a:bodyPr/>
        <a:lstStyle/>
        <a:p>
          <a:endParaRPr lang="en-US"/>
        </a:p>
      </dgm:t>
    </dgm:pt>
    <dgm:pt modelId="{A0768218-CE58-4F20-B9A9-7761C8145FF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 dirty="0"/>
            <a:t>Travailler la robustesse du modèle avec des fruits « </a:t>
          </a:r>
          <a:r>
            <a:rPr lang="fr-FR" baseline="0" dirty="0" err="1"/>
            <a:t>outliers</a:t>
          </a:r>
          <a:r>
            <a:rPr lang="fr-FR" baseline="0" dirty="0"/>
            <a:t> ». Par exemple avec des formes inhabituelles ou à des stades de maturité extrêmes.</a:t>
          </a:r>
          <a:endParaRPr lang="en-US" dirty="0"/>
        </a:p>
      </dgm:t>
    </dgm:pt>
    <dgm:pt modelId="{9A373FC3-9E69-4DA7-B93C-7B1CB635C0AA}" type="parTrans" cxnId="{FFD810C3-ECEC-4834-BE12-F7721AAE101C}">
      <dgm:prSet/>
      <dgm:spPr/>
      <dgm:t>
        <a:bodyPr/>
        <a:lstStyle/>
        <a:p>
          <a:endParaRPr lang="en-US"/>
        </a:p>
      </dgm:t>
    </dgm:pt>
    <dgm:pt modelId="{23D74DB6-0EF8-442C-9CC1-89D5EBB593B4}" type="sibTrans" cxnId="{FFD810C3-ECEC-4834-BE12-F7721AAE101C}">
      <dgm:prSet/>
      <dgm:spPr/>
      <dgm:t>
        <a:bodyPr/>
        <a:lstStyle/>
        <a:p>
          <a:endParaRPr lang="en-US"/>
        </a:p>
      </dgm:t>
    </dgm:pt>
    <dgm:pt modelId="{51F40967-FA6F-F840-9884-A8FA45965AF4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fr-FR"/>
            <a:t>Tester d’autres approches de modèles (VGG16,InceptionV3)</a:t>
          </a:r>
          <a:endParaRPr lang="fr-FR" dirty="0"/>
        </a:p>
      </dgm:t>
    </dgm:pt>
    <dgm:pt modelId="{1A48A519-3A38-B045-9E40-64253F246781}" type="parTrans" cxnId="{FCAC700B-3D2A-AB47-9365-CA3510E3177D}">
      <dgm:prSet/>
      <dgm:spPr/>
      <dgm:t>
        <a:bodyPr/>
        <a:lstStyle/>
        <a:p>
          <a:endParaRPr lang="fr-FR"/>
        </a:p>
      </dgm:t>
    </dgm:pt>
    <dgm:pt modelId="{086D62E0-65A0-FF42-B6D4-FADADD9499AA}" type="sibTrans" cxnId="{FCAC700B-3D2A-AB47-9365-CA3510E3177D}">
      <dgm:prSet/>
      <dgm:spPr/>
      <dgm:t>
        <a:bodyPr/>
        <a:lstStyle/>
        <a:p>
          <a:endParaRPr lang="fr-FR"/>
        </a:p>
      </dgm:t>
    </dgm:pt>
    <dgm:pt modelId="{AD9951AF-5459-4F08-A4BC-B7346C38FB5B}" type="pres">
      <dgm:prSet presAssocID="{76552698-9CB2-410C-AD31-A476147C762D}" presName="root" presStyleCnt="0">
        <dgm:presLayoutVars>
          <dgm:dir/>
          <dgm:resizeHandles val="exact"/>
        </dgm:presLayoutVars>
      </dgm:prSet>
      <dgm:spPr/>
    </dgm:pt>
    <dgm:pt modelId="{E4F41D96-9DB7-4E4D-AAF0-E1D860BF9B1D}" type="pres">
      <dgm:prSet presAssocID="{CD439745-E932-4F6D-ACBE-E1C2BBCD5551}" presName="compNode" presStyleCnt="0"/>
      <dgm:spPr/>
    </dgm:pt>
    <dgm:pt modelId="{D5C3D871-F1C8-480F-80EA-420189201E64}" type="pres">
      <dgm:prSet presAssocID="{CD439745-E932-4F6D-ACBE-E1C2BBCD5551}" presName="bgRect" presStyleLbl="bgShp" presStyleIdx="0" presStyleCnt="3"/>
      <dgm:spPr/>
    </dgm:pt>
    <dgm:pt modelId="{763D843A-07A8-4897-9427-609C142A23F0}" type="pres">
      <dgm:prSet presAssocID="{CD439745-E932-4F6D-ACBE-E1C2BBCD55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areil photo"/>
        </a:ext>
      </dgm:extLst>
    </dgm:pt>
    <dgm:pt modelId="{603B6657-633C-47AC-B5BA-4C9784F411B1}" type="pres">
      <dgm:prSet presAssocID="{CD439745-E932-4F6D-ACBE-E1C2BBCD5551}" presName="spaceRect" presStyleCnt="0"/>
      <dgm:spPr/>
    </dgm:pt>
    <dgm:pt modelId="{F24725AC-E33D-4124-8421-EBA669AE1327}" type="pres">
      <dgm:prSet presAssocID="{CD439745-E932-4F6D-ACBE-E1C2BBCD5551}" presName="parTx" presStyleLbl="revTx" presStyleIdx="0" presStyleCnt="3">
        <dgm:presLayoutVars>
          <dgm:chMax val="0"/>
          <dgm:chPref val="0"/>
        </dgm:presLayoutVars>
      </dgm:prSet>
      <dgm:spPr/>
    </dgm:pt>
    <dgm:pt modelId="{59B9DC41-A125-4A23-92B0-756A89E05AD5}" type="pres">
      <dgm:prSet presAssocID="{1F853DCB-58D1-4E02-8077-6F9E52E91220}" presName="sibTrans" presStyleCnt="0"/>
      <dgm:spPr/>
    </dgm:pt>
    <dgm:pt modelId="{5B4C92D4-DCAA-4AA6-9CB3-94AB4CB441EE}" type="pres">
      <dgm:prSet presAssocID="{A0768218-CE58-4F20-B9A9-7761C8145FF6}" presName="compNode" presStyleCnt="0"/>
      <dgm:spPr/>
    </dgm:pt>
    <dgm:pt modelId="{012A5107-A0DC-402E-9F10-1E2397F8233B}" type="pres">
      <dgm:prSet presAssocID="{A0768218-CE58-4F20-B9A9-7761C8145FF6}" presName="bgRect" presStyleLbl="bgShp" presStyleIdx="1" presStyleCnt="3"/>
      <dgm:spPr/>
    </dgm:pt>
    <dgm:pt modelId="{599AE2A9-E5C2-4884-9D65-5C786A044955}" type="pres">
      <dgm:prSet presAssocID="{A0768218-CE58-4F20-B9A9-7761C8145F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t"/>
        </a:ext>
      </dgm:extLst>
    </dgm:pt>
    <dgm:pt modelId="{B4B5DF52-E2AA-4F03-A773-6DE1C7514CD6}" type="pres">
      <dgm:prSet presAssocID="{A0768218-CE58-4F20-B9A9-7761C8145FF6}" presName="spaceRect" presStyleCnt="0"/>
      <dgm:spPr/>
    </dgm:pt>
    <dgm:pt modelId="{42A36329-BDFC-4696-B000-2BC3D874F400}" type="pres">
      <dgm:prSet presAssocID="{A0768218-CE58-4F20-B9A9-7761C8145FF6}" presName="parTx" presStyleLbl="revTx" presStyleIdx="1" presStyleCnt="3">
        <dgm:presLayoutVars>
          <dgm:chMax val="0"/>
          <dgm:chPref val="0"/>
        </dgm:presLayoutVars>
      </dgm:prSet>
      <dgm:spPr/>
    </dgm:pt>
    <dgm:pt modelId="{05D3DEBF-E3B5-A649-80E9-62A96B0631E2}" type="pres">
      <dgm:prSet presAssocID="{23D74DB6-0EF8-442C-9CC1-89D5EBB593B4}" presName="sibTrans" presStyleCnt="0"/>
      <dgm:spPr/>
    </dgm:pt>
    <dgm:pt modelId="{12DFF0C7-1372-7B44-9814-EF285B342F14}" type="pres">
      <dgm:prSet presAssocID="{51F40967-FA6F-F840-9884-A8FA45965AF4}" presName="compNode" presStyleCnt="0"/>
      <dgm:spPr/>
    </dgm:pt>
    <dgm:pt modelId="{79BE4827-C72B-BE48-8273-F27C27F4E461}" type="pres">
      <dgm:prSet presAssocID="{51F40967-FA6F-F840-9884-A8FA45965AF4}" presName="bgRect" presStyleLbl="bgShp" presStyleIdx="2" presStyleCnt="3"/>
      <dgm:spPr/>
    </dgm:pt>
    <dgm:pt modelId="{6C661960-AF6E-B845-A476-C9E1BCE68B52}" type="pres">
      <dgm:prSet presAssocID="{51F40967-FA6F-F840-9884-A8FA45965A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in de robot avec un remplissage uni"/>
        </a:ext>
      </dgm:extLst>
    </dgm:pt>
    <dgm:pt modelId="{4C20E8FE-E8C8-2347-BA18-5DF49F0E6232}" type="pres">
      <dgm:prSet presAssocID="{51F40967-FA6F-F840-9884-A8FA45965AF4}" presName="spaceRect" presStyleCnt="0"/>
      <dgm:spPr/>
    </dgm:pt>
    <dgm:pt modelId="{383C8B66-2ECF-5D44-8DEF-98727FD40A91}" type="pres">
      <dgm:prSet presAssocID="{51F40967-FA6F-F840-9884-A8FA45965A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AC700B-3D2A-AB47-9365-CA3510E3177D}" srcId="{76552698-9CB2-410C-AD31-A476147C762D}" destId="{51F40967-FA6F-F840-9884-A8FA45965AF4}" srcOrd="2" destOrd="0" parTransId="{1A48A519-3A38-B045-9E40-64253F246781}" sibTransId="{086D62E0-65A0-FF42-B6D4-FADADD9499AA}"/>
    <dgm:cxn modelId="{295E4125-9C22-1245-BCA8-A8E1BAF14777}" type="presOf" srcId="{51F40967-FA6F-F840-9884-A8FA45965AF4}" destId="{383C8B66-2ECF-5D44-8DEF-98727FD40A91}" srcOrd="0" destOrd="0" presId="urn:microsoft.com/office/officeart/2018/2/layout/IconVerticalSolidList"/>
    <dgm:cxn modelId="{A878D32F-2941-41A2-A1BE-8F16A77CDA04}" type="presOf" srcId="{A0768218-CE58-4F20-B9A9-7761C8145FF6}" destId="{42A36329-BDFC-4696-B000-2BC3D874F400}" srcOrd="0" destOrd="0" presId="urn:microsoft.com/office/officeart/2018/2/layout/IconVerticalSolidList"/>
    <dgm:cxn modelId="{8BCE9D6B-747B-4DF3-971E-DF56B50E8C97}" type="presOf" srcId="{CD439745-E932-4F6D-ACBE-E1C2BBCD5551}" destId="{F24725AC-E33D-4124-8421-EBA669AE1327}" srcOrd="0" destOrd="0" presId="urn:microsoft.com/office/officeart/2018/2/layout/IconVerticalSolidList"/>
    <dgm:cxn modelId="{3EF1C5BE-05A5-4324-866E-FCCA04C61307}" type="presOf" srcId="{76552698-9CB2-410C-AD31-A476147C762D}" destId="{AD9951AF-5459-4F08-A4BC-B7346C38FB5B}" srcOrd="0" destOrd="0" presId="urn:microsoft.com/office/officeart/2018/2/layout/IconVerticalSolidList"/>
    <dgm:cxn modelId="{FFD810C3-ECEC-4834-BE12-F7721AAE101C}" srcId="{76552698-9CB2-410C-AD31-A476147C762D}" destId="{A0768218-CE58-4F20-B9A9-7761C8145FF6}" srcOrd="1" destOrd="0" parTransId="{9A373FC3-9E69-4DA7-B93C-7B1CB635C0AA}" sibTransId="{23D74DB6-0EF8-442C-9CC1-89D5EBB593B4}"/>
    <dgm:cxn modelId="{02B604D7-9770-48AE-8035-8CE0C4B63B72}" srcId="{76552698-9CB2-410C-AD31-A476147C762D}" destId="{CD439745-E932-4F6D-ACBE-E1C2BBCD5551}" srcOrd="0" destOrd="0" parTransId="{B6113BCF-61C3-4C44-AF5F-B4B417E31F05}" sibTransId="{1F853DCB-58D1-4E02-8077-6F9E52E91220}"/>
    <dgm:cxn modelId="{E67EFA25-D084-4E92-9359-FF8A49543E5A}" type="presParOf" srcId="{AD9951AF-5459-4F08-A4BC-B7346C38FB5B}" destId="{E4F41D96-9DB7-4E4D-AAF0-E1D860BF9B1D}" srcOrd="0" destOrd="0" presId="urn:microsoft.com/office/officeart/2018/2/layout/IconVerticalSolidList"/>
    <dgm:cxn modelId="{E9B17FB3-10B6-43DC-87BC-23A3BCC3231C}" type="presParOf" srcId="{E4F41D96-9DB7-4E4D-AAF0-E1D860BF9B1D}" destId="{D5C3D871-F1C8-480F-80EA-420189201E64}" srcOrd="0" destOrd="0" presId="urn:microsoft.com/office/officeart/2018/2/layout/IconVerticalSolidList"/>
    <dgm:cxn modelId="{66736DC6-06F3-4D84-A5C5-BD0A41DA90BF}" type="presParOf" srcId="{E4F41D96-9DB7-4E4D-AAF0-E1D860BF9B1D}" destId="{763D843A-07A8-4897-9427-609C142A23F0}" srcOrd="1" destOrd="0" presId="urn:microsoft.com/office/officeart/2018/2/layout/IconVerticalSolidList"/>
    <dgm:cxn modelId="{9B1887B8-D961-4DDC-8CE6-F4864EB14119}" type="presParOf" srcId="{E4F41D96-9DB7-4E4D-AAF0-E1D860BF9B1D}" destId="{603B6657-633C-47AC-B5BA-4C9784F411B1}" srcOrd="2" destOrd="0" presId="urn:microsoft.com/office/officeart/2018/2/layout/IconVerticalSolidList"/>
    <dgm:cxn modelId="{DBC140F5-48FE-4849-94FA-8838B655DFD1}" type="presParOf" srcId="{E4F41D96-9DB7-4E4D-AAF0-E1D860BF9B1D}" destId="{F24725AC-E33D-4124-8421-EBA669AE1327}" srcOrd="3" destOrd="0" presId="urn:microsoft.com/office/officeart/2018/2/layout/IconVerticalSolidList"/>
    <dgm:cxn modelId="{C6E4C62E-572C-438A-B61B-96779904D807}" type="presParOf" srcId="{AD9951AF-5459-4F08-A4BC-B7346C38FB5B}" destId="{59B9DC41-A125-4A23-92B0-756A89E05AD5}" srcOrd="1" destOrd="0" presId="urn:microsoft.com/office/officeart/2018/2/layout/IconVerticalSolidList"/>
    <dgm:cxn modelId="{5D035F3D-BCF1-491D-A319-19D7E21A86A0}" type="presParOf" srcId="{AD9951AF-5459-4F08-A4BC-B7346C38FB5B}" destId="{5B4C92D4-DCAA-4AA6-9CB3-94AB4CB441EE}" srcOrd="2" destOrd="0" presId="urn:microsoft.com/office/officeart/2018/2/layout/IconVerticalSolidList"/>
    <dgm:cxn modelId="{4994E87A-AD74-4F02-B0D8-93EA177B69F2}" type="presParOf" srcId="{5B4C92D4-DCAA-4AA6-9CB3-94AB4CB441EE}" destId="{012A5107-A0DC-402E-9F10-1E2397F8233B}" srcOrd="0" destOrd="0" presId="urn:microsoft.com/office/officeart/2018/2/layout/IconVerticalSolidList"/>
    <dgm:cxn modelId="{DAE82323-3EB2-4014-AC69-5B4F418FA7C5}" type="presParOf" srcId="{5B4C92D4-DCAA-4AA6-9CB3-94AB4CB441EE}" destId="{599AE2A9-E5C2-4884-9D65-5C786A044955}" srcOrd="1" destOrd="0" presId="urn:microsoft.com/office/officeart/2018/2/layout/IconVerticalSolidList"/>
    <dgm:cxn modelId="{A9DA99D6-B6AD-4F30-8EE5-E4801B3F2531}" type="presParOf" srcId="{5B4C92D4-DCAA-4AA6-9CB3-94AB4CB441EE}" destId="{B4B5DF52-E2AA-4F03-A773-6DE1C7514CD6}" srcOrd="2" destOrd="0" presId="urn:microsoft.com/office/officeart/2018/2/layout/IconVerticalSolidList"/>
    <dgm:cxn modelId="{BB94F6F1-C587-416F-BDC8-5E30449E04D5}" type="presParOf" srcId="{5B4C92D4-DCAA-4AA6-9CB3-94AB4CB441EE}" destId="{42A36329-BDFC-4696-B000-2BC3D874F400}" srcOrd="3" destOrd="0" presId="urn:microsoft.com/office/officeart/2018/2/layout/IconVerticalSolidList"/>
    <dgm:cxn modelId="{5C3E43EC-6DDE-0940-9E0E-705B97A33346}" type="presParOf" srcId="{AD9951AF-5459-4F08-A4BC-B7346C38FB5B}" destId="{05D3DEBF-E3B5-A649-80E9-62A96B0631E2}" srcOrd="3" destOrd="0" presId="urn:microsoft.com/office/officeart/2018/2/layout/IconVerticalSolidList"/>
    <dgm:cxn modelId="{2EAC5CC6-273D-8140-90C9-FFA00118A19B}" type="presParOf" srcId="{AD9951AF-5459-4F08-A4BC-B7346C38FB5B}" destId="{12DFF0C7-1372-7B44-9814-EF285B342F14}" srcOrd="4" destOrd="0" presId="urn:microsoft.com/office/officeart/2018/2/layout/IconVerticalSolidList"/>
    <dgm:cxn modelId="{FCBE4995-92E4-024F-BFFF-D57EA5FC7CFD}" type="presParOf" srcId="{12DFF0C7-1372-7B44-9814-EF285B342F14}" destId="{79BE4827-C72B-BE48-8273-F27C27F4E461}" srcOrd="0" destOrd="0" presId="urn:microsoft.com/office/officeart/2018/2/layout/IconVerticalSolidList"/>
    <dgm:cxn modelId="{F3F6D28A-EF54-1740-AD0E-3BFFE6E234F4}" type="presParOf" srcId="{12DFF0C7-1372-7B44-9814-EF285B342F14}" destId="{6C661960-AF6E-B845-A476-C9E1BCE68B52}" srcOrd="1" destOrd="0" presId="urn:microsoft.com/office/officeart/2018/2/layout/IconVerticalSolidList"/>
    <dgm:cxn modelId="{81FD5FE7-B5DC-FD4C-B310-B2178FB286BA}" type="presParOf" srcId="{12DFF0C7-1372-7B44-9814-EF285B342F14}" destId="{4C20E8FE-E8C8-2347-BA18-5DF49F0E6232}" srcOrd="2" destOrd="0" presId="urn:microsoft.com/office/officeart/2018/2/layout/IconVerticalSolidList"/>
    <dgm:cxn modelId="{8FE152C5-AA3C-C24F-B300-248713112283}" type="presParOf" srcId="{12DFF0C7-1372-7B44-9814-EF285B342F14}" destId="{383C8B66-2ECF-5D44-8DEF-98727FD40A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43DC-0C43-487C-AA1D-B28E09BF60DB}">
      <dsp:nvSpPr>
        <dsp:cNvPr id="0" name=""/>
        <dsp:cNvSpPr/>
      </dsp:nvSpPr>
      <dsp:spPr>
        <a:xfrm>
          <a:off x="0" y="1160"/>
          <a:ext cx="10728325" cy="494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7809D-62DE-4882-B263-044ED538CF0E}">
      <dsp:nvSpPr>
        <dsp:cNvPr id="0" name=""/>
        <dsp:cNvSpPr/>
      </dsp:nvSpPr>
      <dsp:spPr>
        <a:xfrm>
          <a:off x="149598" y="112432"/>
          <a:ext cx="271998" cy="271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EB3ED-8B0F-460B-9822-B5C3AA6D9527}">
      <dsp:nvSpPr>
        <dsp:cNvPr id="0" name=""/>
        <dsp:cNvSpPr/>
      </dsp:nvSpPr>
      <dsp:spPr>
        <a:xfrm>
          <a:off x="571195" y="1160"/>
          <a:ext cx="10157129" cy="49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339" tIns="52339" rIns="52339" bIns="523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(1) </a:t>
          </a:r>
          <a:r>
            <a:rPr lang="en-US" sz="1900" kern="1200" dirty="0" err="1"/>
            <a:t>Déposer</a:t>
          </a:r>
          <a:r>
            <a:rPr lang="en-US" sz="1900" kern="1200" dirty="0"/>
            <a:t> les données sur S3</a:t>
          </a:r>
        </a:p>
      </dsp:txBody>
      <dsp:txXfrm>
        <a:off x="571195" y="1160"/>
        <a:ext cx="10157129" cy="494541"/>
      </dsp:txXfrm>
    </dsp:sp>
    <dsp:sp modelId="{A3C34A97-C736-2B49-909C-EB8D51068225}">
      <dsp:nvSpPr>
        <dsp:cNvPr id="0" name=""/>
        <dsp:cNvSpPr/>
      </dsp:nvSpPr>
      <dsp:spPr>
        <a:xfrm>
          <a:off x="0" y="619337"/>
          <a:ext cx="10728325" cy="494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F2433-EE2C-8048-95B4-F80B184E9622}">
      <dsp:nvSpPr>
        <dsp:cNvPr id="0" name=""/>
        <dsp:cNvSpPr/>
      </dsp:nvSpPr>
      <dsp:spPr>
        <a:xfrm>
          <a:off x="149598" y="730609"/>
          <a:ext cx="271998" cy="271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61741-1E40-F745-9597-406D4A7F1E7F}">
      <dsp:nvSpPr>
        <dsp:cNvPr id="0" name=""/>
        <dsp:cNvSpPr/>
      </dsp:nvSpPr>
      <dsp:spPr>
        <a:xfrm>
          <a:off x="571195" y="619337"/>
          <a:ext cx="10157129" cy="49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339" tIns="52339" rIns="52339" bIns="523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(2) Créer un </a:t>
          </a:r>
          <a:r>
            <a:rPr lang="fr-FR" sz="1900" kern="1200" dirty="0" err="1"/>
            <a:t>spark</a:t>
          </a:r>
          <a:r>
            <a:rPr lang="fr-FR" sz="1900" kern="1200" dirty="0"/>
            <a:t> </a:t>
          </a:r>
          <a:r>
            <a:rPr lang="fr-FR" sz="1900" kern="1200" dirty="0" err="1"/>
            <a:t>context</a:t>
          </a:r>
          <a:endParaRPr lang="fr-FR" sz="1900" kern="1200" dirty="0"/>
        </a:p>
      </dsp:txBody>
      <dsp:txXfrm>
        <a:off x="571195" y="619337"/>
        <a:ext cx="10157129" cy="494541"/>
      </dsp:txXfrm>
    </dsp:sp>
    <dsp:sp modelId="{DA9D7667-D648-BF40-8CCE-C331C4C0C329}">
      <dsp:nvSpPr>
        <dsp:cNvPr id="0" name=""/>
        <dsp:cNvSpPr/>
      </dsp:nvSpPr>
      <dsp:spPr>
        <a:xfrm>
          <a:off x="0" y="1237515"/>
          <a:ext cx="10728325" cy="494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A91E8-044C-5243-B40C-E7281C5F10B7}">
      <dsp:nvSpPr>
        <dsp:cNvPr id="0" name=""/>
        <dsp:cNvSpPr/>
      </dsp:nvSpPr>
      <dsp:spPr>
        <a:xfrm>
          <a:off x="149598" y="1348787"/>
          <a:ext cx="271998" cy="27199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DB0AC-7D03-1343-904C-163A08A3CAE8}">
      <dsp:nvSpPr>
        <dsp:cNvPr id="0" name=""/>
        <dsp:cNvSpPr/>
      </dsp:nvSpPr>
      <dsp:spPr>
        <a:xfrm>
          <a:off x="571195" y="1237515"/>
          <a:ext cx="10157129" cy="49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339" tIns="52339" rIns="52339" bIns="523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(3) </a:t>
          </a:r>
          <a:r>
            <a:rPr lang="en-US" sz="1900" kern="1200" dirty="0"/>
            <a:t>Importation des données au format binary</a:t>
          </a:r>
          <a:endParaRPr lang="fr-FR" sz="1900" kern="1200" dirty="0"/>
        </a:p>
      </dsp:txBody>
      <dsp:txXfrm>
        <a:off x="571195" y="1237515"/>
        <a:ext cx="10157129" cy="494541"/>
      </dsp:txXfrm>
    </dsp:sp>
    <dsp:sp modelId="{1FB9DEBF-05F6-4FB1-9F97-664ABF882513}">
      <dsp:nvSpPr>
        <dsp:cNvPr id="0" name=""/>
        <dsp:cNvSpPr/>
      </dsp:nvSpPr>
      <dsp:spPr>
        <a:xfrm>
          <a:off x="0" y="1855692"/>
          <a:ext cx="10728325" cy="494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932AD-4A0E-4693-8C30-4DE750202FB7}">
      <dsp:nvSpPr>
        <dsp:cNvPr id="0" name=""/>
        <dsp:cNvSpPr/>
      </dsp:nvSpPr>
      <dsp:spPr>
        <a:xfrm>
          <a:off x="149598" y="1966964"/>
          <a:ext cx="271998" cy="271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7AD54-EFAE-45BA-8901-03401C257DAD}">
      <dsp:nvSpPr>
        <dsp:cNvPr id="0" name=""/>
        <dsp:cNvSpPr/>
      </dsp:nvSpPr>
      <dsp:spPr>
        <a:xfrm>
          <a:off x="571195" y="1855692"/>
          <a:ext cx="10157129" cy="49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339" tIns="52339" rIns="52339" bIns="523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(4) </a:t>
          </a:r>
          <a:r>
            <a:rPr lang="fr-FR" sz="1900" kern="1200" baseline="0" dirty="0"/>
            <a:t>Récupération des </a:t>
          </a:r>
          <a:r>
            <a:rPr lang="fr-FR" sz="1900" kern="1200" baseline="0" dirty="0" err="1"/>
            <a:t>features</a:t>
          </a:r>
          <a:r>
            <a:rPr lang="fr-FR" sz="1900" kern="1200" baseline="0" dirty="0"/>
            <a:t> avec le modèle MobilenetV2</a:t>
          </a:r>
          <a:endParaRPr lang="en-US" sz="1900" kern="1200" dirty="0"/>
        </a:p>
      </dsp:txBody>
      <dsp:txXfrm>
        <a:off x="571195" y="1855692"/>
        <a:ext cx="10157129" cy="494541"/>
      </dsp:txXfrm>
    </dsp:sp>
    <dsp:sp modelId="{A3C013FF-8F59-F642-B47F-E16CB858ECC1}">
      <dsp:nvSpPr>
        <dsp:cNvPr id="0" name=""/>
        <dsp:cNvSpPr/>
      </dsp:nvSpPr>
      <dsp:spPr>
        <a:xfrm>
          <a:off x="0" y="2473870"/>
          <a:ext cx="10728325" cy="494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2501C-0453-B848-9EB6-EBC470CE8CDD}">
      <dsp:nvSpPr>
        <dsp:cNvPr id="0" name=""/>
        <dsp:cNvSpPr/>
      </dsp:nvSpPr>
      <dsp:spPr>
        <a:xfrm>
          <a:off x="149598" y="2585142"/>
          <a:ext cx="271998" cy="271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D49B4-E3C1-4F44-9720-2F1B29AE7C7C}">
      <dsp:nvSpPr>
        <dsp:cNvPr id="0" name=""/>
        <dsp:cNvSpPr/>
      </dsp:nvSpPr>
      <dsp:spPr>
        <a:xfrm>
          <a:off x="571195" y="2473870"/>
          <a:ext cx="10157129" cy="49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339" tIns="52339" rIns="52339" bIns="523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(5) Réduction de dimension avec une ACP</a:t>
          </a:r>
        </a:p>
      </dsp:txBody>
      <dsp:txXfrm>
        <a:off x="571195" y="2473870"/>
        <a:ext cx="10157129" cy="494541"/>
      </dsp:txXfrm>
    </dsp:sp>
    <dsp:sp modelId="{D3648014-0156-FA4D-A8D6-DFFF4E3E552F}">
      <dsp:nvSpPr>
        <dsp:cNvPr id="0" name=""/>
        <dsp:cNvSpPr/>
      </dsp:nvSpPr>
      <dsp:spPr>
        <a:xfrm>
          <a:off x="0" y="3092047"/>
          <a:ext cx="10728325" cy="4945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4A83E-5660-8C4C-A1CD-8346DBF5643D}">
      <dsp:nvSpPr>
        <dsp:cNvPr id="0" name=""/>
        <dsp:cNvSpPr/>
      </dsp:nvSpPr>
      <dsp:spPr>
        <a:xfrm>
          <a:off x="149598" y="3203319"/>
          <a:ext cx="271998" cy="2719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B5561-ED5D-234E-A72D-21595A8C52AD}">
      <dsp:nvSpPr>
        <dsp:cNvPr id="0" name=""/>
        <dsp:cNvSpPr/>
      </dsp:nvSpPr>
      <dsp:spPr>
        <a:xfrm>
          <a:off x="571195" y="3092047"/>
          <a:ext cx="10157129" cy="49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339" tIns="52339" rIns="52339" bIns="523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(6) Enregistrement des résultats sur S3 en format CSV</a:t>
          </a:r>
        </a:p>
      </dsp:txBody>
      <dsp:txXfrm>
        <a:off x="571195" y="3092047"/>
        <a:ext cx="10157129" cy="494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43DC-0C43-487C-AA1D-B28E09BF60DB}">
      <dsp:nvSpPr>
        <dsp:cNvPr id="0" name=""/>
        <dsp:cNvSpPr/>
      </dsp:nvSpPr>
      <dsp:spPr>
        <a:xfrm>
          <a:off x="0" y="583009"/>
          <a:ext cx="10728325" cy="10763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7809D-62DE-4882-B263-044ED538CF0E}">
      <dsp:nvSpPr>
        <dsp:cNvPr id="0" name=""/>
        <dsp:cNvSpPr/>
      </dsp:nvSpPr>
      <dsp:spPr>
        <a:xfrm>
          <a:off x="325588" y="825182"/>
          <a:ext cx="591978" cy="5919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EB3ED-8B0F-460B-9822-B5C3AA6D9527}">
      <dsp:nvSpPr>
        <dsp:cNvPr id="0" name=""/>
        <dsp:cNvSpPr/>
      </dsp:nvSpPr>
      <dsp:spPr>
        <a:xfrm>
          <a:off x="1243155" y="583009"/>
          <a:ext cx="9485169" cy="107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11" tIns="113911" rIns="113911" bIns="1139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baseline="0"/>
            <a:t>Stockage : S3</a:t>
          </a:r>
          <a:endParaRPr lang="en-US" sz="2500" kern="1200"/>
        </a:p>
      </dsp:txBody>
      <dsp:txXfrm>
        <a:off x="1243155" y="583009"/>
        <a:ext cx="9485169" cy="1076325"/>
      </dsp:txXfrm>
    </dsp:sp>
    <dsp:sp modelId="{1FB9DEBF-05F6-4FB1-9F97-664ABF882513}">
      <dsp:nvSpPr>
        <dsp:cNvPr id="0" name=""/>
        <dsp:cNvSpPr/>
      </dsp:nvSpPr>
      <dsp:spPr>
        <a:xfrm>
          <a:off x="0" y="1928415"/>
          <a:ext cx="10728325" cy="10763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932AD-4A0E-4693-8C30-4DE750202FB7}">
      <dsp:nvSpPr>
        <dsp:cNvPr id="0" name=""/>
        <dsp:cNvSpPr/>
      </dsp:nvSpPr>
      <dsp:spPr>
        <a:xfrm>
          <a:off x="325588" y="2170588"/>
          <a:ext cx="591978" cy="5919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7AD54-EFAE-45BA-8901-03401C257DAD}">
      <dsp:nvSpPr>
        <dsp:cNvPr id="0" name=""/>
        <dsp:cNvSpPr/>
      </dsp:nvSpPr>
      <dsp:spPr>
        <a:xfrm>
          <a:off x="1243155" y="1928415"/>
          <a:ext cx="9485169" cy="1076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11" tIns="113911" rIns="113911" bIns="1139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baseline="0" dirty="0"/>
            <a:t>Instances : EC2 via EMR</a:t>
          </a:r>
          <a:endParaRPr lang="en-US" sz="2500" kern="1200" dirty="0"/>
        </a:p>
      </dsp:txBody>
      <dsp:txXfrm>
        <a:off x="1243155" y="1928415"/>
        <a:ext cx="9485169" cy="1076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6788F-DACD-9C43-A9C1-C40075F2E35F}">
      <dsp:nvSpPr>
        <dsp:cNvPr id="0" name=""/>
        <dsp:cNvSpPr/>
      </dsp:nvSpPr>
      <dsp:spPr>
        <a:xfrm>
          <a:off x="0" y="53612"/>
          <a:ext cx="10728325" cy="169562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 dirty="0"/>
            <a:t>Politique de mise à l'échelle des clusters (</a:t>
          </a:r>
          <a:r>
            <a:rPr lang="fr-FR" sz="3100" kern="1200" dirty="0"/>
            <a:t>Cluster </a:t>
          </a:r>
          <a:r>
            <a:rPr lang="fr-FR" sz="3100" kern="1200" dirty="0" err="1"/>
            <a:t>Scaling</a:t>
          </a:r>
          <a:r>
            <a:rPr lang="fr-FR" sz="3100" kern="1200" dirty="0"/>
            <a:t> Policy ,</a:t>
          </a:r>
          <a:r>
            <a:rPr lang="fr-FR" sz="3100" kern="1200" dirty="0" err="1"/>
            <a:t>scaleup</a:t>
          </a:r>
          <a:r>
            <a:rPr lang="fr-FR" sz="3100" kern="1200" dirty="0"/>
            <a:t> et </a:t>
          </a:r>
          <a:r>
            <a:rPr lang="fr-FR" sz="3100" kern="1200" dirty="0" err="1"/>
            <a:t>scalout</a:t>
          </a:r>
          <a:r>
            <a:rPr lang="fr-FR" sz="3100" kern="1200" dirty="0"/>
            <a:t>).</a:t>
          </a:r>
          <a:endParaRPr lang="en-US" sz="3100" kern="1200" dirty="0"/>
        </a:p>
      </dsp:txBody>
      <dsp:txXfrm>
        <a:off x="82773" y="136385"/>
        <a:ext cx="10562779" cy="1530076"/>
      </dsp:txXfrm>
    </dsp:sp>
    <dsp:sp modelId="{DB15C34C-E665-2F44-A2AB-F5EB45B725E4}">
      <dsp:nvSpPr>
        <dsp:cNvPr id="0" name=""/>
        <dsp:cNvSpPr/>
      </dsp:nvSpPr>
      <dsp:spPr>
        <a:xfrm>
          <a:off x="0" y="1838515"/>
          <a:ext cx="10728325" cy="169562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Changer les  structures des instances. (passage à l’</a:t>
          </a:r>
          <a:r>
            <a:rPr lang="fr-FR" sz="3100" kern="1200" dirty="0" err="1"/>
            <a:t>echelle</a:t>
          </a:r>
          <a:r>
            <a:rPr lang="fr-FR" sz="3100" kern="1200" dirty="0"/>
            <a:t> vertical ou horizontal) . Augmentation de la puissance ou du nombre de nœuds esclaves.</a:t>
          </a:r>
          <a:endParaRPr lang="en-US" sz="3100" kern="1200" dirty="0"/>
        </a:p>
      </dsp:txBody>
      <dsp:txXfrm>
        <a:off x="82773" y="1921288"/>
        <a:ext cx="10562779" cy="1530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3D871-F1C8-480F-80EA-420189201E64}">
      <dsp:nvSpPr>
        <dsp:cNvPr id="0" name=""/>
        <dsp:cNvSpPr/>
      </dsp:nvSpPr>
      <dsp:spPr>
        <a:xfrm>
          <a:off x="0" y="660"/>
          <a:ext cx="6188689" cy="15451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D843A-07A8-4897-9427-609C142A23F0}">
      <dsp:nvSpPr>
        <dsp:cNvPr id="0" name=""/>
        <dsp:cNvSpPr/>
      </dsp:nvSpPr>
      <dsp:spPr>
        <a:xfrm>
          <a:off x="467407" y="348318"/>
          <a:ext cx="849830" cy="849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725AC-E33D-4124-8421-EBA669AE1327}">
      <dsp:nvSpPr>
        <dsp:cNvPr id="0" name=""/>
        <dsp:cNvSpPr/>
      </dsp:nvSpPr>
      <dsp:spPr>
        <a:xfrm>
          <a:off x="1784645" y="660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baseline="0" dirty="0"/>
            <a:t>Modifier les images en changeant le fond ou bien la luminosité</a:t>
          </a:r>
          <a:endParaRPr lang="en-US" sz="1700" kern="1200" dirty="0"/>
        </a:p>
      </dsp:txBody>
      <dsp:txXfrm>
        <a:off x="1784645" y="660"/>
        <a:ext cx="4404043" cy="1545147"/>
      </dsp:txXfrm>
    </dsp:sp>
    <dsp:sp modelId="{012A5107-A0DC-402E-9F10-1E2397F8233B}">
      <dsp:nvSpPr>
        <dsp:cNvPr id="0" name=""/>
        <dsp:cNvSpPr/>
      </dsp:nvSpPr>
      <dsp:spPr>
        <a:xfrm>
          <a:off x="0" y="1932094"/>
          <a:ext cx="6188689" cy="1545147"/>
        </a:xfrm>
        <a:prstGeom prst="roundRect">
          <a:avLst>
            <a:gd name="adj" fmla="val 10000"/>
          </a:avLst>
        </a:prstGeom>
        <a:solidFill>
          <a:schemeClr val="accent5">
            <a:hueOff val="-25025"/>
            <a:satOff val="-16779"/>
            <a:lumOff val="4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AE2A9-E5C2-4884-9D65-5C786A044955}">
      <dsp:nvSpPr>
        <dsp:cNvPr id="0" name=""/>
        <dsp:cNvSpPr/>
      </dsp:nvSpPr>
      <dsp:spPr>
        <a:xfrm>
          <a:off x="467407" y="2279752"/>
          <a:ext cx="849830" cy="849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36329-BDFC-4696-B000-2BC3D874F400}">
      <dsp:nvSpPr>
        <dsp:cNvPr id="0" name=""/>
        <dsp:cNvSpPr/>
      </dsp:nvSpPr>
      <dsp:spPr>
        <a:xfrm>
          <a:off x="1784645" y="1932094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baseline="0" dirty="0"/>
            <a:t>Travailler la robustesse du modèle avec des fruits « </a:t>
          </a:r>
          <a:r>
            <a:rPr lang="fr-FR" sz="1700" kern="1200" baseline="0" dirty="0" err="1"/>
            <a:t>outliers</a:t>
          </a:r>
          <a:r>
            <a:rPr lang="fr-FR" sz="1700" kern="1200" baseline="0" dirty="0"/>
            <a:t> ». Par exemple avec des formes inhabituelles ou à des stades de maturité extrêmes.</a:t>
          </a:r>
          <a:endParaRPr lang="en-US" sz="1700" kern="1200" dirty="0"/>
        </a:p>
      </dsp:txBody>
      <dsp:txXfrm>
        <a:off x="1784645" y="1932094"/>
        <a:ext cx="4404043" cy="1545147"/>
      </dsp:txXfrm>
    </dsp:sp>
    <dsp:sp modelId="{79BE4827-C72B-BE48-8273-F27C27F4E461}">
      <dsp:nvSpPr>
        <dsp:cNvPr id="0" name=""/>
        <dsp:cNvSpPr/>
      </dsp:nvSpPr>
      <dsp:spPr>
        <a:xfrm>
          <a:off x="0" y="3863528"/>
          <a:ext cx="6188689" cy="1545147"/>
        </a:xfrm>
        <a:prstGeom prst="roundRect">
          <a:avLst>
            <a:gd name="adj" fmla="val 10000"/>
          </a:avLst>
        </a:prstGeom>
        <a:solidFill>
          <a:schemeClr val="accent5">
            <a:hueOff val="-50049"/>
            <a:satOff val="-33558"/>
            <a:lumOff val="90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61960-AF6E-B845-A476-C9E1BCE68B52}">
      <dsp:nvSpPr>
        <dsp:cNvPr id="0" name=""/>
        <dsp:cNvSpPr/>
      </dsp:nvSpPr>
      <dsp:spPr>
        <a:xfrm>
          <a:off x="467407" y="4211186"/>
          <a:ext cx="849830" cy="849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C8B66-2ECF-5D44-8DEF-98727FD40A91}">
      <dsp:nvSpPr>
        <dsp:cNvPr id="0" name=""/>
        <dsp:cNvSpPr/>
      </dsp:nvSpPr>
      <dsp:spPr>
        <a:xfrm>
          <a:off x="1784645" y="3863528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Tester d’autres approches de modèles (VGG16,InceptionV3)</a:t>
          </a:r>
          <a:endParaRPr lang="fr-FR" sz="1700" kern="1200" dirty="0"/>
        </a:p>
      </dsp:txBody>
      <dsp:txXfrm>
        <a:off x="1784645" y="3863528"/>
        <a:ext cx="4404043" cy="1545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January 21,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7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January 21,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1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7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8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January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January 21,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18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11" r:id="rId6"/>
    <p:sldLayoutId id="2147483806" r:id="rId7"/>
    <p:sldLayoutId id="2147483807" r:id="rId8"/>
    <p:sldLayoutId id="2147483808" r:id="rId9"/>
    <p:sldLayoutId id="2147483810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7">
            <a:extLst>
              <a:ext uri="{FF2B5EF4-FFF2-40B4-BE49-F238E27FC236}">
                <a16:creationId xmlns:a16="http://schemas.microsoft.com/office/drawing/2014/main" id="{8D128206-5B44-431B-AC4F-F5623072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cut oranges, kiwi, mango, strawberry, and blueberry">
            <a:extLst>
              <a:ext uri="{FF2B5EF4-FFF2-40B4-BE49-F238E27FC236}">
                <a16:creationId xmlns:a16="http://schemas.microsoft.com/office/drawing/2014/main" id="{C8E1E5DE-45AA-381D-4DCC-28E74AE8D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8" b="918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53" name="Freeform: Shape 49">
            <a:extLst>
              <a:ext uri="{FF2B5EF4-FFF2-40B4-BE49-F238E27FC236}">
                <a16:creationId xmlns:a16="http://schemas.microsoft.com/office/drawing/2014/main" id="{25EF408A-EA6D-4426-AA3C-8E5FBF562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7958" y="0"/>
            <a:ext cx="6824042" cy="6858000"/>
          </a:xfrm>
          <a:custGeom>
            <a:avLst/>
            <a:gdLst>
              <a:gd name="connsiteX0" fmla="*/ 1867233 w 6824042"/>
              <a:gd name="connsiteY0" fmla="*/ 0 h 6858000"/>
              <a:gd name="connsiteX1" fmla="*/ 5459257 w 6824042"/>
              <a:gd name="connsiteY1" fmla="*/ 0 h 6858000"/>
              <a:gd name="connsiteX2" fmla="*/ 5612482 w 6824042"/>
              <a:gd name="connsiteY2" fmla="*/ 69660 h 6858000"/>
              <a:gd name="connsiteX3" fmla="*/ 6505064 w 6824042"/>
              <a:gd name="connsiteY3" fmla="*/ 716540 h 6858000"/>
              <a:gd name="connsiteX4" fmla="*/ 6800287 w 6824042"/>
              <a:gd name="connsiteY4" fmla="*/ 1174346 h 6858000"/>
              <a:gd name="connsiteX5" fmla="*/ 6824042 w 6824042"/>
              <a:gd name="connsiteY5" fmla="*/ 1217021 h 6858000"/>
              <a:gd name="connsiteX6" fmla="*/ 6824042 w 6824042"/>
              <a:gd name="connsiteY6" fmla="*/ 5287937 h 6858000"/>
              <a:gd name="connsiteX7" fmla="*/ 6822818 w 6824042"/>
              <a:gd name="connsiteY7" fmla="*/ 5290151 h 6858000"/>
              <a:gd name="connsiteX8" fmla="*/ 6674663 w 6824042"/>
              <a:gd name="connsiteY8" fmla="*/ 5523208 h 6858000"/>
              <a:gd name="connsiteX9" fmla="*/ 5070316 w 6824042"/>
              <a:gd name="connsiteY9" fmla="*/ 6701530 h 6858000"/>
              <a:gd name="connsiteX10" fmla="*/ 4867077 w 6824042"/>
              <a:gd name="connsiteY10" fmla="*/ 6791320 h 6858000"/>
              <a:gd name="connsiteX11" fmla="*/ 4707141 w 6824042"/>
              <a:gd name="connsiteY11" fmla="*/ 6858000 h 6858000"/>
              <a:gd name="connsiteX12" fmla="*/ 2866633 w 6824042"/>
              <a:gd name="connsiteY12" fmla="*/ 6858000 h 6858000"/>
              <a:gd name="connsiteX13" fmla="*/ 2733070 w 6824042"/>
              <a:gd name="connsiteY13" fmla="*/ 6813004 h 6858000"/>
              <a:gd name="connsiteX14" fmla="*/ 838418 w 6824042"/>
              <a:gd name="connsiteY14" fmla="*/ 5737823 h 6858000"/>
              <a:gd name="connsiteX15" fmla="*/ 9288 w 6824042"/>
              <a:gd name="connsiteY15" fmla="*/ 3587942 h 6858000"/>
              <a:gd name="connsiteX16" fmla="*/ 423663 w 6824042"/>
              <a:gd name="connsiteY16" fmla="*/ 1514812 h 6858000"/>
              <a:gd name="connsiteX17" fmla="*/ 1219538 w 6824042"/>
              <a:gd name="connsiteY17" fmla="*/ 461634 h 6858000"/>
              <a:gd name="connsiteX18" fmla="*/ 1685459 w 6824042"/>
              <a:gd name="connsiteY18" fmla="*/ 1159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824042" h="6858000">
                <a:moveTo>
                  <a:pt x="1867233" y="0"/>
                </a:moveTo>
                <a:lnTo>
                  <a:pt x="5459257" y="0"/>
                </a:lnTo>
                <a:lnTo>
                  <a:pt x="5612482" y="69660"/>
                </a:lnTo>
                <a:cubicBezTo>
                  <a:pt x="5936881" y="232843"/>
                  <a:pt x="6236426" y="447902"/>
                  <a:pt x="6505064" y="716540"/>
                </a:cubicBezTo>
                <a:cubicBezTo>
                  <a:pt x="6543455" y="754931"/>
                  <a:pt x="6659817" y="928315"/>
                  <a:pt x="6800287" y="1174346"/>
                </a:cubicBezTo>
                <a:lnTo>
                  <a:pt x="6824042" y="1217021"/>
                </a:lnTo>
                <a:lnTo>
                  <a:pt x="6824042" y="5287937"/>
                </a:lnTo>
                <a:lnTo>
                  <a:pt x="6822818" y="5290151"/>
                </a:lnTo>
                <a:cubicBezTo>
                  <a:pt x="6774083" y="5372380"/>
                  <a:pt x="6724488" y="5450315"/>
                  <a:pt x="6674663" y="5523208"/>
                </a:cubicBezTo>
                <a:cubicBezTo>
                  <a:pt x="6566752" y="5692281"/>
                  <a:pt x="5623182" y="6455528"/>
                  <a:pt x="5070316" y="6701530"/>
                </a:cubicBezTo>
                <a:cubicBezTo>
                  <a:pt x="5001275" y="6732213"/>
                  <a:pt x="4933755" y="6762363"/>
                  <a:pt x="4867077" y="6791320"/>
                </a:cubicBezTo>
                <a:lnTo>
                  <a:pt x="4707141" y="6858000"/>
                </a:lnTo>
                <a:lnTo>
                  <a:pt x="2866633" y="6858000"/>
                </a:lnTo>
                <a:lnTo>
                  <a:pt x="2733070" y="6813004"/>
                </a:lnTo>
                <a:cubicBezTo>
                  <a:pt x="2037395" y="6569450"/>
                  <a:pt x="1196208" y="6164593"/>
                  <a:pt x="838418" y="5737823"/>
                </a:cubicBezTo>
                <a:cubicBezTo>
                  <a:pt x="362418" y="5169851"/>
                  <a:pt x="9618" y="4448098"/>
                  <a:pt x="9288" y="3587942"/>
                </a:cubicBezTo>
                <a:cubicBezTo>
                  <a:pt x="-36697" y="2651117"/>
                  <a:pt x="86021" y="2036995"/>
                  <a:pt x="423663" y="1514812"/>
                </a:cubicBezTo>
                <a:cubicBezTo>
                  <a:pt x="688952" y="1164107"/>
                  <a:pt x="879378" y="737469"/>
                  <a:pt x="1219538" y="461634"/>
                </a:cubicBezTo>
                <a:cubicBezTo>
                  <a:pt x="1347098" y="358197"/>
                  <a:pt x="1505776" y="236097"/>
                  <a:pt x="1685459" y="11590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0B8055-B6D0-3E9E-8492-F082E2F8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2221680"/>
            <a:ext cx="5015638" cy="2075012"/>
          </a:xfrm>
        </p:spPr>
        <p:txBody>
          <a:bodyPr>
            <a:normAutofit fontScale="90000"/>
          </a:bodyPr>
          <a:lstStyle/>
          <a:p>
            <a:r>
              <a:rPr lang="fr-FR" dirty="0"/>
              <a:t>P8 </a:t>
            </a:r>
            <a:r>
              <a:rPr lang="fr-FR" b="1" dirty="0"/>
              <a:t>Déployez un modèle dans le cloud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5187F7-21BC-419B-DF98-D7936CA59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4708574"/>
            <a:ext cx="5015638" cy="700038"/>
          </a:xfrm>
        </p:spPr>
        <p:txBody>
          <a:bodyPr>
            <a:normAutofit/>
          </a:bodyPr>
          <a:lstStyle/>
          <a:p>
            <a:r>
              <a:rPr lang="fr-FR"/>
              <a:t>FRUITS!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73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1CD224-6BCD-9BC7-1F13-558C3B05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 fontScale="90000"/>
          </a:bodyPr>
          <a:lstStyle/>
          <a:p>
            <a:r>
              <a:rPr lang="fr-FR" dirty="0"/>
              <a:t>Traitement des données</a:t>
            </a:r>
            <a:br>
              <a:rPr lang="fr-FR" dirty="0"/>
            </a:br>
            <a:endParaRPr lang="fr-FR" sz="1400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28E90CE-6C15-FE9A-B075-7770DF1EB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545588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01F4F7C6-62A4-A539-9491-7EFFB0D07A4C}"/>
              </a:ext>
            </a:extLst>
          </p:cNvPr>
          <p:cNvSpPr txBox="1"/>
          <p:nvPr/>
        </p:nvSpPr>
        <p:spPr>
          <a:xfrm>
            <a:off x="1080598" y="6304003"/>
            <a:ext cx="1000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temps= 287s sur le cloud soit environ 5mn pour 1461 images (bananes, oranges et fraises)</a:t>
            </a:r>
          </a:p>
        </p:txBody>
      </p:sp>
    </p:spTree>
    <p:extLst>
      <p:ext uri="{BB962C8B-B14F-4D97-AF65-F5344CB8AC3E}">
        <p14:creationId xmlns:p14="http://schemas.microsoft.com/office/powerpoint/2010/main" val="244165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E46201F9-63C1-495D-8F7E-E3B99D2D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07340AD6-FF98-450C-AE35-61F7EE4C1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BF0A31-8731-C6EC-2958-1F5E23CE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pc="-100" dirty="0"/>
              <a:t>(2) Extraction des features avec MobileNetV2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D4C2A2-01F8-7AFD-F77B-634A14B37465}"/>
              </a:ext>
            </a:extLst>
          </p:cNvPr>
          <p:cNvSpPr txBox="1"/>
          <p:nvPr/>
        </p:nvSpPr>
        <p:spPr>
          <a:xfrm>
            <a:off x="4548188" y="633599"/>
            <a:ext cx="6911973" cy="12825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weights = ”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imagenet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”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input_shape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= (224,224,3)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Sortie = 1280 features.</a:t>
            </a:r>
          </a:p>
        </p:txBody>
      </p:sp>
      <p:pic>
        <p:nvPicPr>
          <p:cNvPr id="1026" name="Picture 2" descr="The proposed MobileNetV2 network architecture. | Download Scientific Diagram">
            <a:extLst>
              <a:ext uri="{FF2B5EF4-FFF2-40B4-BE49-F238E27FC236}">
                <a16:creationId xmlns:a16="http://schemas.microsoft.com/office/drawing/2014/main" id="{3D2F4128-0740-B903-E613-F5980992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7337" y="2311459"/>
            <a:ext cx="9697325" cy="4278626"/>
          </a:xfrm>
          <a:custGeom>
            <a:avLst/>
            <a:gdLst/>
            <a:ahLst/>
            <a:cxnLst/>
            <a:rect l="l" t="t" r="r" b="b"/>
            <a:pathLst>
              <a:path w="5184162" h="3501162">
                <a:moveTo>
                  <a:pt x="0" y="0"/>
                </a:moveTo>
                <a:lnTo>
                  <a:pt x="5184162" y="0"/>
                </a:lnTo>
                <a:lnTo>
                  <a:pt x="5184162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7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6B46A-A919-353F-9BED-2C6D74E8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 vert="horz" lIns="0" tIns="0" rIns="0" bIns="0" rtlCol="0" anchorCtr="0">
            <a:normAutofit/>
          </a:bodyPr>
          <a:lstStyle/>
          <a:p>
            <a:r>
              <a:rPr lang="en-US" spc="-100" dirty="0"/>
              <a:t>(3) Étape ACP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39D77B-08C2-8121-E7D6-917CBDCE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r>
              <a:rPr lang="fr-FR" dirty="0"/>
              <a:t>Variance expliquée = 0.708</a:t>
            </a:r>
          </a:p>
          <a:p>
            <a:r>
              <a:rPr lang="fr-FR" dirty="0"/>
              <a:t>Nombre de </a:t>
            </a:r>
            <a:r>
              <a:rPr lang="fr-FR" dirty="0" err="1"/>
              <a:t>features</a:t>
            </a:r>
            <a:r>
              <a:rPr lang="fr-FR" dirty="0"/>
              <a:t> gardées = 20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D32E41-2FC6-5A1A-4446-62C80AD69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299125"/>
            <a:ext cx="10728325" cy="2789364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660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1CD224-6BCD-9BC7-1F13-558C3B05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fr-FR" dirty="0"/>
              <a:t>INFRASTRUCTURE AWS</a:t>
            </a: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28E90CE-6C15-FE9A-B075-7770DF1EB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726559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22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FFE5E9-5B65-1359-2E5F-4020F247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557" y="45796"/>
            <a:ext cx="2050466" cy="1973982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 dirty="0" err="1"/>
              <a:t>Création</a:t>
            </a:r>
            <a:r>
              <a:rPr lang="en-US" spc="-100" dirty="0"/>
              <a:t> d’un bucket S3 </a:t>
            </a:r>
            <a:r>
              <a:rPr lang="en-US" sz="1400" spc="-100" dirty="0"/>
              <a:t>(</a:t>
            </a:r>
            <a:r>
              <a:rPr lang="en-US" sz="1400" spc="-100" dirty="0" err="1"/>
              <a:t>conforme</a:t>
            </a:r>
            <a:r>
              <a:rPr lang="en-US" sz="1400" spc="-100" dirty="0"/>
              <a:t> au RGPD)</a:t>
            </a:r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062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63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64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067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68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069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1071" name="Freeform: Shape 1070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Espace réservé du contenu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4DBDA2A-37D3-764A-187F-6B9147670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934" b="14112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A36941D-7BED-7BC7-16C9-ADB8801E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56" y="1240396"/>
            <a:ext cx="635000" cy="635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E259430-4C21-2C12-D914-DBA6AF913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664" y="184604"/>
            <a:ext cx="635000" cy="635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BD11EE-B696-912A-4F15-38FD318B9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717" y="437643"/>
            <a:ext cx="635000" cy="635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4D3946C-8B38-0102-CE7D-8372EF088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9631" y="1280477"/>
            <a:ext cx="635000" cy="635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ACFAB7E-EED4-4D94-3940-F75FA7992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0161" y="367509"/>
            <a:ext cx="635000" cy="635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AD69A67-2928-907F-0E66-EC029193A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9934" y="1132937"/>
            <a:ext cx="635000" cy="635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CC821D0-AFE4-5774-63C5-3941C866B8F0}"/>
              </a:ext>
            </a:extLst>
          </p:cNvPr>
          <p:cNvSpPr txBox="1"/>
          <p:nvPr/>
        </p:nvSpPr>
        <p:spPr>
          <a:xfrm>
            <a:off x="2389210" y="6334900"/>
            <a:ext cx="75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</a:t>
            </a:r>
            <a:r>
              <a:rPr lang="fr-FR" dirty="0" err="1"/>
              <a:t>bucket</a:t>
            </a:r>
            <a:r>
              <a:rPr lang="fr-FR" dirty="0"/>
              <a:t> : arn:aws:s3:::p8-oc-fruits-final</a:t>
            </a:r>
          </a:p>
        </p:txBody>
      </p:sp>
    </p:spTree>
    <p:extLst>
      <p:ext uri="{BB962C8B-B14F-4D97-AF65-F5344CB8AC3E}">
        <p14:creationId xmlns:p14="http://schemas.microsoft.com/office/powerpoint/2010/main" val="88771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EF68E76-8CFA-4D29-8374-3BD475FC7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A7C27F-6232-4019-829F-657BBB3F1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F726B6-FCD5-0FDB-260D-720147A6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970" y="9037"/>
            <a:ext cx="8181396" cy="14760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pc="-100" dirty="0"/>
              <a:t>Configuration EMR/EC2 et </a:t>
            </a:r>
            <a:r>
              <a:rPr lang="en-US" spc="-100" dirty="0" err="1"/>
              <a:t>connexion</a:t>
            </a:r>
            <a:endParaRPr lang="en-US" spc="-100" dirty="0"/>
          </a:p>
        </p:txBody>
      </p:sp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0A8108FE-887C-9548-DC32-B48E38F01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65" y="1574366"/>
            <a:ext cx="5587759" cy="1480756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8DD280C8-C674-414C-7C06-DB634CBB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05" y="4002003"/>
            <a:ext cx="4991962" cy="269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Les </a:t>
            </a:r>
            <a:r>
              <a:rPr lang="en-US" dirty="0" err="1"/>
              <a:t>caractéristiques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:</a:t>
            </a:r>
          </a:p>
          <a:p>
            <a:r>
              <a:rPr lang="en-US" dirty="0"/>
              <a:t>3 instances EC2 m5.xlarge</a:t>
            </a:r>
          </a:p>
          <a:p>
            <a:r>
              <a:rPr lang="en-US" dirty="0"/>
              <a:t>4 </a:t>
            </a:r>
            <a:r>
              <a:rPr lang="en-US" dirty="0" err="1"/>
              <a:t>coeurs</a:t>
            </a:r>
            <a:r>
              <a:rPr lang="en-US" dirty="0"/>
              <a:t> </a:t>
            </a:r>
            <a:r>
              <a:rPr lang="en-US" dirty="0" err="1"/>
              <a:t>virtuels</a:t>
            </a:r>
            <a:r>
              <a:rPr lang="en-US" dirty="0"/>
              <a:t> et 16 Gio de </a:t>
            </a:r>
            <a:r>
              <a:rPr lang="en-US" dirty="0" err="1"/>
              <a:t>mémoire</a:t>
            </a:r>
            <a:endParaRPr lang="en-US" dirty="0"/>
          </a:p>
          <a:p>
            <a:r>
              <a:rPr lang="en-US" dirty="0"/>
              <a:t>Spark 3.1.1, </a:t>
            </a:r>
            <a:r>
              <a:rPr lang="en-US" dirty="0" err="1"/>
              <a:t>JupyterHub</a:t>
            </a:r>
            <a:r>
              <a:rPr lang="en-US" dirty="0"/>
              <a:t> 1.2.0, TensorFlow 2.4.1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installés</a:t>
            </a:r>
            <a:r>
              <a:rPr lang="en-US" dirty="0"/>
              <a:t> sur </a:t>
            </a:r>
            <a:r>
              <a:rPr lang="en-US" dirty="0" err="1"/>
              <a:t>toutes</a:t>
            </a:r>
            <a:r>
              <a:rPr lang="en-US" dirty="0"/>
              <a:t> les instances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186239-8913-48E8-889F-B29F3452282C}"/>
              </a:ext>
            </a:extLst>
          </p:cNvPr>
          <p:cNvSpPr txBox="1"/>
          <p:nvPr/>
        </p:nvSpPr>
        <p:spPr>
          <a:xfrm>
            <a:off x="6259806" y="3918354"/>
            <a:ext cx="6007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étapes de connexion :</a:t>
            </a:r>
          </a:p>
          <a:p>
            <a:endParaRPr lang="fr-FR" dirty="0"/>
          </a:p>
          <a:p>
            <a:r>
              <a:rPr lang="fr-FR" dirty="0"/>
              <a:t>(1) Création du tunnel </a:t>
            </a:r>
            <a:r>
              <a:rPr lang="fr-FR" dirty="0" err="1"/>
              <a:t>ssh</a:t>
            </a:r>
            <a:r>
              <a:rPr lang="fr-FR" dirty="0"/>
              <a:t> vers le Driver </a:t>
            </a:r>
          </a:p>
          <a:p>
            <a:endParaRPr lang="fr-FR" dirty="0"/>
          </a:p>
          <a:p>
            <a:r>
              <a:rPr lang="fr-FR" dirty="0"/>
              <a:t>(2)  Configuration de </a:t>
            </a:r>
            <a:r>
              <a:rPr lang="fr-FR" dirty="0" err="1"/>
              <a:t>FoxyProxy</a:t>
            </a:r>
            <a:r>
              <a:rPr lang="fr-FR" dirty="0"/>
              <a:t> pour accéder aux applications du serveur EMR via le tunnel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 </a:t>
            </a:r>
          </a:p>
          <a:p>
            <a:r>
              <a:rPr lang="fr-FR" dirty="0"/>
              <a:t>(3) Connexion au notebook </a:t>
            </a:r>
            <a:r>
              <a:rPr lang="fr-FR" dirty="0" err="1"/>
              <a:t>JupyterHub</a:t>
            </a:r>
            <a:endParaRPr lang="fr-FR" dirty="0"/>
          </a:p>
          <a:p>
            <a:endParaRPr lang="fr-FR" dirty="0"/>
          </a:p>
          <a:p>
            <a:r>
              <a:rPr lang="fr-FR" dirty="0"/>
              <a:t>(4) Compilation des traitements Spark</a:t>
            </a:r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5FAF5BBE-DC3C-E2CA-F764-69F117F9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78" y="1167739"/>
            <a:ext cx="5288229" cy="2511909"/>
          </a:xfrm>
          <a:custGeom>
            <a:avLst/>
            <a:gdLst/>
            <a:ahLst/>
            <a:cxnLst/>
            <a:rect l="l" t="t" r="r" b="b"/>
            <a:pathLst>
              <a:path w="3095625" h="1564556">
                <a:moveTo>
                  <a:pt x="0" y="0"/>
                </a:moveTo>
                <a:lnTo>
                  <a:pt x="3095625" y="0"/>
                </a:lnTo>
                <a:lnTo>
                  <a:pt x="3095625" y="1564556"/>
                </a:lnTo>
                <a:lnTo>
                  <a:pt x="0" y="1564556"/>
                </a:lnTo>
                <a:close/>
              </a:path>
            </a:pathLst>
          </a:cu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EBADD3-BB31-FD5F-849C-568AC15E2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074" y="2891815"/>
            <a:ext cx="2382004" cy="660975"/>
          </a:xfrm>
          <a:custGeom>
            <a:avLst/>
            <a:gdLst/>
            <a:ahLst/>
            <a:cxnLst/>
            <a:rect l="l" t="t" r="r" b="b"/>
            <a:pathLst>
              <a:path w="3095625" h="1560226">
                <a:moveTo>
                  <a:pt x="0" y="0"/>
                </a:moveTo>
                <a:lnTo>
                  <a:pt x="3095625" y="0"/>
                </a:lnTo>
                <a:lnTo>
                  <a:pt x="3095625" y="1560226"/>
                </a:lnTo>
                <a:lnTo>
                  <a:pt x="0" y="1560226"/>
                </a:lnTo>
                <a:close/>
              </a:path>
            </a:pathLst>
          </a:custGeom>
        </p:spPr>
      </p:pic>
      <p:pic>
        <p:nvPicPr>
          <p:cNvPr id="1026" name="Picture 2" descr="FoxyProxy Basic – Adoptez cette extension pour 🦊 Firefox (fr)">
            <a:extLst>
              <a:ext uri="{FF2B5EF4-FFF2-40B4-BE49-F238E27FC236}">
                <a16:creationId xmlns:a16="http://schemas.microsoft.com/office/drawing/2014/main" id="{6CEE5C26-380C-0ACA-AA82-3C301D4AD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076" y="1863788"/>
            <a:ext cx="1493078" cy="111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25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FE56C-5D82-95D4-51DB-8A9DEE27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36" y="441752"/>
            <a:ext cx="10728322" cy="1477328"/>
          </a:xfrm>
        </p:spPr>
        <p:txBody>
          <a:bodyPr/>
          <a:lstStyle/>
          <a:p>
            <a:r>
              <a:rPr lang="fr-FR" dirty="0"/>
              <a:t>Résultats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E5FCC-88D8-F54B-DEC5-6B0A3EEE6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36" y="1357864"/>
            <a:ext cx="10728325" cy="2076895"/>
          </a:xfrm>
        </p:spPr>
        <p:txBody>
          <a:bodyPr/>
          <a:lstStyle/>
          <a:p>
            <a:r>
              <a:rPr lang="fr-FR" sz="2000" dirty="0"/>
              <a:t>temps= </a:t>
            </a:r>
            <a:r>
              <a:rPr lang="fr-FR" dirty="0"/>
              <a:t>287</a:t>
            </a:r>
            <a:r>
              <a:rPr lang="fr-FR" sz="2000" dirty="0"/>
              <a:t>s sur le cloud soit environ 5mn pour 1461 images (bananes, oranges et fraises)</a:t>
            </a:r>
          </a:p>
          <a:p>
            <a:r>
              <a:rPr lang="fr-FR" dirty="0"/>
              <a:t>3 instances EC2 m5.xlarge (4 cœurs et 16 </a:t>
            </a:r>
            <a:r>
              <a:rPr lang="fr-FR" dirty="0" err="1"/>
              <a:t>Gio</a:t>
            </a:r>
            <a:r>
              <a:rPr lang="fr-FR" dirty="0"/>
              <a:t> de mémoire)</a:t>
            </a:r>
          </a:p>
          <a:p>
            <a:r>
              <a:rPr lang="fr-FR" dirty="0"/>
              <a:t>Une variance expliquée de 0.7 pour 20 </a:t>
            </a:r>
            <a:r>
              <a:rPr lang="fr-FR" dirty="0" err="1"/>
              <a:t>features</a:t>
            </a:r>
            <a:r>
              <a:rPr lang="fr-FR" dirty="0"/>
              <a:t> gardées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390CE47-8AA3-1632-0CDC-BFBF094F13C0}"/>
              </a:ext>
            </a:extLst>
          </p:cNvPr>
          <p:cNvSpPr txBox="1">
            <a:spLocks/>
          </p:cNvSpPr>
          <p:nvPr/>
        </p:nvSpPr>
        <p:spPr>
          <a:xfrm>
            <a:off x="-689808" y="3643738"/>
            <a:ext cx="9492866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pc="-100" dirty="0" err="1"/>
              <a:t>Etape</a:t>
            </a:r>
            <a:r>
              <a:rPr lang="en-US" sz="2400" spc="-100" dirty="0"/>
              <a:t> </a:t>
            </a:r>
            <a:r>
              <a:rPr lang="en-US" sz="2400" spc="-100" dirty="0" err="1"/>
              <a:t>suivante</a:t>
            </a:r>
            <a:r>
              <a:rPr lang="en-US" sz="2400" spc="-100" dirty="0"/>
              <a:t> </a:t>
            </a:r>
            <a:r>
              <a:rPr lang="en-US" sz="2400" spc="-100" dirty="0">
                <a:sym typeface="Wingdings" pitchFamily="2" charset="2"/>
              </a:rPr>
              <a:t> </a:t>
            </a:r>
            <a:r>
              <a:rPr lang="en-US" sz="2400" spc="-100" dirty="0"/>
              <a:t>Entrainer un </a:t>
            </a:r>
            <a:r>
              <a:rPr lang="en-US" sz="2400" spc="-100" dirty="0" err="1"/>
              <a:t>modèle</a:t>
            </a:r>
            <a:r>
              <a:rPr lang="en-US" sz="2400" spc="-100" dirty="0"/>
              <a:t> de classification</a:t>
            </a:r>
          </a:p>
        </p:txBody>
      </p:sp>
      <p:pic>
        <p:nvPicPr>
          <p:cNvPr id="5" name="Picture 4" descr="machine learning #6 getting deeper into fruit classification problem -  YouTube">
            <a:extLst>
              <a:ext uri="{FF2B5EF4-FFF2-40B4-BE49-F238E27FC236}">
                <a16:creationId xmlns:a16="http://schemas.microsoft.com/office/drawing/2014/main" id="{FB103AC4-F2CC-7361-176C-02CD7D4FB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" t="21562" r="-194" b="25652"/>
          <a:stretch/>
        </p:blipFill>
        <p:spPr bwMode="auto">
          <a:xfrm>
            <a:off x="2743200" y="4559878"/>
            <a:ext cx="7142978" cy="2120902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15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E4F2F61-806F-4463-988F-60EF20430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790D43-7330-4B5F-8350-59EF34A3D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A42493C-A197-4A30-8287-4DD519FE2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81226" y="0"/>
            <a:ext cx="10010775" cy="6858000"/>
          </a:xfrm>
          <a:custGeom>
            <a:avLst/>
            <a:gdLst>
              <a:gd name="connsiteX0" fmla="*/ 1086484 w 10010775"/>
              <a:gd name="connsiteY0" fmla="*/ 0 h 6858000"/>
              <a:gd name="connsiteX1" fmla="*/ 9427284 w 10010775"/>
              <a:gd name="connsiteY1" fmla="*/ 0 h 6858000"/>
              <a:gd name="connsiteX2" fmla="*/ 9524742 w 10010775"/>
              <a:gd name="connsiteY2" fmla="*/ 155031 h 6858000"/>
              <a:gd name="connsiteX3" fmla="*/ 9692951 w 10010775"/>
              <a:gd name="connsiteY3" fmla="*/ 439607 h 6858000"/>
              <a:gd name="connsiteX4" fmla="*/ 9969516 w 10010775"/>
              <a:gd name="connsiteY4" fmla="*/ 1012639 h 6858000"/>
              <a:gd name="connsiteX5" fmla="*/ 10010775 w 10010775"/>
              <a:gd name="connsiteY5" fmla="*/ 1116553 h 6858000"/>
              <a:gd name="connsiteX6" fmla="*/ 10010775 w 10010775"/>
              <a:gd name="connsiteY6" fmla="*/ 4875757 h 6858000"/>
              <a:gd name="connsiteX7" fmla="*/ 9915896 w 10010775"/>
              <a:gd name="connsiteY7" fmla="*/ 5058176 h 6858000"/>
              <a:gd name="connsiteX8" fmla="*/ 8789881 w 10010775"/>
              <a:gd name="connsiteY8" fmla="*/ 6577015 h 6858000"/>
              <a:gd name="connsiteX9" fmla="*/ 8613089 w 10010775"/>
              <a:gd name="connsiteY9" fmla="*/ 6766106 h 6858000"/>
              <a:gd name="connsiteX10" fmla="*/ 8516595 w 10010775"/>
              <a:gd name="connsiteY10" fmla="*/ 6858000 h 6858000"/>
              <a:gd name="connsiteX11" fmla="*/ 1531475 w 10010775"/>
              <a:gd name="connsiteY11" fmla="*/ 6858000 h 6858000"/>
              <a:gd name="connsiteX12" fmla="*/ 1418242 w 10010775"/>
              <a:gd name="connsiteY12" fmla="*/ 6756998 h 6858000"/>
              <a:gd name="connsiteX13" fmla="*/ 571944 w 10010775"/>
              <a:gd name="connsiteY13" fmla="*/ 5403687 h 6858000"/>
              <a:gd name="connsiteX14" fmla="*/ 0 w 10010775"/>
              <a:gd name="connsiteY14" fmla="*/ 3448140 h 6858000"/>
              <a:gd name="connsiteX15" fmla="*/ 957418 w 10010775"/>
              <a:gd name="connsiteY15" fmla="*/ 197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10775" h="6858000">
                <a:moveTo>
                  <a:pt x="1086484" y="0"/>
                </a:moveTo>
                <a:lnTo>
                  <a:pt x="9427284" y="0"/>
                </a:lnTo>
                <a:lnTo>
                  <a:pt x="9524742" y="155031"/>
                </a:lnTo>
                <a:cubicBezTo>
                  <a:pt x="9580538" y="246873"/>
                  <a:pt x="9636509" y="341830"/>
                  <a:pt x="9692951" y="439607"/>
                </a:cubicBezTo>
                <a:cubicBezTo>
                  <a:pt x="9798309" y="635162"/>
                  <a:pt x="9890498" y="826956"/>
                  <a:pt x="9969516" y="1012639"/>
                </a:cubicBezTo>
                <a:lnTo>
                  <a:pt x="10010775" y="1116553"/>
                </a:lnTo>
                <a:lnTo>
                  <a:pt x="10010775" y="4875757"/>
                </a:lnTo>
                <a:lnTo>
                  <a:pt x="9915896" y="5058176"/>
                </a:lnTo>
                <a:cubicBezTo>
                  <a:pt x="9557491" y="5691378"/>
                  <a:pt x="9105956" y="6193427"/>
                  <a:pt x="8789881" y="6577015"/>
                </a:cubicBezTo>
                <a:cubicBezTo>
                  <a:pt x="8733439" y="6640947"/>
                  <a:pt x="8674645" y="6703938"/>
                  <a:pt x="8613089" y="6766106"/>
                </a:cubicBezTo>
                <a:lnTo>
                  <a:pt x="8516595" y="6858000"/>
                </a:lnTo>
                <a:lnTo>
                  <a:pt x="1531475" y="6858000"/>
                </a:lnTo>
                <a:lnTo>
                  <a:pt x="1418242" y="6756998"/>
                </a:lnTo>
                <a:cubicBezTo>
                  <a:pt x="1020657" y="6382048"/>
                  <a:pt x="758203" y="5945223"/>
                  <a:pt x="571944" y="5403687"/>
                </a:cubicBezTo>
                <a:cubicBezTo>
                  <a:pt x="391331" y="4801980"/>
                  <a:pt x="0" y="3899420"/>
                  <a:pt x="0" y="3448140"/>
                </a:cubicBezTo>
                <a:cubicBezTo>
                  <a:pt x="0" y="2319941"/>
                  <a:pt x="211657" y="1376836"/>
                  <a:pt x="957418" y="19740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D5B725-2F53-3EF4-A4CC-17636AFA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350" y="728663"/>
            <a:ext cx="5015638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Points critiques et conclusion</a:t>
            </a: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792E6477-8E59-40F2-8D78-7DE9A9FC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300000">
            <a:off x="543278" y="430633"/>
            <a:ext cx="3631501" cy="339912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4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7D0694-F236-55AB-0594-C428A398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45" y="47076"/>
            <a:ext cx="10728322" cy="681586"/>
          </a:xfrm>
        </p:spPr>
        <p:txBody>
          <a:bodyPr wrap="square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fr-FR" sz="800" dirty="0"/>
            </a:br>
            <a:br>
              <a:rPr lang="fr-FR" sz="800" dirty="0"/>
            </a:br>
            <a:br>
              <a:rPr lang="fr-FR" sz="800" dirty="0"/>
            </a:br>
            <a:br>
              <a:rPr lang="fr-FR" sz="800" dirty="0"/>
            </a:br>
            <a:r>
              <a:rPr lang="fr-FR" sz="4400" dirty="0"/>
              <a:t>Points critiques spécifiques au passage à l’</a:t>
            </a:r>
            <a:r>
              <a:rPr lang="fr-FR" sz="4400" dirty="0" err="1"/>
              <a:t>echelle</a:t>
            </a:r>
            <a:br>
              <a:rPr lang="fr-FR" sz="2200" dirty="0"/>
            </a:br>
            <a:br>
              <a:rPr lang="fr-FR" sz="800" dirty="0"/>
            </a:br>
            <a:endParaRPr lang="fr-FR" sz="800" dirty="0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B99F80C-46C8-3D75-0165-28AA2AC24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520876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35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37F526-145D-273A-B350-3188D0D2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DC60B-29B3-7D18-02B0-C1E76730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8" y="2020306"/>
            <a:ext cx="4991962" cy="321627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L’utilisation du transfert </a:t>
            </a:r>
            <a:r>
              <a:rPr lang="fr-FR" dirty="0" err="1"/>
              <a:t>learning</a:t>
            </a:r>
            <a:r>
              <a:rPr lang="fr-FR" dirty="0"/>
              <a:t> donne des bons </a:t>
            </a:r>
            <a:r>
              <a:rPr lang="fr-FR" dirty="0" err="1"/>
              <a:t>features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Le temps de calcul est rapide avec </a:t>
            </a:r>
            <a:r>
              <a:rPr lang="fr-FR" dirty="0" err="1"/>
              <a:t>spark</a:t>
            </a:r>
            <a:r>
              <a:rPr lang="fr-FR" dirty="0"/>
              <a:t>.</a:t>
            </a:r>
          </a:p>
          <a:p>
            <a:pPr>
              <a:buFontTx/>
              <a:buChar char="-"/>
            </a:pPr>
            <a:r>
              <a:rPr lang="fr-FR" dirty="0"/>
              <a:t>Le choix de la configuration est difficile d’où l’utilisation EMR.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6" name="Picture 15" descr="Loupe sur arrière-plan clair">
            <a:extLst>
              <a:ext uri="{FF2B5EF4-FFF2-40B4-BE49-F238E27FC236}">
                <a16:creationId xmlns:a16="http://schemas.microsoft.com/office/drawing/2014/main" id="{AA94C409-A338-AB1C-C0B6-0CAD26BCD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80" r="9301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310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7D7CF97-C693-42F5-AFF2-9C4EBFE0E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461D8-A691-44CC-94F5-FE4FCE899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8F14FE9-B53A-41AF-1B9D-F24577D75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" r="8046"/>
          <a:stretch/>
        </p:blipFill>
        <p:spPr>
          <a:xfrm>
            <a:off x="655803" y="566413"/>
            <a:ext cx="10989393" cy="5682768"/>
          </a:xfrm>
          <a:custGeom>
            <a:avLst/>
            <a:gdLst/>
            <a:ahLst/>
            <a:cxnLst/>
            <a:rect l="l" t="t" r="r" b="b"/>
            <a:pathLst>
              <a:path w="10989393" h="5682768">
                <a:moveTo>
                  <a:pt x="8876164" y="0"/>
                </a:moveTo>
                <a:cubicBezTo>
                  <a:pt x="8876164" y="0"/>
                  <a:pt x="8876164" y="0"/>
                  <a:pt x="10361638" y="73232"/>
                </a:cubicBezTo>
                <a:cubicBezTo>
                  <a:pt x="10820117" y="146463"/>
                  <a:pt x="11021848" y="439389"/>
                  <a:pt x="10985170" y="937364"/>
                </a:cubicBezTo>
                <a:cubicBezTo>
                  <a:pt x="10985170" y="937364"/>
                  <a:pt x="10985170" y="937364"/>
                  <a:pt x="10948491" y="1742911"/>
                </a:cubicBezTo>
                <a:cubicBezTo>
                  <a:pt x="10966830" y="2021191"/>
                  <a:pt x="10985170" y="2709567"/>
                  <a:pt x="10985170" y="3778748"/>
                </a:cubicBezTo>
                <a:cubicBezTo>
                  <a:pt x="10985170" y="4144906"/>
                  <a:pt x="10985170" y="4437832"/>
                  <a:pt x="10966830" y="4657527"/>
                </a:cubicBezTo>
                <a:cubicBezTo>
                  <a:pt x="10985170" y="4730758"/>
                  <a:pt x="10985170" y="4803990"/>
                  <a:pt x="10985170" y="4891868"/>
                </a:cubicBezTo>
                <a:cubicBezTo>
                  <a:pt x="10985170" y="5067623"/>
                  <a:pt x="10966830" y="5199440"/>
                  <a:pt x="10930152" y="5301964"/>
                </a:cubicBezTo>
                <a:cubicBezTo>
                  <a:pt x="10893474" y="5404488"/>
                  <a:pt x="10801778" y="5477720"/>
                  <a:pt x="10636725" y="5550951"/>
                </a:cubicBezTo>
                <a:cubicBezTo>
                  <a:pt x="10471673" y="5624183"/>
                  <a:pt x="10214924" y="5653476"/>
                  <a:pt x="9866480" y="5653476"/>
                </a:cubicBezTo>
                <a:cubicBezTo>
                  <a:pt x="9866480" y="5653476"/>
                  <a:pt x="9866480" y="5653476"/>
                  <a:pt x="3759533" y="5653476"/>
                </a:cubicBezTo>
                <a:cubicBezTo>
                  <a:pt x="3759533" y="5653476"/>
                  <a:pt x="3759533" y="5653476"/>
                  <a:pt x="2127345" y="5682768"/>
                </a:cubicBezTo>
                <a:cubicBezTo>
                  <a:pt x="2127345" y="5682768"/>
                  <a:pt x="2127345" y="5682768"/>
                  <a:pt x="623533" y="5609537"/>
                </a:cubicBezTo>
                <a:cubicBezTo>
                  <a:pt x="165053" y="5521659"/>
                  <a:pt x="-36678" y="5243379"/>
                  <a:pt x="18340" y="4745404"/>
                </a:cubicBezTo>
                <a:cubicBezTo>
                  <a:pt x="18340" y="4745404"/>
                  <a:pt x="18340" y="4745404"/>
                  <a:pt x="55018" y="3939857"/>
                </a:cubicBezTo>
                <a:cubicBezTo>
                  <a:pt x="18340" y="3661577"/>
                  <a:pt x="18340" y="2973201"/>
                  <a:pt x="18340" y="1889374"/>
                </a:cubicBezTo>
                <a:cubicBezTo>
                  <a:pt x="18340" y="1537863"/>
                  <a:pt x="18340" y="1244936"/>
                  <a:pt x="18340" y="1025242"/>
                </a:cubicBezTo>
                <a:cubicBezTo>
                  <a:pt x="18340" y="952010"/>
                  <a:pt x="0" y="878779"/>
                  <a:pt x="0" y="790901"/>
                </a:cubicBezTo>
                <a:cubicBezTo>
                  <a:pt x="0" y="615145"/>
                  <a:pt x="18340" y="468682"/>
                  <a:pt x="55018" y="380804"/>
                </a:cubicBezTo>
                <a:cubicBezTo>
                  <a:pt x="91696" y="278280"/>
                  <a:pt x="183392" y="190402"/>
                  <a:pt x="348445" y="131817"/>
                </a:cubicBezTo>
                <a:cubicBezTo>
                  <a:pt x="513497" y="58585"/>
                  <a:pt x="770246" y="29293"/>
                  <a:pt x="1118690" y="29293"/>
                </a:cubicBezTo>
                <a:cubicBezTo>
                  <a:pt x="1118690" y="29293"/>
                  <a:pt x="1118690" y="29293"/>
                  <a:pt x="7225638" y="29293"/>
                </a:cubicBezTo>
                <a:cubicBezTo>
                  <a:pt x="7225638" y="29293"/>
                  <a:pt x="7225638" y="29293"/>
                  <a:pt x="88761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36574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A39568-DC73-68B6-90C8-0A77B01B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fr-FR" sz="2700" dirty="0"/>
              <a:t>Recommandations pour améliorer la variance expliquée.</a:t>
            </a:r>
          </a:p>
        </p:txBody>
      </p:sp>
      <p:sp useBgFill="1">
        <p:nvSpPr>
          <p:cNvPr id="26" name="Freeform: Shape 21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6959CDA-30EA-4006-2F6D-8B057EBD6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755740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872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 feuilles orange sur le sol">
            <a:extLst>
              <a:ext uri="{FF2B5EF4-FFF2-40B4-BE49-F238E27FC236}">
                <a16:creationId xmlns:a16="http://schemas.microsoft.com/office/drawing/2014/main" id="{51B69443-AED8-B3B9-1415-725323804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D5B725-2F53-3EF4-A4CC-17636AFA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55847"/>
            <a:ext cx="5015638" cy="206855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FIN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80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E4F2F61-806F-4463-988F-60EF20430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790D43-7330-4B5F-8350-59EF34A3D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A42493C-A197-4A30-8287-4DD519FE2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81226" y="0"/>
            <a:ext cx="10010775" cy="6858000"/>
          </a:xfrm>
          <a:custGeom>
            <a:avLst/>
            <a:gdLst>
              <a:gd name="connsiteX0" fmla="*/ 1086484 w 10010775"/>
              <a:gd name="connsiteY0" fmla="*/ 0 h 6858000"/>
              <a:gd name="connsiteX1" fmla="*/ 9427284 w 10010775"/>
              <a:gd name="connsiteY1" fmla="*/ 0 h 6858000"/>
              <a:gd name="connsiteX2" fmla="*/ 9524742 w 10010775"/>
              <a:gd name="connsiteY2" fmla="*/ 155031 h 6858000"/>
              <a:gd name="connsiteX3" fmla="*/ 9692951 w 10010775"/>
              <a:gd name="connsiteY3" fmla="*/ 439607 h 6858000"/>
              <a:gd name="connsiteX4" fmla="*/ 9969516 w 10010775"/>
              <a:gd name="connsiteY4" fmla="*/ 1012639 h 6858000"/>
              <a:gd name="connsiteX5" fmla="*/ 10010775 w 10010775"/>
              <a:gd name="connsiteY5" fmla="*/ 1116553 h 6858000"/>
              <a:gd name="connsiteX6" fmla="*/ 10010775 w 10010775"/>
              <a:gd name="connsiteY6" fmla="*/ 4875757 h 6858000"/>
              <a:gd name="connsiteX7" fmla="*/ 9915896 w 10010775"/>
              <a:gd name="connsiteY7" fmla="*/ 5058176 h 6858000"/>
              <a:gd name="connsiteX8" fmla="*/ 8789881 w 10010775"/>
              <a:gd name="connsiteY8" fmla="*/ 6577015 h 6858000"/>
              <a:gd name="connsiteX9" fmla="*/ 8613089 w 10010775"/>
              <a:gd name="connsiteY9" fmla="*/ 6766106 h 6858000"/>
              <a:gd name="connsiteX10" fmla="*/ 8516595 w 10010775"/>
              <a:gd name="connsiteY10" fmla="*/ 6858000 h 6858000"/>
              <a:gd name="connsiteX11" fmla="*/ 1531475 w 10010775"/>
              <a:gd name="connsiteY11" fmla="*/ 6858000 h 6858000"/>
              <a:gd name="connsiteX12" fmla="*/ 1418242 w 10010775"/>
              <a:gd name="connsiteY12" fmla="*/ 6756998 h 6858000"/>
              <a:gd name="connsiteX13" fmla="*/ 571944 w 10010775"/>
              <a:gd name="connsiteY13" fmla="*/ 5403687 h 6858000"/>
              <a:gd name="connsiteX14" fmla="*/ 0 w 10010775"/>
              <a:gd name="connsiteY14" fmla="*/ 3448140 h 6858000"/>
              <a:gd name="connsiteX15" fmla="*/ 957418 w 10010775"/>
              <a:gd name="connsiteY15" fmla="*/ 197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10775" h="6858000">
                <a:moveTo>
                  <a:pt x="1086484" y="0"/>
                </a:moveTo>
                <a:lnTo>
                  <a:pt x="9427284" y="0"/>
                </a:lnTo>
                <a:lnTo>
                  <a:pt x="9524742" y="155031"/>
                </a:lnTo>
                <a:cubicBezTo>
                  <a:pt x="9580538" y="246873"/>
                  <a:pt x="9636509" y="341830"/>
                  <a:pt x="9692951" y="439607"/>
                </a:cubicBezTo>
                <a:cubicBezTo>
                  <a:pt x="9798309" y="635162"/>
                  <a:pt x="9890498" y="826956"/>
                  <a:pt x="9969516" y="1012639"/>
                </a:cubicBezTo>
                <a:lnTo>
                  <a:pt x="10010775" y="1116553"/>
                </a:lnTo>
                <a:lnTo>
                  <a:pt x="10010775" y="4875757"/>
                </a:lnTo>
                <a:lnTo>
                  <a:pt x="9915896" y="5058176"/>
                </a:lnTo>
                <a:cubicBezTo>
                  <a:pt x="9557491" y="5691378"/>
                  <a:pt x="9105956" y="6193427"/>
                  <a:pt x="8789881" y="6577015"/>
                </a:cubicBezTo>
                <a:cubicBezTo>
                  <a:pt x="8733439" y="6640947"/>
                  <a:pt x="8674645" y="6703938"/>
                  <a:pt x="8613089" y="6766106"/>
                </a:cubicBezTo>
                <a:lnTo>
                  <a:pt x="8516595" y="6858000"/>
                </a:lnTo>
                <a:lnTo>
                  <a:pt x="1531475" y="6858000"/>
                </a:lnTo>
                <a:lnTo>
                  <a:pt x="1418242" y="6756998"/>
                </a:lnTo>
                <a:cubicBezTo>
                  <a:pt x="1020657" y="6382048"/>
                  <a:pt x="758203" y="5945223"/>
                  <a:pt x="571944" y="5403687"/>
                </a:cubicBezTo>
                <a:cubicBezTo>
                  <a:pt x="391331" y="4801980"/>
                  <a:pt x="0" y="3899420"/>
                  <a:pt x="0" y="3448140"/>
                </a:cubicBezTo>
                <a:cubicBezTo>
                  <a:pt x="0" y="2319941"/>
                  <a:pt x="211657" y="1376836"/>
                  <a:pt x="957418" y="19740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D5B725-2F53-3EF4-A4CC-17636AFA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350" y="728664"/>
            <a:ext cx="5015638" cy="75300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spc="-100" dirty="0" err="1"/>
              <a:t>Problématique</a:t>
            </a:r>
            <a:endParaRPr lang="en-US" sz="5600" spc="-100" dirty="0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792E6477-8E59-40F2-8D78-7DE9A9FC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300000">
            <a:off x="543278" y="430633"/>
            <a:ext cx="3631501" cy="339912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4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42A9CC-0105-C10B-ACCB-8D2D6070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4D779-2D63-EA00-AA48-8524B6D4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>
            <a:normAutofit/>
          </a:bodyPr>
          <a:lstStyle/>
          <a:p>
            <a:r>
              <a:rPr lang="fr-FR" dirty="0"/>
              <a:t>(1) Problématique</a:t>
            </a:r>
          </a:p>
          <a:p>
            <a:r>
              <a:rPr lang="fr-FR" dirty="0"/>
              <a:t>(2) Exploration des données</a:t>
            </a:r>
          </a:p>
          <a:p>
            <a:r>
              <a:rPr lang="fr-FR" dirty="0"/>
              <a:t>(3) Big Data</a:t>
            </a:r>
          </a:p>
          <a:p>
            <a:r>
              <a:rPr lang="fr-FR" dirty="0"/>
              <a:t>(4) Traitements des données</a:t>
            </a:r>
          </a:p>
          <a:p>
            <a:r>
              <a:rPr lang="fr-FR" dirty="0"/>
              <a:t>(5) Conclusion</a:t>
            </a:r>
          </a:p>
        </p:txBody>
      </p:sp>
    </p:spTree>
    <p:extLst>
      <p:ext uri="{BB962C8B-B14F-4D97-AF65-F5344CB8AC3E}">
        <p14:creationId xmlns:p14="http://schemas.microsoft.com/office/powerpoint/2010/main" val="45039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angle 111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7" name="Rectangle 1116">
            <a:extLst>
              <a:ext uri="{FF2B5EF4-FFF2-40B4-BE49-F238E27FC236}">
                <a16:creationId xmlns:a16="http://schemas.microsoft.com/office/drawing/2014/main" id="{3E760B8C-89FC-4C84-BDDB-42EAB239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Une image contenant plante, décoré&#10;&#10;Description générée automatiquement">
            <a:extLst>
              <a:ext uri="{FF2B5EF4-FFF2-40B4-BE49-F238E27FC236}">
                <a16:creationId xmlns:a16="http://schemas.microsoft.com/office/drawing/2014/main" id="{9D681DF2-14D1-7FDE-83E3-55C3637593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3"/>
          <a:stretch/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19" name="Freeform: Shape 1118">
            <a:extLst>
              <a:ext uri="{FF2B5EF4-FFF2-40B4-BE49-F238E27FC236}">
                <a16:creationId xmlns:a16="http://schemas.microsoft.com/office/drawing/2014/main" id="{26D9977B-0E49-40A1-B999-9C80377FC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100407" cy="6858000"/>
          </a:xfrm>
          <a:custGeom>
            <a:avLst/>
            <a:gdLst>
              <a:gd name="connsiteX0" fmla="*/ 1478232 w 7100407"/>
              <a:gd name="connsiteY0" fmla="*/ 0 h 6858000"/>
              <a:gd name="connsiteX1" fmla="*/ 5123701 w 7100407"/>
              <a:gd name="connsiteY1" fmla="*/ 0 h 6858000"/>
              <a:gd name="connsiteX2" fmla="*/ 5336836 w 7100407"/>
              <a:gd name="connsiteY2" fmla="*/ 117758 h 6858000"/>
              <a:gd name="connsiteX3" fmla="*/ 5569892 w 7100407"/>
              <a:gd name="connsiteY3" fmla="*/ 265913 h 6858000"/>
              <a:gd name="connsiteX4" fmla="*/ 6748214 w 7100407"/>
              <a:gd name="connsiteY4" fmla="*/ 1870260 h 6858000"/>
              <a:gd name="connsiteX5" fmla="*/ 7044312 w 7100407"/>
              <a:gd name="connsiteY5" fmla="*/ 3583629 h 6858000"/>
              <a:gd name="connsiteX6" fmla="*/ 5784507 w 7100407"/>
              <a:gd name="connsiteY6" fmla="*/ 6102159 h 6858000"/>
              <a:gd name="connsiteX7" fmla="*/ 4543102 w 7100407"/>
              <a:gd name="connsiteY7" fmla="*/ 6794309 h 6858000"/>
              <a:gd name="connsiteX8" fmla="*/ 4294648 w 7100407"/>
              <a:gd name="connsiteY8" fmla="*/ 6858000 h 6858000"/>
              <a:gd name="connsiteX9" fmla="*/ 2401901 w 7100407"/>
              <a:gd name="connsiteY9" fmla="*/ 6858000 h 6858000"/>
              <a:gd name="connsiteX10" fmla="*/ 2199908 w 7100407"/>
              <a:gd name="connsiteY10" fmla="*/ 6808527 h 6858000"/>
              <a:gd name="connsiteX11" fmla="*/ 1561496 w 7100407"/>
              <a:gd name="connsiteY11" fmla="*/ 6516913 h 6858000"/>
              <a:gd name="connsiteX12" fmla="*/ 508318 w 7100407"/>
              <a:gd name="connsiteY12" fmla="*/ 5721038 h 6858000"/>
              <a:gd name="connsiteX13" fmla="*/ 43792 w 7100407"/>
              <a:gd name="connsiteY13" fmla="*/ 5068808 h 6858000"/>
              <a:gd name="connsiteX14" fmla="*/ 0 w 7100407"/>
              <a:gd name="connsiteY14" fmla="*/ 4992019 h 6858000"/>
              <a:gd name="connsiteX15" fmla="*/ 0 w 7100407"/>
              <a:gd name="connsiteY15" fmla="*/ 1586010 h 6858000"/>
              <a:gd name="connsiteX16" fmla="*/ 3658 w 7100407"/>
              <a:gd name="connsiteY16" fmla="*/ 1575960 h 6858000"/>
              <a:gd name="connsiteX17" fmla="*/ 763224 w 7100407"/>
              <a:gd name="connsiteY17" fmla="*/ 435512 h 6858000"/>
              <a:gd name="connsiteX18" fmla="*/ 1376867 w 7100407"/>
              <a:gd name="connsiteY18" fmla="*/ 535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00407" h="6858000">
                <a:moveTo>
                  <a:pt x="1478232" y="0"/>
                </a:moveTo>
                <a:lnTo>
                  <a:pt x="5123701" y="0"/>
                </a:lnTo>
                <a:lnTo>
                  <a:pt x="5336836" y="117758"/>
                </a:lnTo>
                <a:cubicBezTo>
                  <a:pt x="5419064" y="166493"/>
                  <a:pt x="5496999" y="216088"/>
                  <a:pt x="5569892" y="265913"/>
                </a:cubicBezTo>
                <a:cubicBezTo>
                  <a:pt x="5738965" y="373824"/>
                  <a:pt x="6502212" y="1317394"/>
                  <a:pt x="6748214" y="1870260"/>
                </a:cubicBezTo>
                <a:cubicBezTo>
                  <a:pt x="6993681" y="2422592"/>
                  <a:pt x="7205013" y="2877517"/>
                  <a:pt x="7044312" y="3583629"/>
                </a:cubicBezTo>
                <a:cubicBezTo>
                  <a:pt x="6883604" y="4288680"/>
                  <a:pt x="6353534" y="5625104"/>
                  <a:pt x="5784507" y="6102159"/>
                </a:cubicBezTo>
                <a:cubicBezTo>
                  <a:pt x="5429525" y="6399659"/>
                  <a:pt x="5014472" y="6649034"/>
                  <a:pt x="4543102" y="6794309"/>
                </a:cubicBezTo>
                <a:lnTo>
                  <a:pt x="4294648" y="6858000"/>
                </a:lnTo>
                <a:lnTo>
                  <a:pt x="2401901" y="6858000"/>
                </a:lnTo>
                <a:lnTo>
                  <a:pt x="2199908" y="6808527"/>
                </a:lnTo>
                <a:cubicBezTo>
                  <a:pt x="1966062" y="6739921"/>
                  <a:pt x="1757315" y="6643529"/>
                  <a:pt x="1561496" y="6516913"/>
                </a:cubicBezTo>
                <a:cubicBezTo>
                  <a:pt x="1210791" y="6251624"/>
                  <a:pt x="784153" y="6061198"/>
                  <a:pt x="508318" y="5721038"/>
                </a:cubicBezTo>
                <a:cubicBezTo>
                  <a:pt x="370401" y="5550958"/>
                  <a:pt x="199309" y="5325558"/>
                  <a:pt x="43792" y="5068808"/>
                </a:cubicBezTo>
                <a:lnTo>
                  <a:pt x="0" y="4992019"/>
                </a:lnTo>
                <a:lnTo>
                  <a:pt x="0" y="1586010"/>
                </a:lnTo>
                <a:lnTo>
                  <a:pt x="3658" y="1575960"/>
                </a:lnTo>
                <a:cubicBezTo>
                  <a:pt x="175346" y="1155399"/>
                  <a:pt x="427427" y="771309"/>
                  <a:pt x="763224" y="435512"/>
                </a:cubicBezTo>
                <a:cubicBezTo>
                  <a:pt x="809294" y="389442"/>
                  <a:pt x="1049752" y="231096"/>
                  <a:pt x="1376867" y="5354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25DEE5-A961-7D8C-EFF7-F832E2F5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11" y="3059771"/>
            <a:ext cx="5015638" cy="2075012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spc="-100" dirty="0"/>
              <a:t>Missions :</a:t>
            </a:r>
            <a:br>
              <a:rPr lang="en-US" sz="2200" spc="-100" dirty="0"/>
            </a:br>
            <a:r>
              <a:rPr lang="en-US" sz="2200" spc="-100" dirty="0" err="1"/>
              <a:t>Concevoir</a:t>
            </a:r>
            <a:r>
              <a:rPr lang="en-US" sz="2200" spc="-100" dirty="0"/>
              <a:t> </a:t>
            </a:r>
            <a:r>
              <a:rPr lang="en-US" sz="2200" spc="-100" dirty="0" err="1"/>
              <a:t>une</a:t>
            </a:r>
            <a:r>
              <a:rPr lang="en-US" sz="2200" spc="-100" dirty="0"/>
              <a:t> première </a:t>
            </a:r>
            <a:r>
              <a:rPr lang="en-US" sz="2200" spc="-100" dirty="0" err="1"/>
              <a:t>chaine</a:t>
            </a:r>
            <a:r>
              <a:rPr lang="en-US" sz="2200" spc="-100" dirty="0"/>
              <a:t> de </a:t>
            </a:r>
            <a:r>
              <a:rPr lang="en-US" sz="2200" spc="-100" dirty="0" err="1"/>
              <a:t>traitement</a:t>
            </a:r>
            <a:r>
              <a:rPr lang="en-US" sz="2200" spc="-100" dirty="0"/>
              <a:t> </a:t>
            </a:r>
            <a:r>
              <a:rPr lang="en-US" sz="2200" spc="-100" dirty="0" err="1"/>
              <a:t>d’images</a:t>
            </a:r>
            <a:r>
              <a:rPr lang="en-US" sz="2200" spc="-100" dirty="0"/>
              <a:t> de fruits dans un </a:t>
            </a:r>
            <a:r>
              <a:rPr lang="en-US" sz="2200" spc="-100" dirty="0" err="1"/>
              <a:t>environnement</a:t>
            </a:r>
            <a:r>
              <a:rPr lang="en-US" sz="2200" spc="-100" dirty="0"/>
              <a:t> Big Data : </a:t>
            </a:r>
            <a:br>
              <a:rPr lang="en-US" sz="2200" spc="-100" dirty="0"/>
            </a:br>
            <a:r>
              <a:rPr lang="en-US" sz="2200" spc="-100" dirty="0"/>
              <a:t>- </a:t>
            </a:r>
            <a:r>
              <a:rPr lang="en-US" sz="2200" spc="-100" dirty="0" err="1"/>
              <a:t>préprocessing</a:t>
            </a:r>
            <a:r>
              <a:rPr lang="en-US" sz="2200" spc="-100" dirty="0"/>
              <a:t> </a:t>
            </a:r>
            <a:br>
              <a:rPr lang="en-US" sz="2200" spc="-100" dirty="0"/>
            </a:br>
            <a:r>
              <a:rPr lang="en-US" sz="2200" spc="-100" dirty="0"/>
              <a:t>- reduction de dimension</a:t>
            </a:r>
            <a:br>
              <a:rPr lang="en-US" sz="2200" spc="-100" dirty="0"/>
            </a:br>
            <a:br>
              <a:rPr lang="en-US" sz="1200" spc="-100" dirty="0"/>
            </a:br>
            <a:endParaRPr lang="en-US" sz="1200" spc="-1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579EBC8-568B-B60E-5168-E39B4664A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E56E0B1-8AB8-E7F7-3C30-110CBEDCF447}"/>
              </a:ext>
            </a:extLst>
          </p:cNvPr>
          <p:cNvSpPr txBox="1">
            <a:spLocks/>
          </p:cNvSpPr>
          <p:nvPr/>
        </p:nvSpPr>
        <p:spPr>
          <a:xfrm>
            <a:off x="702909" y="943762"/>
            <a:ext cx="5015638" cy="156456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900" b="1" spc="-100" dirty="0" err="1"/>
              <a:t>Problématique</a:t>
            </a:r>
            <a:endParaRPr lang="en-US" sz="4900" b="1" spc="-100" dirty="0"/>
          </a:p>
          <a:p>
            <a:pPr>
              <a:lnSpc>
                <a:spcPct val="90000"/>
              </a:lnSpc>
            </a:pPr>
            <a:r>
              <a:rPr lang="en-US" sz="4900" b="1" spc="-100" dirty="0"/>
              <a:t> </a:t>
            </a:r>
            <a:br>
              <a:rPr lang="en-US" sz="2200" spc="-100" dirty="0"/>
            </a:br>
            <a:br>
              <a:rPr lang="en-US" sz="2200" spc="-100" dirty="0"/>
            </a:br>
            <a:br>
              <a:rPr lang="en-US" sz="1200" spc="-100" dirty="0"/>
            </a:br>
            <a:endParaRPr lang="en-US" sz="1200" spc="-1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E11FC3-0A4E-8F7B-DFBF-015BCA8F4DC3}"/>
              </a:ext>
            </a:extLst>
          </p:cNvPr>
          <p:cNvSpPr txBox="1"/>
          <p:nvPr/>
        </p:nvSpPr>
        <p:spPr>
          <a:xfrm>
            <a:off x="330769" y="1726044"/>
            <a:ext cx="6210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« Data </a:t>
            </a:r>
            <a:r>
              <a:rPr lang="fr-FR" sz="1600" dirty="0" err="1"/>
              <a:t>Scientist</a:t>
            </a:r>
            <a:r>
              <a:rPr lang="fr-FR" sz="1600" dirty="0"/>
              <a:t> » dans une start-up de l’</a:t>
            </a:r>
            <a:r>
              <a:rPr lang="fr-FR" sz="1600" dirty="0" err="1"/>
              <a:t>AgriTech</a:t>
            </a:r>
            <a:r>
              <a:rPr lang="fr-FR" sz="1600" dirty="0"/>
              <a:t>, nommé</a:t>
            </a:r>
          </a:p>
          <a:p>
            <a:r>
              <a:rPr lang="fr-FR" sz="1600" dirty="0"/>
              <a:t>« Fruits ! », qui cherche à proposer des solutions innovantes pour</a:t>
            </a:r>
          </a:p>
          <a:p>
            <a:r>
              <a:rPr lang="fr-FR" sz="1600" dirty="0"/>
              <a:t>la récolte des fruits.</a:t>
            </a:r>
          </a:p>
        </p:txBody>
      </p:sp>
    </p:spTree>
    <p:extLst>
      <p:ext uri="{BB962C8B-B14F-4D97-AF65-F5344CB8AC3E}">
        <p14:creationId xmlns:p14="http://schemas.microsoft.com/office/powerpoint/2010/main" val="241695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9AB2859-9215-4481-9FFD-ACB3ED3BE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605B2C-66D5-459F-863C-CA94B67B7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3A2A46C2-5C06-493E-9171-58093555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3594" y="0"/>
            <a:ext cx="7928406" cy="6858000"/>
          </a:xfrm>
          <a:custGeom>
            <a:avLst/>
            <a:gdLst>
              <a:gd name="connsiteX0" fmla="*/ 0 w 7928406"/>
              <a:gd name="connsiteY0" fmla="*/ 0 h 6858000"/>
              <a:gd name="connsiteX1" fmla="*/ 7127397 w 7928406"/>
              <a:gd name="connsiteY1" fmla="*/ 0 h 6858000"/>
              <a:gd name="connsiteX2" fmla="*/ 7302120 w 7928406"/>
              <a:gd name="connsiteY2" fmla="*/ 279455 h 6858000"/>
              <a:gd name="connsiteX3" fmla="*/ 7928406 w 7928406"/>
              <a:gd name="connsiteY3" fmla="*/ 3061922 h 6858000"/>
              <a:gd name="connsiteX4" fmla="*/ 7746627 w 7928406"/>
              <a:gd name="connsiteY4" fmla="*/ 4515619 h 6858000"/>
              <a:gd name="connsiteX5" fmla="*/ 7201289 w 7928406"/>
              <a:gd name="connsiteY5" fmla="*/ 5969316 h 6858000"/>
              <a:gd name="connsiteX6" fmla="*/ 6608022 w 7928406"/>
              <a:gd name="connsiteY6" fmla="*/ 6777438 h 6858000"/>
              <a:gd name="connsiteX7" fmla="*/ 6529065 w 7928406"/>
              <a:gd name="connsiteY7" fmla="*/ 6858000 h 6858000"/>
              <a:gd name="connsiteX8" fmla="*/ 0 w 7928406"/>
              <a:gd name="connsiteY8" fmla="*/ 6858000 h 6858000"/>
              <a:gd name="connsiteX9" fmla="*/ 0 w 792840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8406" h="6858000">
                <a:moveTo>
                  <a:pt x="0" y="0"/>
                </a:moveTo>
                <a:lnTo>
                  <a:pt x="7127397" y="0"/>
                </a:lnTo>
                <a:lnTo>
                  <a:pt x="7302120" y="279455"/>
                </a:lnTo>
                <a:cubicBezTo>
                  <a:pt x="7719644" y="1021447"/>
                  <a:pt x="7928406" y="1948936"/>
                  <a:pt x="7928406" y="3061922"/>
                </a:cubicBezTo>
                <a:cubicBezTo>
                  <a:pt x="7928406" y="3516203"/>
                  <a:pt x="7867813" y="3970483"/>
                  <a:pt x="7746627" y="4515619"/>
                </a:cubicBezTo>
                <a:cubicBezTo>
                  <a:pt x="7595144" y="5030470"/>
                  <a:pt x="7443661" y="5515036"/>
                  <a:pt x="7201289" y="5969316"/>
                </a:cubicBezTo>
                <a:cubicBezTo>
                  <a:pt x="7019510" y="6275955"/>
                  <a:pt x="6820689" y="6544265"/>
                  <a:pt x="6608022" y="6777438"/>
                </a:cubicBezTo>
                <a:lnTo>
                  <a:pt x="652906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E8F28A-24BF-BCBE-BFDD-E89248A0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60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pc="-100" dirty="0"/>
              <a:t>La base de données Fruits 360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9C46BA-23C1-EF2F-3EC6-CAD1CDD6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8" y="137073"/>
            <a:ext cx="2756731" cy="4537833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0D9332D-D6E3-7559-9CCE-E891B77C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01" y="5071730"/>
            <a:ext cx="9785598" cy="1614625"/>
          </a:xfrm>
          <a:custGeom>
            <a:avLst/>
            <a:gdLst/>
            <a:ahLst/>
            <a:cxnLst/>
            <a:rect l="l" t="t" r="r" b="b"/>
            <a:pathLst>
              <a:path w="5014800" h="2524669">
                <a:moveTo>
                  <a:pt x="0" y="0"/>
                </a:moveTo>
                <a:lnTo>
                  <a:pt x="5014800" y="0"/>
                </a:lnTo>
                <a:lnTo>
                  <a:pt x="5014800" y="2524669"/>
                </a:lnTo>
                <a:lnTo>
                  <a:pt x="0" y="2524669"/>
                </a:ln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164F113-2315-2AE3-C32B-677C47D1571D}"/>
              </a:ext>
            </a:extLst>
          </p:cNvPr>
          <p:cNvSpPr txBox="1"/>
          <p:nvPr/>
        </p:nvSpPr>
        <p:spPr>
          <a:xfrm>
            <a:off x="6480000" y="2552700"/>
            <a:ext cx="4991962" cy="1998035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90380 images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131 categories de fruits et de legumes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Les images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sont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de dimension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hétérogènes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et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sont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prisent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sous des angles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differents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.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Elles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sont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ensuite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</a:rPr>
              <a:t>misent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</a:rPr>
              <a:t> au format (224x244).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 dirty="0">
              <a:solidFill>
                <a:schemeClr val="tx1">
                  <a:alpha val="5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06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E4F2F61-806F-4463-988F-60EF20430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790D43-7330-4B5F-8350-59EF34A3D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A42493C-A197-4A30-8287-4DD519FE2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81226" y="0"/>
            <a:ext cx="10010775" cy="6858000"/>
          </a:xfrm>
          <a:custGeom>
            <a:avLst/>
            <a:gdLst>
              <a:gd name="connsiteX0" fmla="*/ 1086484 w 10010775"/>
              <a:gd name="connsiteY0" fmla="*/ 0 h 6858000"/>
              <a:gd name="connsiteX1" fmla="*/ 9427284 w 10010775"/>
              <a:gd name="connsiteY1" fmla="*/ 0 h 6858000"/>
              <a:gd name="connsiteX2" fmla="*/ 9524742 w 10010775"/>
              <a:gd name="connsiteY2" fmla="*/ 155031 h 6858000"/>
              <a:gd name="connsiteX3" fmla="*/ 9692951 w 10010775"/>
              <a:gd name="connsiteY3" fmla="*/ 439607 h 6858000"/>
              <a:gd name="connsiteX4" fmla="*/ 9969516 w 10010775"/>
              <a:gd name="connsiteY4" fmla="*/ 1012639 h 6858000"/>
              <a:gd name="connsiteX5" fmla="*/ 10010775 w 10010775"/>
              <a:gd name="connsiteY5" fmla="*/ 1116553 h 6858000"/>
              <a:gd name="connsiteX6" fmla="*/ 10010775 w 10010775"/>
              <a:gd name="connsiteY6" fmla="*/ 4875757 h 6858000"/>
              <a:gd name="connsiteX7" fmla="*/ 9915896 w 10010775"/>
              <a:gd name="connsiteY7" fmla="*/ 5058176 h 6858000"/>
              <a:gd name="connsiteX8" fmla="*/ 8789881 w 10010775"/>
              <a:gd name="connsiteY8" fmla="*/ 6577015 h 6858000"/>
              <a:gd name="connsiteX9" fmla="*/ 8613089 w 10010775"/>
              <a:gd name="connsiteY9" fmla="*/ 6766106 h 6858000"/>
              <a:gd name="connsiteX10" fmla="*/ 8516595 w 10010775"/>
              <a:gd name="connsiteY10" fmla="*/ 6858000 h 6858000"/>
              <a:gd name="connsiteX11" fmla="*/ 1531475 w 10010775"/>
              <a:gd name="connsiteY11" fmla="*/ 6858000 h 6858000"/>
              <a:gd name="connsiteX12" fmla="*/ 1418242 w 10010775"/>
              <a:gd name="connsiteY12" fmla="*/ 6756998 h 6858000"/>
              <a:gd name="connsiteX13" fmla="*/ 571944 w 10010775"/>
              <a:gd name="connsiteY13" fmla="*/ 5403687 h 6858000"/>
              <a:gd name="connsiteX14" fmla="*/ 0 w 10010775"/>
              <a:gd name="connsiteY14" fmla="*/ 3448140 h 6858000"/>
              <a:gd name="connsiteX15" fmla="*/ 957418 w 10010775"/>
              <a:gd name="connsiteY15" fmla="*/ 197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10775" h="6858000">
                <a:moveTo>
                  <a:pt x="1086484" y="0"/>
                </a:moveTo>
                <a:lnTo>
                  <a:pt x="9427284" y="0"/>
                </a:lnTo>
                <a:lnTo>
                  <a:pt x="9524742" y="155031"/>
                </a:lnTo>
                <a:cubicBezTo>
                  <a:pt x="9580538" y="246873"/>
                  <a:pt x="9636509" y="341830"/>
                  <a:pt x="9692951" y="439607"/>
                </a:cubicBezTo>
                <a:cubicBezTo>
                  <a:pt x="9798309" y="635162"/>
                  <a:pt x="9890498" y="826956"/>
                  <a:pt x="9969516" y="1012639"/>
                </a:cubicBezTo>
                <a:lnTo>
                  <a:pt x="10010775" y="1116553"/>
                </a:lnTo>
                <a:lnTo>
                  <a:pt x="10010775" y="4875757"/>
                </a:lnTo>
                <a:lnTo>
                  <a:pt x="9915896" y="5058176"/>
                </a:lnTo>
                <a:cubicBezTo>
                  <a:pt x="9557491" y="5691378"/>
                  <a:pt x="9105956" y="6193427"/>
                  <a:pt x="8789881" y="6577015"/>
                </a:cubicBezTo>
                <a:cubicBezTo>
                  <a:pt x="8733439" y="6640947"/>
                  <a:pt x="8674645" y="6703938"/>
                  <a:pt x="8613089" y="6766106"/>
                </a:cubicBezTo>
                <a:lnTo>
                  <a:pt x="8516595" y="6858000"/>
                </a:lnTo>
                <a:lnTo>
                  <a:pt x="1531475" y="6858000"/>
                </a:lnTo>
                <a:lnTo>
                  <a:pt x="1418242" y="6756998"/>
                </a:lnTo>
                <a:cubicBezTo>
                  <a:pt x="1020657" y="6382048"/>
                  <a:pt x="758203" y="5945223"/>
                  <a:pt x="571944" y="5403687"/>
                </a:cubicBezTo>
                <a:cubicBezTo>
                  <a:pt x="391331" y="4801980"/>
                  <a:pt x="0" y="3899420"/>
                  <a:pt x="0" y="3448140"/>
                </a:cubicBezTo>
                <a:cubicBezTo>
                  <a:pt x="0" y="2319941"/>
                  <a:pt x="211657" y="1376836"/>
                  <a:pt x="957418" y="19740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D5B725-2F53-3EF4-A4CC-17636AFA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350" y="728663"/>
            <a:ext cx="5015638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Big data et </a:t>
            </a:r>
            <a:r>
              <a:rPr lang="en-US" sz="5600" spc="-100" dirty="0" err="1"/>
              <a:t>traitements</a:t>
            </a:r>
            <a:endParaRPr lang="en-US" sz="5600" spc="-100" dirty="0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792E6477-8E59-40F2-8D78-7DE9A9FC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6300000">
            <a:off x="543278" y="430633"/>
            <a:ext cx="3631501" cy="339912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0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CE7321-83E7-C127-3780-E1FB42FA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pc="-100"/>
              <a:t>Le big data et les 3V</a:t>
            </a:r>
          </a:p>
        </p:txBody>
      </p:sp>
      <p:sp>
        <p:nvSpPr>
          <p:cNvPr id="1039" name="Content Placeholder 1038">
            <a:extLst>
              <a:ext uri="{FF2B5EF4-FFF2-40B4-BE49-F238E27FC236}">
                <a16:creationId xmlns:a16="http://schemas.microsoft.com/office/drawing/2014/main" id="{CC9678E2-430A-7EFE-CC12-20378434E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1"/>
            <a:ext cx="4991962" cy="147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>
                <a:effectLst/>
                <a:latin typeface="Inter"/>
              </a:rPr>
              <a:t>« Nous considérerons que l'on fait du big data à partir du moment où la quantité de données excède la faculté d'une machine à les stocker et les analyser en un temps acceptable. »</a:t>
            </a:r>
            <a:endParaRPr lang="en-US" dirty="0"/>
          </a:p>
        </p:txBody>
      </p:sp>
      <p:pic>
        <p:nvPicPr>
          <p:cNvPr id="1026" name="Picture 2" descr="Big Data Definition (3 Vs) | Download Scientific Diagram">
            <a:extLst>
              <a:ext uri="{FF2B5EF4-FFF2-40B4-BE49-F238E27FC236}">
                <a16:creationId xmlns:a16="http://schemas.microsoft.com/office/drawing/2014/main" id="{7EC89264-2B83-4814-8D8F-4A093B14B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" r="2" b="2"/>
          <a:stretch/>
        </p:blipFill>
        <p:spPr bwMode="auto">
          <a:xfrm>
            <a:off x="6257657" y="566767"/>
            <a:ext cx="5361537" cy="5404109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27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9B1A0E-22C2-9D9D-5B46-1399E0F8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/>
              <a:t>Calculs distribués avec Spark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868821-7C64-6158-6B82-F746EDBE1B4C}"/>
              </a:ext>
            </a:extLst>
          </p:cNvPr>
          <p:cNvSpPr txBox="1"/>
          <p:nvPr/>
        </p:nvSpPr>
        <p:spPr>
          <a:xfrm>
            <a:off x="4548188" y="633600"/>
            <a:ext cx="6900137" cy="12825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1900" b="0" i="0" spc="20" dirty="0">
                <a:solidFill>
                  <a:schemeClr val="tx1">
                    <a:alpha val="58000"/>
                  </a:schemeClr>
                </a:solidFill>
                <a:effectLst/>
              </a:rPr>
              <a:t>Spark </a:t>
            </a:r>
            <a:r>
              <a:rPr lang="en-US" sz="1900" b="0" i="0" spc="20" dirty="0" err="1">
                <a:solidFill>
                  <a:schemeClr val="tx1">
                    <a:alpha val="58000"/>
                  </a:schemeClr>
                </a:solidFill>
                <a:effectLst/>
              </a:rPr>
              <a:t>permet</a:t>
            </a:r>
            <a:r>
              <a:rPr lang="en-US" sz="1900" b="0" i="0" spc="20" dirty="0">
                <a:solidFill>
                  <a:schemeClr val="tx1">
                    <a:alpha val="58000"/>
                  </a:schemeClr>
                </a:solidFill>
                <a:effectLst/>
              </a:rPr>
              <a:t> de </a:t>
            </a:r>
            <a:r>
              <a:rPr lang="en-US" sz="1900" b="0" i="0" spc="20" dirty="0" err="1">
                <a:solidFill>
                  <a:schemeClr val="tx1">
                    <a:alpha val="58000"/>
                  </a:schemeClr>
                </a:solidFill>
                <a:effectLst/>
              </a:rPr>
              <a:t>distribuer</a:t>
            </a:r>
            <a:r>
              <a:rPr lang="en-US" sz="1900" b="0" i="0" spc="20" dirty="0">
                <a:solidFill>
                  <a:schemeClr val="tx1">
                    <a:alpha val="58000"/>
                  </a:schemeClr>
                </a:solidFill>
                <a:effectLst/>
              </a:rPr>
              <a:t> les </a:t>
            </a:r>
            <a:r>
              <a:rPr lang="en-US" sz="1900" b="0" i="0" spc="20" dirty="0" err="1">
                <a:solidFill>
                  <a:schemeClr val="tx1">
                    <a:alpha val="58000"/>
                  </a:schemeClr>
                </a:solidFill>
                <a:effectLst/>
              </a:rPr>
              <a:t>calculs</a:t>
            </a:r>
            <a:r>
              <a:rPr lang="en-US" sz="1900" b="0" i="0" spc="20" dirty="0">
                <a:solidFill>
                  <a:schemeClr val="tx1">
                    <a:alpha val="58000"/>
                  </a:schemeClr>
                </a:solidFill>
                <a:effectLst/>
              </a:rPr>
              <a:t> sur les </a:t>
            </a:r>
            <a:r>
              <a:rPr lang="en-US" sz="1900" b="0" i="0" spc="20" dirty="0" err="1">
                <a:solidFill>
                  <a:schemeClr val="tx1">
                    <a:alpha val="58000"/>
                  </a:schemeClr>
                </a:solidFill>
                <a:effectLst/>
              </a:rPr>
              <a:t>différents</a:t>
            </a:r>
            <a:r>
              <a:rPr lang="en-US" sz="1900" b="0" i="0" spc="20" dirty="0">
                <a:solidFill>
                  <a:schemeClr val="tx1">
                    <a:alpha val="58000"/>
                  </a:schemeClr>
                </a:solidFill>
                <a:effectLst/>
              </a:rPr>
              <a:t> workers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1900" spc="20" dirty="0">
                <a:solidFill>
                  <a:schemeClr val="tx1">
                    <a:alpha val="58000"/>
                  </a:schemeClr>
                </a:solidFill>
              </a:rPr>
              <a:t>Spark context  </a:t>
            </a:r>
            <a:r>
              <a:rPr lang="en-US" sz="1900" spc="20" dirty="0" err="1">
                <a:solidFill>
                  <a:schemeClr val="tx1">
                    <a:alpha val="58000"/>
                  </a:schemeClr>
                </a:solidFill>
              </a:rPr>
              <a:t>produit</a:t>
            </a:r>
            <a:r>
              <a:rPr lang="en-US" sz="1900" spc="20" dirty="0">
                <a:solidFill>
                  <a:schemeClr val="tx1">
                    <a:alpha val="58000"/>
                  </a:schemeClr>
                </a:solidFill>
              </a:rPr>
              <a:t> un </a:t>
            </a:r>
            <a:r>
              <a:rPr lang="en-US" sz="1900" i="0" spc="20" dirty="0">
                <a:solidFill>
                  <a:schemeClr val="tx1">
                    <a:alpha val="58000"/>
                  </a:schemeClr>
                </a:solidFill>
                <a:effectLst/>
              </a:rPr>
              <a:t>Resilient Distributed Datasets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1900" spc="20" dirty="0">
              <a:solidFill>
                <a:schemeClr val="tx1">
                  <a:alpha val="58000"/>
                </a:schemeClr>
              </a:solidFill>
            </a:endParaRPr>
          </a:p>
        </p:txBody>
      </p:sp>
      <p:sp useBgFill="1">
        <p:nvSpPr>
          <p:cNvPr id="3096" name="Freeform: Shape 3095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A1304E-CD5D-89E0-7529-6AD6002B1A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4583" y="3249613"/>
            <a:ext cx="6019158" cy="2888388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64928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628</Words>
  <Application>Microsoft Macintosh PowerPoint</Application>
  <PresentationFormat>Grand écran</PresentationFormat>
  <Paragraphs>77</Paragraphs>
  <Slides>21</Slides>
  <Notes>0</Notes>
  <HiddenSlides>3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Inter</vt:lpstr>
      <vt:lpstr>Sagona Book</vt:lpstr>
      <vt:lpstr>The Hand Extrablack</vt:lpstr>
      <vt:lpstr>Wingdings</vt:lpstr>
      <vt:lpstr>BlobVTI</vt:lpstr>
      <vt:lpstr>P8 Déployez un modèle dans le cloud </vt:lpstr>
      <vt:lpstr>Présentation PowerPoint</vt:lpstr>
      <vt:lpstr>Problématique</vt:lpstr>
      <vt:lpstr>Sommaire</vt:lpstr>
      <vt:lpstr>Missions : Concevoir une première chaine de traitement d’images de fruits dans un environnement Big Data :  - préprocessing  - reduction de dimension  </vt:lpstr>
      <vt:lpstr>La base de données Fruits 360</vt:lpstr>
      <vt:lpstr>Big data et traitements</vt:lpstr>
      <vt:lpstr>Le big data et les 3V</vt:lpstr>
      <vt:lpstr>Calculs distribués avec Spark</vt:lpstr>
      <vt:lpstr>Traitement des données </vt:lpstr>
      <vt:lpstr>(2) Extraction des features avec MobileNetV2</vt:lpstr>
      <vt:lpstr>(3) Étape ACP</vt:lpstr>
      <vt:lpstr>INFRASTRUCTURE AWS</vt:lpstr>
      <vt:lpstr>Création d’un bucket S3 (conforme au RGPD)</vt:lpstr>
      <vt:lpstr>Configuration EMR/EC2 et connexion</vt:lpstr>
      <vt:lpstr>Résultats :</vt:lpstr>
      <vt:lpstr>Points critiques et conclusion</vt:lpstr>
      <vt:lpstr>    Points critiques spécifiques au passage à l’echelle  </vt:lpstr>
      <vt:lpstr>Conclusion</vt:lpstr>
      <vt:lpstr>Recommandations pour améliorer la variance expliquée.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Fruits</dc:title>
  <dc:creator>Samuel Jacquot</dc:creator>
  <cp:lastModifiedBy>Samuel Jacquot</cp:lastModifiedBy>
  <cp:revision>24</cp:revision>
  <dcterms:created xsi:type="dcterms:W3CDTF">2022-07-30T21:47:24Z</dcterms:created>
  <dcterms:modified xsi:type="dcterms:W3CDTF">2024-01-21T17:28:39Z</dcterms:modified>
</cp:coreProperties>
</file>