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477" r:id="rId3"/>
    <p:sldId id="435" r:id="rId4"/>
    <p:sldId id="1113" r:id="rId5"/>
    <p:sldId id="1114" r:id="rId6"/>
    <p:sldId id="430" r:id="rId7"/>
    <p:sldId id="1110" r:id="rId8"/>
    <p:sldId id="1104" r:id="rId9"/>
    <p:sldId id="1105" r:id="rId10"/>
    <p:sldId id="1108" r:id="rId11"/>
    <p:sldId id="1107" r:id="rId12"/>
    <p:sldId id="1109" r:id="rId13"/>
    <p:sldId id="10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4" autoAdjust="0"/>
    <p:restoredTop sz="94660"/>
  </p:normalViewPr>
  <p:slideViewPr>
    <p:cSldViewPr snapToGrid="0">
      <p:cViewPr varScale="1">
        <p:scale>
          <a:sx n="102" d="100"/>
          <a:sy n="102" d="100"/>
        </p:scale>
        <p:origin x="224"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7</a:t>
            </a:fld>
            <a:endParaRPr lang="en-US" altLang="zh-CN">
              <a:solidFill>
                <a:prstClr val="black"/>
              </a:solidFill>
            </a:endParaRPr>
          </a:p>
        </p:txBody>
      </p:sp>
    </p:spTree>
    <p:extLst>
      <p:ext uri="{BB962C8B-B14F-4D97-AF65-F5344CB8AC3E}">
        <p14:creationId xmlns:p14="http://schemas.microsoft.com/office/powerpoint/2010/main" val="3005153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11, dynamic memory in classes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Does smart pointers always solve our problems?</a:t>
            </a:r>
          </a:p>
          <a:p>
            <a:r>
              <a:rPr lang="en-US" altLang="zh-CN"/>
              <a:t>Can we do this?</a:t>
            </a:r>
          </a:p>
        </p:txBody>
      </p:sp>
      <p:pic>
        <p:nvPicPr>
          <p:cNvPr id="4" name="图片 3"/>
          <p:cNvPicPr>
            <a:picLocks noChangeAspect="1"/>
          </p:cNvPicPr>
          <p:nvPr/>
        </p:nvPicPr>
        <p:blipFill>
          <a:blip r:embed="rId2"/>
          <a:stretch>
            <a:fillRect/>
          </a:stretch>
        </p:blipFill>
        <p:spPr>
          <a:xfrm>
            <a:off x="3543300" y="2663825"/>
            <a:ext cx="3123565" cy="21767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 pointer</a:t>
            </a:r>
          </a:p>
        </p:txBody>
      </p:sp>
      <p:sp>
        <p:nvSpPr>
          <p:cNvPr id="3" name="内容占位符 2"/>
          <p:cNvSpPr>
            <a:spLocks noGrp="1"/>
          </p:cNvSpPr>
          <p:nvPr>
            <p:ph idx="1"/>
          </p:nvPr>
        </p:nvSpPr>
        <p:spPr/>
        <p:txBody>
          <a:bodyPr/>
          <a:lstStyle/>
          <a:p>
            <a:r>
              <a:rPr lang="en-US" altLang="zh-CN"/>
              <a:t>C++ provides shared pointer to help manage your dynamic memory.</a:t>
            </a:r>
          </a:p>
          <a:p>
            <a:r>
              <a:rPr lang="en-US" altLang="zh-CN"/>
              <a:t>You can make several shared pointers points to one piece of memory.</a:t>
            </a:r>
          </a:p>
          <a:p>
            <a:r>
              <a:rPr lang="en-US" altLang="zh-CN"/>
              <a:t>If the last one of them is released, the dynamic memory is released.</a:t>
            </a:r>
          </a:p>
        </p:txBody>
      </p:sp>
      <p:pic>
        <p:nvPicPr>
          <p:cNvPr id="4" name="图片 3"/>
          <p:cNvPicPr>
            <a:picLocks noChangeAspect="1"/>
          </p:cNvPicPr>
          <p:nvPr/>
        </p:nvPicPr>
        <p:blipFill>
          <a:blip r:embed="rId2"/>
          <a:stretch>
            <a:fillRect/>
          </a:stretch>
        </p:blipFill>
        <p:spPr>
          <a:xfrm>
            <a:off x="1534795" y="3199130"/>
            <a:ext cx="3612515" cy="2838450"/>
          </a:xfrm>
          <a:prstGeom prst="rect">
            <a:avLst/>
          </a:prstGeom>
        </p:spPr>
      </p:pic>
      <p:pic>
        <p:nvPicPr>
          <p:cNvPr id="5" name="图片 4"/>
          <p:cNvPicPr>
            <a:picLocks noChangeAspect="1"/>
          </p:cNvPicPr>
          <p:nvPr/>
        </p:nvPicPr>
        <p:blipFill>
          <a:blip r:embed="rId3"/>
          <a:stretch>
            <a:fillRect/>
          </a:stretch>
        </p:blipFill>
        <p:spPr>
          <a:xfrm>
            <a:off x="6203950" y="3451860"/>
            <a:ext cx="3608070" cy="1183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Shared pointer</a:t>
            </a:r>
          </a:p>
        </p:txBody>
      </p:sp>
      <p:sp>
        <p:nvSpPr>
          <p:cNvPr id="3" name="内容占位符 2"/>
          <p:cNvSpPr>
            <a:spLocks noGrp="1"/>
          </p:cNvSpPr>
          <p:nvPr>
            <p:ph idx="1"/>
          </p:nvPr>
        </p:nvSpPr>
        <p:spPr>
          <a:xfrm>
            <a:off x="838199" y="1003780"/>
            <a:ext cx="11053879" cy="4849968"/>
          </a:xfrm>
        </p:spPr>
        <p:txBody>
          <a:bodyPr/>
          <a:lstStyle/>
          <a:p>
            <a:r>
              <a:rPr lang="en-US" altLang="zh-CN"/>
              <a:t>Does shared pointer always releases memory?</a:t>
            </a:r>
          </a:p>
          <a:p>
            <a:r>
              <a:rPr lang="en-US" altLang="zh-CN"/>
              <a:t>Can we do this?</a:t>
            </a:r>
          </a:p>
        </p:txBody>
      </p:sp>
      <p:pic>
        <p:nvPicPr>
          <p:cNvPr id="4" name="图片 3"/>
          <p:cNvPicPr>
            <a:picLocks noChangeAspect="1"/>
          </p:cNvPicPr>
          <p:nvPr/>
        </p:nvPicPr>
        <p:blipFill>
          <a:blip r:embed="rId2"/>
          <a:stretch>
            <a:fillRect/>
          </a:stretch>
        </p:blipFill>
        <p:spPr>
          <a:xfrm>
            <a:off x="3834765" y="1464310"/>
            <a:ext cx="3462655" cy="5393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3" name="内容占位符 2"/>
          <p:cNvSpPr>
            <a:spLocks noGrp="1"/>
          </p:cNvSpPr>
          <p:nvPr>
            <p:ph idx="1"/>
          </p:nvPr>
        </p:nvSpPr>
        <p:spPr>
          <a:xfrm>
            <a:off x="197225" y="1326994"/>
            <a:ext cx="11694854" cy="5020017"/>
          </a:xfrm>
        </p:spPr>
        <p:txBody>
          <a:bodyPr>
            <a:normAutofit lnSpcReduction="10000"/>
          </a:bodyPr>
          <a:lstStyle/>
          <a:p>
            <a:r>
              <a:rPr lang="en-US" altLang="zh-CN" b="0" dirty="0">
                <a:effectLst/>
              </a:rPr>
              <a:t>Create a class Matrix </a:t>
            </a:r>
            <a:r>
              <a:rPr lang="en-US" altLang="zh-CN" dirty="0"/>
              <a:t>to describe a matrix</a:t>
            </a:r>
            <a:r>
              <a:rPr lang="en-US" altLang="zh-CN" b="0" dirty="0">
                <a:effectLst/>
              </a:rPr>
              <a:t>. The element type is float. </a:t>
            </a:r>
            <a:r>
              <a:rPr lang="en-US" altLang="zh-CN" dirty="0"/>
              <a:t>One member of the class is </a:t>
            </a:r>
            <a:r>
              <a:rPr lang="en-US" altLang="zh-CN" dirty="0" err="1">
                <a:solidFill>
                  <a:srgbClr val="0000CC"/>
                </a:solidFill>
              </a:rPr>
              <a:t>shared_ptr</a:t>
            </a:r>
            <a:r>
              <a:rPr lang="en-US" altLang="zh-CN" dirty="0">
                <a:solidFill>
                  <a:srgbClr val="0000CC"/>
                </a:solidFill>
              </a:rPr>
              <a:t>&lt;&gt;</a:t>
            </a:r>
            <a:r>
              <a:rPr lang="en-US" altLang="zh-CN" dirty="0"/>
              <a:t> for the matrix data. </a:t>
            </a:r>
            <a:endParaRPr lang="en-US" altLang="zh-CN" b="0" dirty="0">
              <a:effectLst/>
            </a:endParaRPr>
          </a:p>
          <a:p>
            <a:r>
              <a:rPr lang="en-US" altLang="zh-CN" dirty="0"/>
              <a:t>The two matrices can share the same data through a copy constructor or a copy assignment.</a:t>
            </a:r>
            <a:endParaRPr lang="en-US" altLang="zh-CN" b="0" dirty="0">
              <a:effectLst/>
            </a:endParaRPr>
          </a:p>
          <a:p>
            <a:r>
              <a:rPr lang="en-US" altLang="zh-CN" b="0" dirty="0">
                <a:effectLst/>
              </a:rPr>
              <a:t>The following code can run smoothly without memory problems.</a:t>
            </a:r>
            <a:endParaRPr lang="en-US" altLang="zh-CN" sz="1600" b="0" dirty="0">
              <a:effectLst/>
            </a:endParaRPr>
          </a:p>
          <a:p>
            <a:endParaRPr lang="en-US" altLang="zh-CN" sz="1600" dirty="0">
              <a:latin typeface="Consolas" panose="020B0609020204030204" pitchFamily="49" charset="0"/>
            </a:endParaRPr>
          </a:p>
          <a:p>
            <a:pPr marL="685800" lvl="1" indent="0">
              <a:buNone/>
            </a:pPr>
            <a:r>
              <a:rPr lang="en-US" altLang="zh-CN" sz="2000" dirty="0">
                <a:effectLst/>
                <a:latin typeface="Consolas" panose="020B0609020204030204" pitchFamily="49" charset="0"/>
                <a:cs typeface="Consolas" panose="020B0609020204030204" pitchFamily="49" charset="0"/>
              </a:rPr>
              <a:t>class Matrix{...};</a:t>
            </a:r>
          </a:p>
          <a:p>
            <a:pPr marL="685800" lvl="1" indent="0">
              <a:buNone/>
            </a:pPr>
            <a:r>
              <a:rPr lang="en-US" altLang="zh-CN" sz="2000" dirty="0">
                <a:effectLst/>
                <a:latin typeface="Consolas" panose="020B0609020204030204" pitchFamily="49" charset="0"/>
                <a:cs typeface="Consolas" panose="020B0609020204030204" pitchFamily="49" charset="0"/>
              </a:rPr>
              <a:t>Matrix a(3,4);</a:t>
            </a:r>
          </a:p>
          <a:p>
            <a:pPr marL="685800" lvl="1" indent="0">
              <a:buNone/>
            </a:pPr>
            <a:r>
              <a:rPr lang="en-US" altLang="zh-CN" sz="2000" dirty="0">
                <a:effectLst/>
                <a:latin typeface="Consolas" panose="020B0609020204030204" pitchFamily="49" charset="0"/>
                <a:cs typeface="Consolas" panose="020B0609020204030204" pitchFamily="49" charset="0"/>
              </a:rPr>
              <a:t>Matrix b(3,4);</a:t>
            </a:r>
          </a:p>
          <a:p>
            <a:pPr marL="685800" lvl="1" indent="0">
              <a:buNone/>
            </a:pPr>
            <a:r>
              <a:rPr lang="en-US" altLang="zh-CN" sz="2000" dirty="0">
                <a:effectLst/>
                <a:latin typeface="Consolas" panose="020B0609020204030204" pitchFamily="49" charset="0"/>
                <a:cs typeface="Consolas" panose="020B0609020204030204" pitchFamily="49" charset="0"/>
              </a:rPr>
              <a:t>Matrix c = a + b;</a:t>
            </a:r>
          </a:p>
          <a:p>
            <a:pPr marL="685800" lvl="1" indent="0">
              <a:buNone/>
            </a:pPr>
            <a:r>
              <a:rPr lang="en-US" altLang="zh-CN" sz="2000" dirty="0">
                <a:effectLst/>
                <a:latin typeface="Consolas" panose="020B0609020204030204" pitchFamily="49" charset="0"/>
                <a:cs typeface="Consolas" panose="020B0609020204030204" pitchFamily="49" charset="0"/>
              </a:rPr>
              <a:t>Matrix d = a;</a:t>
            </a:r>
          </a:p>
          <a:p>
            <a:pPr marL="685800" lvl="1" indent="0">
              <a:buNone/>
            </a:pPr>
            <a:r>
              <a:rPr lang="en-US" altLang="zh-CN" sz="2000" dirty="0">
                <a:effectLst/>
                <a:latin typeface="Consolas" panose="020B0609020204030204" pitchFamily="49" charset="0"/>
                <a:cs typeface="Consolas" panose="020B0609020204030204" pitchFamily="49" charset="0"/>
              </a:rPr>
              <a:t>d = b;</a:t>
            </a:r>
            <a:endParaRPr lang="en-US" altLang="zh-CN" sz="1200" dirty="0">
              <a:effectLst/>
              <a:latin typeface="Consolas" panose="020B0609020204030204" pitchFamily="49" charset="0"/>
              <a:cs typeface="Consolas" panose="020B0609020204030204" pitchFamily="49" charset="0"/>
            </a:endParaRPr>
          </a:p>
          <a:p>
            <a:pPr marL="0" indent="0">
              <a:buNone/>
            </a:pPr>
            <a:br>
              <a:rPr lang="en-US" altLang="zh-CN" sz="1600" b="0" dirty="0">
                <a:effectLst/>
                <a:latin typeface="Consolas" panose="020B0609020204030204" pitchFamily="49" charset="0"/>
              </a:rPr>
            </a:br>
            <a:endParaRPr lang="en-US" altLang="zh-CN" sz="1600" b="0" dirty="0">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Dynamic memory in classes</a:t>
            </a:r>
          </a:p>
        </p:txBody>
      </p:sp>
      <p:sp>
        <p:nvSpPr>
          <p:cNvPr id="3" name="内容占位符 2"/>
          <p:cNvSpPr>
            <a:spLocks noGrp="1"/>
          </p:cNvSpPr>
          <p:nvPr>
            <p:ph idx="1"/>
          </p:nvPr>
        </p:nvSpPr>
        <p:spPr>
          <a:xfrm>
            <a:off x="838200" y="1676618"/>
            <a:ext cx="11053879" cy="2387382"/>
          </a:xfrm>
        </p:spPr>
        <p:txBody>
          <a:bodyPr/>
          <a:lstStyle/>
          <a:p>
            <a:pPr marL="285750" indent="-285750">
              <a:buFont typeface="Arial" panose="020B0604020202020204" pitchFamily="34" charset="0"/>
              <a:buChar char="•"/>
            </a:pPr>
            <a:r>
              <a:rPr lang="en-US" altLang="zh-CN" dirty="0">
                <a:sym typeface="+mn-ea"/>
              </a:rPr>
              <a:t>Constructor, destructor, copy constructor and assignment operator</a:t>
            </a:r>
          </a:p>
          <a:p>
            <a:pPr marL="285750" indent="-285750">
              <a:buFont typeface="Arial" panose="020B0604020202020204" pitchFamily="34" charset="0"/>
              <a:buChar char="•"/>
            </a:pPr>
            <a:r>
              <a:rPr lang="en-US" altLang="zh-CN" dirty="0">
                <a:sym typeface="+mn-ea"/>
              </a:rPr>
              <a:t>Smart pointers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279138" y="235261"/>
            <a:ext cx="9633723" cy="1043057"/>
          </a:xfrm>
        </p:spPr>
        <p:txBody>
          <a:bodyPr>
            <a:noAutofit/>
          </a:bodyPr>
          <a:lstStyle/>
          <a:p>
            <a:r>
              <a:rPr lang="en-US" altLang="zh-CN" sz="4720" dirty="0"/>
              <a:t>Four important member functions</a:t>
            </a:r>
          </a:p>
        </p:txBody>
      </p:sp>
      <p:sp>
        <p:nvSpPr>
          <p:cNvPr id="2" name="TextBox 1"/>
          <p:cNvSpPr txBox="1"/>
          <p:nvPr/>
        </p:nvSpPr>
        <p:spPr>
          <a:xfrm>
            <a:off x="477080" y="1463578"/>
            <a:ext cx="10988521" cy="830997"/>
          </a:xfrm>
          <a:prstGeom prst="rect">
            <a:avLst/>
          </a:prstGeom>
          <a:noFill/>
        </p:spPr>
        <p:txBody>
          <a:bodyPr wrap="none" rtlCol="0">
            <a:spAutoFit/>
          </a:bodyPr>
          <a:lstStyle/>
          <a:p>
            <a:pPr marL="0" lvl="1"/>
            <a:r>
              <a:rPr lang="en-US" altLang="zh-CN" sz="2400" dirty="0">
                <a:solidFill>
                  <a:prstClr val="black"/>
                </a:solidFill>
              </a:rPr>
              <a:t>To define a class containing </a:t>
            </a:r>
            <a:r>
              <a:rPr lang="en-US" altLang="zh-CN" sz="2400" b="1" dirty="0">
                <a:solidFill>
                  <a:prstClr val="black"/>
                </a:solidFill>
              </a:rPr>
              <a:t>a pointer member</a:t>
            </a:r>
            <a:r>
              <a:rPr lang="en-US" altLang="zh-CN" sz="2400" dirty="0">
                <a:solidFill>
                  <a:prstClr val="black"/>
                </a:solidFill>
              </a:rPr>
              <a:t>, you should think more carefully  about </a:t>
            </a:r>
          </a:p>
          <a:p>
            <a:pPr marL="0" lvl="1"/>
            <a:r>
              <a:rPr lang="en-US" altLang="zh-CN" sz="2400" dirty="0">
                <a:solidFill>
                  <a:prstClr val="black"/>
                </a:solidFill>
              </a:rPr>
              <a:t>four things: </a:t>
            </a:r>
            <a:r>
              <a:rPr lang="en-US" altLang="zh-CN" sz="2400" b="1" dirty="0">
                <a:solidFill>
                  <a:prstClr val="black"/>
                </a:solidFill>
              </a:rPr>
              <a:t>constructor</a:t>
            </a:r>
            <a:r>
              <a:rPr lang="en-US" altLang="zh-CN" sz="2400" dirty="0">
                <a:solidFill>
                  <a:prstClr val="black"/>
                </a:solidFill>
              </a:rPr>
              <a:t>, </a:t>
            </a:r>
            <a:r>
              <a:rPr lang="en-US" altLang="zh-CN" sz="2400" b="1" dirty="0">
                <a:solidFill>
                  <a:prstClr val="black"/>
                </a:solidFill>
              </a:rPr>
              <a:t>destructor</a:t>
            </a:r>
            <a:r>
              <a:rPr lang="en-US" altLang="zh-CN" sz="2400" dirty="0">
                <a:solidFill>
                  <a:prstClr val="black"/>
                </a:solidFill>
              </a:rPr>
              <a:t>, </a:t>
            </a:r>
            <a:r>
              <a:rPr lang="en-US" altLang="zh-CN" sz="2400" b="1" dirty="0">
                <a:solidFill>
                  <a:prstClr val="black"/>
                </a:solidFill>
              </a:rPr>
              <a:t>copy constructor </a:t>
            </a:r>
            <a:r>
              <a:rPr lang="en-US" altLang="zh-CN" sz="2400" dirty="0">
                <a:solidFill>
                  <a:prstClr val="black"/>
                </a:solidFill>
              </a:rPr>
              <a:t>and </a:t>
            </a:r>
            <a:r>
              <a:rPr lang="en-US" altLang="zh-CN" sz="2400" b="1" dirty="0">
                <a:solidFill>
                  <a:prstClr val="black"/>
                </a:solidFill>
              </a:rPr>
              <a:t>assignment operator</a:t>
            </a:r>
            <a:r>
              <a:rPr lang="en-US" altLang="zh-CN" sz="2400" dirty="0">
                <a:solidFill>
                  <a:prstClr val="black"/>
                </a:solidFill>
              </a:rPr>
              <a:t>.</a:t>
            </a:r>
            <a:endParaRPr lang="zh-CN" altLang="zh-CN" sz="2400" dirty="0">
              <a:solidFill>
                <a:prstClr val="black"/>
              </a:solidFill>
            </a:endParaRPr>
          </a:p>
        </p:txBody>
      </p:sp>
      <p:sp>
        <p:nvSpPr>
          <p:cNvPr id="11" name="TextBox 1"/>
          <p:cNvSpPr txBox="1"/>
          <p:nvPr/>
        </p:nvSpPr>
        <p:spPr>
          <a:xfrm>
            <a:off x="477080" y="2532767"/>
            <a:ext cx="10731592" cy="830997"/>
          </a:xfrm>
          <a:prstGeom prst="rect">
            <a:avLst/>
          </a:prstGeom>
          <a:noFill/>
        </p:spPr>
        <p:txBody>
          <a:bodyPr wrap="none" rtlCol="0">
            <a:spAutoFit/>
          </a:bodyPr>
          <a:lstStyle/>
          <a:p>
            <a:pPr marL="0" lvl="1"/>
            <a:r>
              <a:rPr lang="en-US" altLang="zh-CN" sz="2400" dirty="0">
                <a:solidFill>
                  <a:prstClr val="black"/>
                </a:solidFill>
              </a:rPr>
              <a:t>In constructor, first, use </a:t>
            </a:r>
            <a:r>
              <a:rPr lang="en-US" altLang="zh-CN" sz="2400" b="1" dirty="0">
                <a:solidFill>
                  <a:srgbClr val="00B0F0"/>
                </a:solidFill>
              </a:rPr>
              <a:t>new</a:t>
            </a:r>
            <a:r>
              <a:rPr lang="en-US" altLang="zh-CN" sz="2400" dirty="0">
                <a:solidFill>
                  <a:prstClr val="black"/>
                </a:solidFill>
              </a:rPr>
              <a:t> to allocate enough memory to hold the data where the </a:t>
            </a:r>
          </a:p>
          <a:p>
            <a:pPr marL="0" lvl="1"/>
            <a:r>
              <a:rPr lang="en-US" altLang="zh-CN" sz="2400" dirty="0">
                <a:solidFill>
                  <a:prstClr val="black"/>
                </a:solidFill>
              </a:rPr>
              <a:t>pointer points to. Second, initialize the storage space with proper data.</a:t>
            </a:r>
          </a:p>
        </p:txBody>
      </p:sp>
      <p:sp>
        <p:nvSpPr>
          <p:cNvPr id="8" name="TextBox 1"/>
          <p:cNvSpPr txBox="1"/>
          <p:nvPr/>
        </p:nvSpPr>
        <p:spPr>
          <a:xfrm>
            <a:off x="477080" y="3601956"/>
            <a:ext cx="6111225" cy="461665"/>
          </a:xfrm>
          <a:prstGeom prst="rect">
            <a:avLst/>
          </a:prstGeom>
          <a:noFill/>
        </p:spPr>
        <p:txBody>
          <a:bodyPr wrap="none" rtlCol="0">
            <a:spAutoFit/>
          </a:bodyPr>
          <a:lstStyle/>
          <a:p>
            <a:pPr marL="0" lvl="1"/>
            <a:r>
              <a:rPr lang="en-US" altLang="zh-CN" sz="2400" dirty="0">
                <a:solidFill>
                  <a:prstClr val="black"/>
                </a:solidFill>
              </a:rPr>
              <a:t>In destructor, release the memory using </a:t>
            </a:r>
            <a:r>
              <a:rPr lang="en-US" altLang="zh-CN" sz="2400" b="1" dirty="0">
                <a:solidFill>
                  <a:srgbClr val="00B0F0"/>
                </a:solidFill>
              </a:rPr>
              <a:t>delete</a:t>
            </a:r>
            <a:r>
              <a:rPr lang="en-US" altLang="zh-CN" sz="2400" dirty="0">
                <a:solidFill>
                  <a:prstClr val="black"/>
                </a:solidFill>
              </a:rPr>
              <a:t>.</a:t>
            </a:r>
            <a:endParaRPr lang="zh-CN" altLang="zh-CN" sz="2400" dirty="0">
              <a:solidFill>
                <a:prstClr val="black"/>
              </a:solidFill>
            </a:endParaRPr>
          </a:p>
        </p:txBody>
      </p:sp>
      <p:sp>
        <p:nvSpPr>
          <p:cNvPr id="3" name="TextBox 1">
            <a:extLst>
              <a:ext uri="{FF2B5EF4-FFF2-40B4-BE49-F238E27FC236}">
                <a16:creationId xmlns:a16="http://schemas.microsoft.com/office/drawing/2014/main" id="{3B06219F-0D77-1C7B-A764-B8CA0646B2E7}"/>
              </a:ext>
            </a:extLst>
          </p:cNvPr>
          <p:cNvSpPr txBox="1"/>
          <p:nvPr/>
        </p:nvSpPr>
        <p:spPr>
          <a:xfrm>
            <a:off x="518648" y="4290059"/>
            <a:ext cx="11217558" cy="830997"/>
          </a:xfrm>
          <a:prstGeom prst="rect">
            <a:avLst/>
          </a:prstGeom>
          <a:noFill/>
        </p:spPr>
        <p:txBody>
          <a:bodyPr wrap="none" rtlCol="0">
            <a:spAutoFit/>
          </a:bodyPr>
          <a:lstStyle/>
          <a:p>
            <a:pPr marL="0" lvl="1"/>
            <a:r>
              <a:rPr lang="en-US" altLang="zh-CN" sz="2400" dirty="0">
                <a:solidFill>
                  <a:prstClr val="black"/>
                </a:solidFill>
              </a:rPr>
              <a:t>With copy operations(</a:t>
            </a:r>
            <a:r>
              <a:rPr lang="en-US" altLang="zh-CN" sz="2400" b="1" dirty="0">
                <a:solidFill>
                  <a:srgbClr val="00B0F0"/>
                </a:solidFill>
              </a:rPr>
              <a:t>copy constructor </a:t>
            </a:r>
            <a:r>
              <a:rPr lang="en-US" altLang="zh-CN" sz="2400" dirty="0">
                <a:solidFill>
                  <a:prstClr val="black"/>
                </a:solidFill>
              </a:rPr>
              <a:t>and </a:t>
            </a:r>
            <a:r>
              <a:rPr lang="en-US" altLang="zh-CN" sz="2400" b="1" dirty="0">
                <a:solidFill>
                  <a:srgbClr val="00B0F0"/>
                </a:solidFill>
              </a:rPr>
              <a:t>assignment operator</a:t>
            </a:r>
            <a:r>
              <a:rPr lang="en-US" altLang="zh-CN" sz="2400" dirty="0">
                <a:solidFill>
                  <a:prstClr val="black"/>
                </a:solidFill>
              </a:rPr>
              <a:t>), we have two choices: </a:t>
            </a:r>
          </a:p>
          <a:p>
            <a:pPr marL="0" lvl="1"/>
            <a:r>
              <a:rPr lang="en-US" altLang="zh-CN" sz="2400" dirty="0">
                <a:solidFill>
                  <a:prstClr val="black"/>
                </a:solidFill>
              </a:rPr>
              <a:t>one is hard copy(deep copy) and another is soft copy(shallow copy).</a:t>
            </a:r>
            <a:endParaRPr lang="zh-CN" altLang="zh-CN"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E6F5C86-8FD4-C879-607D-FC94F4085D33}"/>
              </a:ext>
            </a:extLst>
          </p:cNvPr>
          <p:cNvPicPr>
            <a:picLocks noChangeAspect="1"/>
          </p:cNvPicPr>
          <p:nvPr/>
        </p:nvPicPr>
        <p:blipFill>
          <a:blip r:embed="rId2"/>
          <a:stretch>
            <a:fillRect/>
          </a:stretch>
        </p:blipFill>
        <p:spPr>
          <a:xfrm>
            <a:off x="443344" y="768105"/>
            <a:ext cx="5438775" cy="5676900"/>
          </a:xfrm>
          <a:prstGeom prst="rect">
            <a:avLst/>
          </a:prstGeom>
        </p:spPr>
      </p:pic>
      <p:grpSp>
        <p:nvGrpSpPr>
          <p:cNvPr id="10" name="组合 9">
            <a:extLst>
              <a:ext uri="{FF2B5EF4-FFF2-40B4-BE49-F238E27FC236}">
                <a16:creationId xmlns:a16="http://schemas.microsoft.com/office/drawing/2014/main" id="{BECC18DE-BE9D-9BDA-1780-04080B58EC19}"/>
              </a:ext>
            </a:extLst>
          </p:cNvPr>
          <p:cNvGrpSpPr/>
          <p:nvPr/>
        </p:nvGrpSpPr>
        <p:grpSpPr>
          <a:xfrm>
            <a:off x="1318608" y="3668180"/>
            <a:ext cx="10137151" cy="821114"/>
            <a:chOff x="1318608" y="3668180"/>
            <a:chExt cx="10137151" cy="821114"/>
          </a:xfrm>
        </p:grpSpPr>
        <p:sp>
          <p:nvSpPr>
            <p:cNvPr id="6" name="矩形 5">
              <a:extLst>
                <a:ext uri="{FF2B5EF4-FFF2-40B4-BE49-F238E27FC236}">
                  <a16:creationId xmlns:a16="http://schemas.microsoft.com/office/drawing/2014/main" id="{B868F367-AF08-8830-ECA0-88887B8A5C87}"/>
                </a:ext>
              </a:extLst>
            </p:cNvPr>
            <p:cNvSpPr/>
            <p:nvPr/>
          </p:nvSpPr>
          <p:spPr>
            <a:xfrm>
              <a:off x="1318608" y="3668180"/>
              <a:ext cx="2653027"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8" name="直接箭头连接符 7">
              <a:extLst>
                <a:ext uri="{FF2B5EF4-FFF2-40B4-BE49-F238E27FC236}">
                  <a16:creationId xmlns:a16="http://schemas.microsoft.com/office/drawing/2014/main" id="{CD822B66-9750-1112-0CEA-600B175B8EFB}"/>
                </a:ext>
              </a:extLst>
            </p:cNvPr>
            <p:cNvCxnSpPr>
              <a:cxnSpLocks/>
              <a:stCxn id="9" idx="1"/>
              <a:endCxn id="6" idx="3"/>
            </p:cNvCxnSpPr>
            <p:nvPr/>
          </p:nvCxnSpPr>
          <p:spPr>
            <a:xfrm flipH="1" flipV="1">
              <a:off x="3971635" y="3833761"/>
              <a:ext cx="875264" cy="332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DAE62E4-BA52-150D-B85D-1A0B4C6486EB}"/>
                </a:ext>
              </a:extLst>
            </p:cNvPr>
            <p:cNvSpPr txBox="1"/>
            <p:nvPr/>
          </p:nvSpPr>
          <p:spPr>
            <a:xfrm>
              <a:off x="4846899" y="3842963"/>
              <a:ext cx="6608860" cy="646331"/>
            </a:xfrm>
            <a:prstGeom prst="rect">
              <a:avLst/>
            </a:prstGeom>
            <a:noFill/>
          </p:spPr>
          <p:txBody>
            <a:bodyPr wrap="square" rtlCol="0">
              <a:spAutoFit/>
            </a:bodyPr>
            <a:lstStyle/>
            <a:p>
              <a:r>
                <a:rPr lang="en-US" altLang="zh-CN" dirty="0"/>
                <a:t>Constructor by initialization list, it dynamically allocates its own copy of that string and stores a pointer to that string in </a:t>
              </a:r>
              <a:r>
                <a:rPr lang="en-US" altLang="zh-CN" b="1" dirty="0"/>
                <a:t>ps</a:t>
              </a:r>
              <a:r>
                <a:rPr lang="en-US" altLang="zh-CN" dirty="0"/>
                <a:t>.</a:t>
              </a:r>
              <a:endParaRPr lang="zh-CN" altLang="en-US" dirty="0"/>
            </a:p>
          </p:txBody>
        </p:sp>
      </p:grpSp>
      <p:grpSp>
        <p:nvGrpSpPr>
          <p:cNvPr id="11" name="组合 10">
            <a:extLst>
              <a:ext uri="{FF2B5EF4-FFF2-40B4-BE49-F238E27FC236}">
                <a16:creationId xmlns:a16="http://schemas.microsoft.com/office/drawing/2014/main" id="{44B57ADD-1669-B956-BBA7-E97F48D268DE}"/>
              </a:ext>
            </a:extLst>
          </p:cNvPr>
          <p:cNvGrpSpPr/>
          <p:nvPr/>
        </p:nvGrpSpPr>
        <p:grpSpPr>
          <a:xfrm>
            <a:off x="1369412" y="4476351"/>
            <a:ext cx="10604362" cy="738545"/>
            <a:chOff x="1244720" y="3695890"/>
            <a:chExt cx="10604362" cy="738545"/>
          </a:xfrm>
        </p:grpSpPr>
        <p:sp>
          <p:nvSpPr>
            <p:cNvPr id="12" name="矩形 11">
              <a:extLst>
                <a:ext uri="{FF2B5EF4-FFF2-40B4-BE49-F238E27FC236}">
                  <a16:creationId xmlns:a16="http://schemas.microsoft.com/office/drawing/2014/main" id="{C9C30739-A47C-8B52-33A6-FC890E9EDD02}"/>
                </a:ext>
              </a:extLst>
            </p:cNvPr>
            <p:cNvSpPr/>
            <p:nvPr/>
          </p:nvSpPr>
          <p:spPr>
            <a:xfrm>
              <a:off x="1244720" y="369589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3" name="直接箭头连接符 12">
              <a:extLst>
                <a:ext uri="{FF2B5EF4-FFF2-40B4-BE49-F238E27FC236}">
                  <a16:creationId xmlns:a16="http://schemas.microsoft.com/office/drawing/2014/main" id="{E2155856-731A-D79C-C940-978E398D14DF}"/>
                </a:ext>
              </a:extLst>
            </p:cNvPr>
            <p:cNvCxnSpPr>
              <a:cxnSpLocks/>
            </p:cNvCxnSpPr>
            <p:nvPr/>
          </p:nvCxnSpPr>
          <p:spPr>
            <a:xfrm flipH="1" flipV="1">
              <a:off x="4077853" y="4027051"/>
              <a:ext cx="1542473" cy="1504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1B3D923-5A19-68DF-6551-3C11854A9237}"/>
                </a:ext>
              </a:extLst>
            </p:cNvPr>
            <p:cNvSpPr txBox="1"/>
            <p:nvPr/>
          </p:nvSpPr>
          <p:spPr>
            <a:xfrm>
              <a:off x="5527964" y="3788104"/>
              <a:ext cx="6321118" cy="646331"/>
            </a:xfrm>
            <a:prstGeom prst="rect">
              <a:avLst/>
            </a:prstGeom>
            <a:noFill/>
          </p:spPr>
          <p:txBody>
            <a:bodyPr wrap="square" rtlCol="0">
              <a:spAutoFit/>
            </a:bodyPr>
            <a:lstStyle/>
            <a:p>
              <a:r>
                <a:rPr lang="en-US" altLang="zh-CN" dirty="0"/>
                <a:t>Copy constructor by initialization list, it also allocates its own, separate copy of the string.</a:t>
              </a:r>
              <a:endParaRPr lang="zh-CN" altLang="en-US" dirty="0"/>
            </a:p>
          </p:txBody>
        </p:sp>
      </p:grpSp>
      <p:grpSp>
        <p:nvGrpSpPr>
          <p:cNvPr id="18" name="组合 17">
            <a:extLst>
              <a:ext uri="{FF2B5EF4-FFF2-40B4-BE49-F238E27FC236}">
                <a16:creationId xmlns:a16="http://schemas.microsoft.com/office/drawing/2014/main" id="{0E621F60-65EC-447C-E11C-DF07D490897B}"/>
              </a:ext>
            </a:extLst>
          </p:cNvPr>
          <p:cNvGrpSpPr/>
          <p:nvPr/>
        </p:nvGrpSpPr>
        <p:grpSpPr>
          <a:xfrm>
            <a:off x="920581" y="5544897"/>
            <a:ext cx="7157556" cy="1121203"/>
            <a:chOff x="1272428" y="3501930"/>
            <a:chExt cx="7157556" cy="1121203"/>
          </a:xfrm>
        </p:grpSpPr>
        <p:sp>
          <p:nvSpPr>
            <p:cNvPr id="19" name="矩形 18">
              <a:extLst>
                <a:ext uri="{FF2B5EF4-FFF2-40B4-BE49-F238E27FC236}">
                  <a16:creationId xmlns:a16="http://schemas.microsoft.com/office/drawing/2014/main" id="{0C970871-DB57-91B7-CDAA-606FEDCFBE26}"/>
                </a:ext>
              </a:extLst>
            </p:cNvPr>
            <p:cNvSpPr/>
            <p:nvPr/>
          </p:nvSpPr>
          <p:spPr>
            <a:xfrm>
              <a:off x="1272428" y="350193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20" name="直接箭头连接符 19">
              <a:extLst>
                <a:ext uri="{FF2B5EF4-FFF2-40B4-BE49-F238E27FC236}">
                  <a16:creationId xmlns:a16="http://schemas.microsoft.com/office/drawing/2014/main" id="{72B8D355-34A8-4E4E-4157-E59F01A78C7B}"/>
                </a:ext>
              </a:extLst>
            </p:cNvPr>
            <p:cNvCxnSpPr>
              <a:cxnSpLocks/>
            </p:cNvCxnSpPr>
            <p:nvPr/>
          </p:nvCxnSpPr>
          <p:spPr>
            <a:xfrm flipH="1" flipV="1">
              <a:off x="3732356" y="3884811"/>
              <a:ext cx="425570" cy="1478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68E70DB-7AC6-F1A1-39F9-C6FDB6D12CE1}"/>
                </a:ext>
              </a:extLst>
            </p:cNvPr>
            <p:cNvSpPr txBox="1"/>
            <p:nvPr/>
          </p:nvSpPr>
          <p:spPr>
            <a:xfrm>
              <a:off x="1624275" y="3976802"/>
              <a:ext cx="6805709" cy="646331"/>
            </a:xfrm>
            <a:prstGeom prst="rect">
              <a:avLst/>
            </a:prstGeom>
            <a:noFill/>
          </p:spPr>
          <p:txBody>
            <a:bodyPr wrap="none" rtlCol="0">
              <a:spAutoFit/>
            </a:bodyPr>
            <a:lstStyle/>
            <a:p>
              <a:r>
                <a:rPr lang="en-US" altLang="zh-CN" dirty="0"/>
                <a:t>Destructor frees the memory allocated in its constructors by executing </a:t>
              </a:r>
            </a:p>
            <a:p>
              <a:r>
                <a:rPr lang="en-US" altLang="zh-CN" dirty="0"/>
                <a:t>delete on the pointer member, </a:t>
              </a:r>
              <a:r>
                <a:rPr lang="en-US" altLang="zh-CN" b="1" dirty="0"/>
                <a:t>ps</a:t>
              </a:r>
              <a:r>
                <a:rPr lang="en-US" altLang="zh-CN" dirty="0"/>
                <a:t>.</a:t>
              </a:r>
              <a:endParaRPr lang="zh-CN" altLang="en-US" dirty="0"/>
            </a:p>
          </p:txBody>
        </p:sp>
      </p:grpSp>
      <p:pic>
        <p:nvPicPr>
          <p:cNvPr id="24" name="图片 23">
            <a:extLst>
              <a:ext uri="{FF2B5EF4-FFF2-40B4-BE49-F238E27FC236}">
                <a16:creationId xmlns:a16="http://schemas.microsoft.com/office/drawing/2014/main" id="{F56192BA-D001-8CEB-60C0-56BC33985F56}"/>
              </a:ext>
            </a:extLst>
          </p:cNvPr>
          <p:cNvPicPr>
            <a:picLocks noChangeAspect="1"/>
          </p:cNvPicPr>
          <p:nvPr/>
        </p:nvPicPr>
        <p:blipFill>
          <a:blip r:embed="rId3"/>
          <a:stretch>
            <a:fillRect/>
          </a:stretch>
        </p:blipFill>
        <p:spPr>
          <a:xfrm>
            <a:off x="4857173" y="234374"/>
            <a:ext cx="6041736" cy="2664473"/>
          </a:xfrm>
          <a:prstGeom prst="rect">
            <a:avLst/>
          </a:prstGeom>
        </p:spPr>
      </p:pic>
      <p:sp>
        <p:nvSpPr>
          <p:cNvPr id="26" name="文本框 25">
            <a:extLst>
              <a:ext uri="{FF2B5EF4-FFF2-40B4-BE49-F238E27FC236}">
                <a16:creationId xmlns:a16="http://schemas.microsoft.com/office/drawing/2014/main" id="{462F82E7-B7D2-5808-4429-DE526A8F368E}"/>
              </a:ext>
            </a:extLst>
          </p:cNvPr>
          <p:cNvSpPr txBox="1"/>
          <p:nvPr/>
        </p:nvSpPr>
        <p:spPr>
          <a:xfrm>
            <a:off x="6753225" y="1132049"/>
            <a:ext cx="5438775" cy="2031325"/>
          </a:xfrm>
          <a:prstGeom prst="rect">
            <a:avLst/>
          </a:prstGeom>
          <a:noFill/>
        </p:spPr>
        <p:txBody>
          <a:bodyPr wrap="square">
            <a:spAutoFit/>
          </a:bodyPr>
          <a:lstStyle/>
          <a:p>
            <a:r>
              <a:rPr lang="en-US" altLang="zh-CN" dirty="0"/>
              <a:t>Assignment operators typically combine the actions of the destructor and the copy constructor. Like the destructor, assignment destroys the left-hand operand’s resources. Like the copy constructor, assignment copies data from the right-hand operand. </a:t>
            </a:r>
          </a:p>
          <a:p>
            <a:r>
              <a:rPr lang="en-US" altLang="zh-CN" dirty="0"/>
              <a:t>Self-assignment(an object is assigned to itself) must be considered.</a:t>
            </a:r>
            <a:endParaRPr lang="zh-CN" altLang="en-US" dirty="0"/>
          </a:p>
        </p:txBody>
      </p:sp>
      <p:sp>
        <p:nvSpPr>
          <p:cNvPr id="34" name="文本框 33">
            <a:extLst>
              <a:ext uri="{FF2B5EF4-FFF2-40B4-BE49-F238E27FC236}">
                <a16:creationId xmlns:a16="http://schemas.microsoft.com/office/drawing/2014/main" id="{CAA98FCD-BFAE-C90A-2950-BE0D88CD1920}"/>
              </a:ext>
            </a:extLst>
          </p:cNvPr>
          <p:cNvSpPr txBox="1"/>
          <p:nvPr/>
        </p:nvSpPr>
        <p:spPr>
          <a:xfrm>
            <a:off x="341744" y="182162"/>
            <a:ext cx="1447576" cy="461665"/>
          </a:xfrm>
          <a:prstGeom prst="rect">
            <a:avLst/>
          </a:prstGeom>
          <a:noFill/>
        </p:spPr>
        <p:txBody>
          <a:bodyPr wrap="none" rtlCol="0">
            <a:spAutoFit/>
          </a:bodyPr>
          <a:lstStyle/>
          <a:p>
            <a:r>
              <a:rPr lang="en-US" altLang="zh-CN" sz="2400" dirty="0"/>
              <a:t>Hard copy</a:t>
            </a:r>
            <a:endParaRPr lang="zh-CN" altLang="en-US" sz="2400" dirty="0"/>
          </a:p>
        </p:txBody>
      </p:sp>
      <p:sp>
        <p:nvSpPr>
          <p:cNvPr id="35" name="椭圆 34">
            <a:extLst>
              <a:ext uri="{FF2B5EF4-FFF2-40B4-BE49-F238E27FC236}">
                <a16:creationId xmlns:a16="http://schemas.microsoft.com/office/drawing/2014/main" id="{FFFD822B-AF29-B878-3464-DAB2CC250E66}"/>
              </a:ext>
            </a:extLst>
          </p:cNvPr>
          <p:cNvSpPr/>
          <p:nvPr/>
        </p:nvSpPr>
        <p:spPr>
          <a:xfrm>
            <a:off x="855929" y="2346036"/>
            <a:ext cx="1517819" cy="2586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976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D2A101-3DAD-AF6F-6205-A9EEC4C90546}"/>
              </a:ext>
            </a:extLst>
          </p:cNvPr>
          <p:cNvSpPr txBox="1"/>
          <p:nvPr/>
        </p:nvSpPr>
        <p:spPr>
          <a:xfrm>
            <a:off x="341744" y="172926"/>
            <a:ext cx="1342803" cy="461665"/>
          </a:xfrm>
          <a:prstGeom prst="rect">
            <a:avLst/>
          </a:prstGeom>
          <a:noFill/>
        </p:spPr>
        <p:txBody>
          <a:bodyPr wrap="none" rtlCol="0">
            <a:spAutoFit/>
          </a:bodyPr>
          <a:lstStyle/>
          <a:p>
            <a:r>
              <a:rPr lang="en-US" altLang="zh-CN" sz="2400" dirty="0"/>
              <a:t>Soft copy</a:t>
            </a:r>
            <a:endParaRPr lang="zh-CN" altLang="en-US" sz="2400" dirty="0"/>
          </a:p>
        </p:txBody>
      </p:sp>
      <p:pic>
        <p:nvPicPr>
          <p:cNvPr id="6" name="图片 5">
            <a:extLst>
              <a:ext uri="{FF2B5EF4-FFF2-40B4-BE49-F238E27FC236}">
                <a16:creationId xmlns:a16="http://schemas.microsoft.com/office/drawing/2014/main" id="{11EBF146-B8F1-839B-18D8-E72DF403E447}"/>
              </a:ext>
            </a:extLst>
          </p:cNvPr>
          <p:cNvPicPr>
            <a:picLocks noChangeAspect="1"/>
          </p:cNvPicPr>
          <p:nvPr/>
        </p:nvPicPr>
        <p:blipFill>
          <a:blip r:embed="rId2"/>
          <a:stretch>
            <a:fillRect/>
          </a:stretch>
        </p:blipFill>
        <p:spPr>
          <a:xfrm>
            <a:off x="5996032" y="172926"/>
            <a:ext cx="5468793" cy="3273573"/>
          </a:xfrm>
          <a:prstGeom prst="rect">
            <a:avLst/>
          </a:prstGeom>
        </p:spPr>
      </p:pic>
      <p:grpSp>
        <p:nvGrpSpPr>
          <p:cNvPr id="11" name="组合 10">
            <a:extLst>
              <a:ext uri="{FF2B5EF4-FFF2-40B4-BE49-F238E27FC236}">
                <a16:creationId xmlns:a16="http://schemas.microsoft.com/office/drawing/2014/main" id="{09F34E45-F911-6925-0396-1E30414B356D}"/>
              </a:ext>
            </a:extLst>
          </p:cNvPr>
          <p:cNvGrpSpPr/>
          <p:nvPr/>
        </p:nvGrpSpPr>
        <p:grpSpPr>
          <a:xfrm>
            <a:off x="475271" y="1043705"/>
            <a:ext cx="4549669" cy="5284938"/>
            <a:chOff x="475271" y="748145"/>
            <a:chExt cx="4549669" cy="5284938"/>
          </a:xfrm>
        </p:grpSpPr>
        <p:pic>
          <p:nvPicPr>
            <p:cNvPr id="8" name="图片 7">
              <a:extLst>
                <a:ext uri="{FF2B5EF4-FFF2-40B4-BE49-F238E27FC236}">
                  <a16:creationId xmlns:a16="http://schemas.microsoft.com/office/drawing/2014/main" id="{F703C11C-5AF2-571C-4393-419ADE71309F}"/>
                </a:ext>
              </a:extLst>
            </p:cNvPr>
            <p:cNvPicPr>
              <a:picLocks noChangeAspect="1"/>
            </p:cNvPicPr>
            <p:nvPr/>
          </p:nvPicPr>
          <p:blipFill>
            <a:blip r:embed="rId3"/>
            <a:stretch>
              <a:fillRect/>
            </a:stretch>
          </p:blipFill>
          <p:spPr>
            <a:xfrm>
              <a:off x="475271" y="748145"/>
              <a:ext cx="4549669" cy="5033818"/>
            </a:xfrm>
            <a:prstGeom prst="rect">
              <a:avLst/>
            </a:prstGeom>
          </p:spPr>
        </p:pic>
        <p:pic>
          <p:nvPicPr>
            <p:cNvPr id="10" name="图片 9">
              <a:extLst>
                <a:ext uri="{FF2B5EF4-FFF2-40B4-BE49-F238E27FC236}">
                  <a16:creationId xmlns:a16="http://schemas.microsoft.com/office/drawing/2014/main" id="{BADB3365-AAF4-3D07-5ECA-35CB4395D79B}"/>
                </a:ext>
              </a:extLst>
            </p:cNvPr>
            <p:cNvPicPr>
              <a:picLocks noChangeAspect="1"/>
            </p:cNvPicPr>
            <p:nvPr/>
          </p:nvPicPr>
          <p:blipFill>
            <a:blip r:embed="rId4"/>
            <a:stretch>
              <a:fillRect/>
            </a:stretch>
          </p:blipFill>
          <p:spPr>
            <a:xfrm>
              <a:off x="475271" y="5806390"/>
              <a:ext cx="226693" cy="226693"/>
            </a:xfrm>
            <a:prstGeom prst="rect">
              <a:avLst/>
            </a:prstGeom>
          </p:spPr>
        </p:pic>
      </p:grpSp>
      <p:grpSp>
        <p:nvGrpSpPr>
          <p:cNvPr id="24" name="组合 23">
            <a:extLst>
              <a:ext uri="{FF2B5EF4-FFF2-40B4-BE49-F238E27FC236}">
                <a16:creationId xmlns:a16="http://schemas.microsoft.com/office/drawing/2014/main" id="{697FAAD3-0519-983E-AE20-2635EECBDAFE}"/>
              </a:ext>
            </a:extLst>
          </p:cNvPr>
          <p:cNvGrpSpPr/>
          <p:nvPr/>
        </p:nvGrpSpPr>
        <p:grpSpPr>
          <a:xfrm>
            <a:off x="775855" y="1860369"/>
            <a:ext cx="5292795" cy="923330"/>
            <a:chOff x="775855" y="1860369"/>
            <a:chExt cx="5292795" cy="923330"/>
          </a:xfrm>
        </p:grpSpPr>
        <p:sp>
          <p:nvSpPr>
            <p:cNvPr id="13" name="文本框 12">
              <a:extLst>
                <a:ext uri="{FF2B5EF4-FFF2-40B4-BE49-F238E27FC236}">
                  <a16:creationId xmlns:a16="http://schemas.microsoft.com/office/drawing/2014/main" id="{0CFD260A-1595-7F71-9AFB-C76D672B5816}"/>
                </a:ext>
              </a:extLst>
            </p:cNvPr>
            <p:cNvSpPr txBox="1"/>
            <p:nvPr/>
          </p:nvSpPr>
          <p:spPr>
            <a:xfrm>
              <a:off x="1968979" y="1860369"/>
              <a:ext cx="4099671" cy="923330"/>
            </a:xfrm>
            <a:prstGeom prst="rect">
              <a:avLst/>
            </a:prstGeom>
            <a:noFill/>
          </p:spPr>
          <p:txBody>
            <a:bodyPr wrap="square">
              <a:spAutoFit/>
            </a:bodyPr>
            <a:lstStyle/>
            <a:p>
              <a:r>
                <a:rPr lang="en-US" altLang="zh-CN" dirty="0"/>
                <a:t>add a new data member named </a:t>
              </a:r>
              <a:r>
                <a:rPr lang="en-US" altLang="zh-CN" b="1" dirty="0"/>
                <a:t>num</a:t>
              </a:r>
              <a:r>
                <a:rPr lang="en-US" altLang="zh-CN" dirty="0"/>
                <a:t> that will keep track of how many objects share the same string.</a:t>
              </a:r>
              <a:endParaRPr lang="zh-CN" altLang="en-US" dirty="0"/>
            </a:p>
          </p:txBody>
        </p:sp>
        <p:grpSp>
          <p:nvGrpSpPr>
            <p:cNvPr id="14" name="组合 13">
              <a:extLst>
                <a:ext uri="{FF2B5EF4-FFF2-40B4-BE49-F238E27FC236}">
                  <a16:creationId xmlns:a16="http://schemas.microsoft.com/office/drawing/2014/main" id="{14D34A75-1A91-F54A-E3DA-D84DEF3054A1}"/>
                </a:ext>
              </a:extLst>
            </p:cNvPr>
            <p:cNvGrpSpPr/>
            <p:nvPr/>
          </p:nvGrpSpPr>
          <p:grpSpPr>
            <a:xfrm>
              <a:off x="775855" y="2225964"/>
              <a:ext cx="1344294" cy="498763"/>
              <a:chOff x="1496287" y="3482108"/>
              <a:chExt cx="1344294" cy="498763"/>
            </a:xfrm>
          </p:grpSpPr>
          <p:sp>
            <p:nvSpPr>
              <p:cNvPr id="15" name="矩形 14">
                <a:extLst>
                  <a:ext uri="{FF2B5EF4-FFF2-40B4-BE49-F238E27FC236}">
                    <a16:creationId xmlns:a16="http://schemas.microsoft.com/office/drawing/2014/main" id="{F2D6302D-F556-E00F-F332-3C0D7A64760D}"/>
                  </a:ext>
                </a:extLst>
              </p:cNvPr>
              <p:cNvSpPr/>
              <p:nvPr/>
            </p:nvSpPr>
            <p:spPr>
              <a:xfrm>
                <a:off x="1496287" y="3768435"/>
                <a:ext cx="1043710" cy="212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6" name="直接箭头连接符 15">
                <a:extLst>
                  <a:ext uri="{FF2B5EF4-FFF2-40B4-BE49-F238E27FC236}">
                    <a16:creationId xmlns:a16="http://schemas.microsoft.com/office/drawing/2014/main" id="{9F20061B-9E7E-CCEC-39A2-15C4B7929B26}"/>
                  </a:ext>
                </a:extLst>
              </p:cNvPr>
              <p:cNvCxnSpPr>
                <a:cxnSpLocks/>
              </p:cNvCxnSpPr>
              <p:nvPr/>
            </p:nvCxnSpPr>
            <p:spPr>
              <a:xfrm flipH="1">
                <a:off x="2404979"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23964AFC-933F-34D4-9604-AB3249BC0AF8}"/>
              </a:ext>
            </a:extLst>
          </p:cNvPr>
          <p:cNvGrpSpPr/>
          <p:nvPr/>
        </p:nvGrpSpPr>
        <p:grpSpPr>
          <a:xfrm>
            <a:off x="1050756" y="3252548"/>
            <a:ext cx="10734843" cy="821114"/>
            <a:chOff x="1318608" y="3668180"/>
            <a:chExt cx="10734843" cy="821114"/>
          </a:xfrm>
        </p:grpSpPr>
        <p:sp>
          <p:nvSpPr>
            <p:cNvPr id="26" name="矩形 25">
              <a:extLst>
                <a:ext uri="{FF2B5EF4-FFF2-40B4-BE49-F238E27FC236}">
                  <a16:creationId xmlns:a16="http://schemas.microsoft.com/office/drawing/2014/main" id="{57C61B08-0FFF-C9D0-32C3-FE850CE4374F}"/>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7" name="直接箭头连接符 26">
              <a:extLst>
                <a:ext uri="{FF2B5EF4-FFF2-40B4-BE49-F238E27FC236}">
                  <a16:creationId xmlns:a16="http://schemas.microsoft.com/office/drawing/2014/main" id="{49BB23A4-2645-2301-B43A-01F202B7F634}"/>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51AE322-F95D-8878-3BFB-509AD2A9F22D}"/>
                </a:ext>
              </a:extLst>
            </p:cNvPr>
            <p:cNvSpPr txBox="1"/>
            <p:nvPr/>
          </p:nvSpPr>
          <p:spPr>
            <a:xfrm>
              <a:off x="4846898" y="3842963"/>
              <a:ext cx="7206553" cy="646331"/>
            </a:xfrm>
            <a:prstGeom prst="rect">
              <a:avLst/>
            </a:prstGeom>
            <a:noFill/>
          </p:spPr>
          <p:txBody>
            <a:bodyPr wrap="square" rtlCol="0">
              <a:spAutoFit/>
            </a:bodyPr>
            <a:lstStyle/>
            <a:p>
              <a:r>
                <a:rPr lang="en-US" altLang="zh-CN" dirty="0"/>
                <a:t>The constructor that takes a string allocates this counter and initializes it to 1, indicating that there is one user of this object’s string member.</a:t>
              </a:r>
              <a:endParaRPr lang="zh-CN" altLang="en-US" dirty="0"/>
            </a:p>
          </p:txBody>
        </p:sp>
      </p:grpSp>
      <p:grpSp>
        <p:nvGrpSpPr>
          <p:cNvPr id="31" name="组合 30">
            <a:extLst>
              <a:ext uri="{FF2B5EF4-FFF2-40B4-BE49-F238E27FC236}">
                <a16:creationId xmlns:a16="http://schemas.microsoft.com/office/drawing/2014/main" id="{945F4DE9-538E-5C2B-9494-2749131567AD}"/>
              </a:ext>
            </a:extLst>
          </p:cNvPr>
          <p:cNvGrpSpPr/>
          <p:nvPr/>
        </p:nvGrpSpPr>
        <p:grpSpPr>
          <a:xfrm>
            <a:off x="1027666" y="3802107"/>
            <a:ext cx="10734843" cy="1227420"/>
            <a:chOff x="1318608" y="3668180"/>
            <a:chExt cx="10734843" cy="1227420"/>
          </a:xfrm>
        </p:grpSpPr>
        <p:sp>
          <p:nvSpPr>
            <p:cNvPr id="32" name="矩形 31">
              <a:extLst>
                <a:ext uri="{FF2B5EF4-FFF2-40B4-BE49-F238E27FC236}">
                  <a16:creationId xmlns:a16="http://schemas.microsoft.com/office/drawing/2014/main" id="{E863542C-14E4-CE78-229E-00782FDF98F4}"/>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3" name="直接箭头连接符 32">
              <a:extLst>
                <a:ext uri="{FF2B5EF4-FFF2-40B4-BE49-F238E27FC236}">
                  <a16:creationId xmlns:a16="http://schemas.microsoft.com/office/drawing/2014/main" id="{28D02DF0-E180-B9D7-FE1A-22D49ECEACE9}"/>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DA332EC-55AA-8BF2-9881-368D1E5A4297}"/>
                </a:ext>
              </a:extLst>
            </p:cNvPr>
            <p:cNvSpPr txBox="1"/>
            <p:nvPr/>
          </p:nvSpPr>
          <p:spPr>
            <a:xfrm>
              <a:off x="4846898" y="3972270"/>
              <a:ext cx="7206553" cy="923330"/>
            </a:xfrm>
            <a:prstGeom prst="rect">
              <a:avLst/>
            </a:prstGeom>
            <a:noFill/>
          </p:spPr>
          <p:txBody>
            <a:bodyPr wrap="square" rtlCol="0">
              <a:spAutoFit/>
            </a:bodyPr>
            <a:lstStyle/>
            <a:p>
              <a:r>
                <a:rPr lang="en-US" altLang="zh-CN" dirty="0"/>
                <a:t>The copy constructor copies all three members from its given </a:t>
              </a:r>
              <a:r>
                <a:rPr lang="en-US" altLang="zh-CN" b="1" dirty="0" err="1"/>
                <a:t>PtrSoftcopy</a:t>
              </a:r>
              <a:r>
                <a:rPr lang="en-US" altLang="zh-CN" dirty="0"/>
                <a:t>. This constructor also increments the </a:t>
              </a:r>
              <a:r>
                <a:rPr lang="en-US" altLang="zh-CN" b="1" dirty="0"/>
                <a:t>num</a:t>
              </a:r>
              <a:r>
                <a:rPr lang="en-US" altLang="zh-CN" dirty="0"/>
                <a:t> member, indicating that there is another user for the string to which </a:t>
              </a:r>
              <a:r>
                <a:rPr lang="en-US" altLang="zh-CN" b="1" dirty="0" err="1"/>
                <a:t>ps</a:t>
              </a:r>
              <a:r>
                <a:rPr lang="en-US" altLang="zh-CN" dirty="0"/>
                <a:t> and </a:t>
              </a:r>
              <a:r>
                <a:rPr lang="en-US" altLang="zh-CN" b="1" dirty="0"/>
                <a:t>p.ps </a:t>
              </a:r>
              <a:r>
                <a:rPr lang="en-US" altLang="zh-CN" dirty="0"/>
                <a:t>point. </a:t>
              </a:r>
              <a:endParaRPr lang="zh-CN" altLang="en-US" dirty="0"/>
            </a:p>
          </p:txBody>
        </p:sp>
      </p:grpSp>
      <p:grpSp>
        <p:nvGrpSpPr>
          <p:cNvPr id="35" name="组合 34">
            <a:extLst>
              <a:ext uri="{FF2B5EF4-FFF2-40B4-BE49-F238E27FC236}">
                <a16:creationId xmlns:a16="http://schemas.microsoft.com/office/drawing/2014/main" id="{7A183538-4853-41B6-C3BA-3E409788582A}"/>
              </a:ext>
            </a:extLst>
          </p:cNvPr>
          <p:cNvGrpSpPr/>
          <p:nvPr/>
        </p:nvGrpSpPr>
        <p:grpSpPr>
          <a:xfrm>
            <a:off x="1032285" y="4933567"/>
            <a:ext cx="9015336" cy="1684759"/>
            <a:chOff x="1318608" y="3668180"/>
            <a:chExt cx="9015336" cy="1684759"/>
          </a:xfrm>
        </p:grpSpPr>
        <p:sp>
          <p:nvSpPr>
            <p:cNvPr id="36" name="矩形 35">
              <a:extLst>
                <a:ext uri="{FF2B5EF4-FFF2-40B4-BE49-F238E27FC236}">
                  <a16:creationId xmlns:a16="http://schemas.microsoft.com/office/drawing/2014/main" id="{3890A2EB-17CF-90CB-CF91-AB9DC9EB79D5}"/>
                </a:ext>
              </a:extLst>
            </p:cNvPr>
            <p:cNvSpPr/>
            <p:nvPr/>
          </p:nvSpPr>
          <p:spPr>
            <a:xfrm>
              <a:off x="1318608" y="3668180"/>
              <a:ext cx="1655497" cy="9961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7" name="直接箭头连接符 36">
              <a:extLst>
                <a:ext uri="{FF2B5EF4-FFF2-40B4-BE49-F238E27FC236}">
                  <a16:creationId xmlns:a16="http://schemas.microsoft.com/office/drawing/2014/main" id="{748B362A-066E-9670-9E4A-6E342F30537A}"/>
                </a:ext>
              </a:extLst>
            </p:cNvPr>
            <p:cNvCxnSpPr>
              <a:cxnSpLocks/>
            </p:cNvCxnSpPr>
            <p:nvPr/>
          </p:nvCxnSpPr>
          <p:spPr>
            <a:xfrm flipH="1" flipV="1">
              <a:off x="2876553" y="3791909"/>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D42BBA8-D14F-E4EA-F25C-2A3EA279C1ED}"/>
                </a:ext>
              </a:extLst>
            </p:cNvPr>
            <p:cNvSpPr txBox="1"/>
            <p:nvPr/>
          </p:nvSpPr>
          <p:spPr>
            <a:xfrm>
              <a:off x="3127391" y="3875611"/>
              <a:ext cx="7206553" cy="1477328"/>
            </a:xfrm>
            <a:prstGeom prst="rect">
              <a:avLst/>
            </a:prstGeom>
            <a:noFill/>
          </p:spPr>
          <p:txBody>
            <a:bodyPr wrap="square" rtlCol="0">
              <a:spAutoFit/>
            </a:bodyPr>
            <a:lstStyle/>
            <a:p>
              <a:r>
                <a:rPr lang="en-US" altLang="zh-CN" dirty="0"/>
                <a:t>The destructor cannot unconditionally delete </a:t>
              </a:r>
              <a:r>
                <a:rPr lang="en-US" altLang="zh-CN" b="1" dirty="0" err="1"/>
                <a:t>ps</a:t>
              </a:r>
              <a:r>
                <a:rPr lang="en-US" altLang="zh-CN" dirty="0"/>
                <a:t>—there might be other objects pointing to that memory. Instead, the destructor decrements the reference count, indicating that one less object shares the string. If the counter goes to zero, then the destructor frees the memory to which both </a:t>
              </a:r>
              <a:r>
                <a:rPr lang="en-US" altLang="zh-CN" b="1" dirty="0" err="1"/>
                <a:t>ps</a:t>
              </a:r>
              <a:r>
                <a:rPr lang="en-US" altLang="zh-CN" dirty="0"/>
                <a:t> and </a:t>
              </a:r>
              <a:r>
                <a:rPr lang="en-US" altLang="zh-CN" b="1" dirty="0"/>
                <a:t>num</a:t>
              </a:r>
              <a:r>
                <a:rPr lang="en-US" altLang="zh-CN" dirty="0"/>
                <a:t> point.</a:t>
              </a:r>
              <a:endParaRPr lang="zh-CN" altLang="en-US" dirty="0"/>
            </a:p>
          </p:txBody>
        </p:sp>
      </p:grpSp>
      <p:sp>
        <p:nvSpPr>
          <p:cNvPr id="40" name="文本框 39">
            <a:extLst>
              <a:ext uri="{FF2B5EF4-FFF2-40B4-BE49-F238E27FC236}">
                <a16:creationId xmlns:a16="http://schemas.microsoft.com/office/drawing/2014/main" id="{82DB3B31-2FA2-3A69-2CF5-12818BBC347E}"/>
              </a:ext>
            </a:extLst>
          </p:cNvPr>
          <p:cNvSpPr txBox="1"/>
          <p:nvPr/>
        </p:nvSpPr>
        <p:spPr>
          <a:xfrm>
            <a:off x="8040237" y="634591"/>
            <a:ext cx="4014767" cy="2031325"/>
          </a:xfrm>
          <a:prstGeom prst="rect">
            <a:avLst/>
          </a:prstGeom>
          <a:noFill/>
        </p:spPr>
        <p:txBody>
          <a:bodyPr wrap="square">
            <a:spAutoFit/>
          </a:bodyPr>
          <a:lstStyle/>
          <a:p>
            <a:r>
              <a:rPr lang="en-US" altLang="zh-CN" dirty="0"/>
              <a:t>The assignment operator must increment the counter of the right-hand operand and decrement the counter of the left-hand operand, deleting the memory used if appropriate. Also, as usual, the operator must handle self-assignment.</a:t>
            </a:r>
            <a:endParaRPr lang="zh-CN" altLang="en-US" dirty="0"/>
          </a:p>
        </p:txBody>
      </p:sp>
    </p:spTree>
    <p:extLst>
      <p:ext uri="{BB962C8B-B14F-4D97-AF65-F5344CB8AC3E}">
        <p14:creationId xmlns:p14="http://schemas.microsoft.com/office/powerpoint/2010/main" val="2797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418" y="3124338"/>
            <a:ext cx="11553164" cy="427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following four definitions(constructing an object from another object) invoke a copy constructor:</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TextBox 2"/>
          <p:cNvSpPr txBox="1"/>
          <p:nvPr/>
        </p:nvSpPr>
        <p:spPr>
          <a:xfrm>
            <a:off x="933208" y="3623745"/>
            <a:ext cx="10456288" cy="205145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c1 (c2);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c3 = 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c4 = Complex(c1);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*pc = new Complex(c1);</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4" name="组合 3"/>
          <p:cNvGrpSpPr/>
          <p:nvPr/>
        </p:nvGrpSpPr>
        <p:grpSpPr>
          <a:xfrm>
            <a:off x="933949" y="5143913"/>
            <a:ext cx="10716954" cy="1288607"/>
            <a:chOff x="918565" y="3488484"/>
            <a:chExt cx="11808496" cy="1419854"/>
          </a:xfrm>
        </p:grpSpPr>
        <p:sp>
          <p:nvSpPr>
            <p:cNvPr id="5" name="矩形 4"/>
            <p:cNvSpPr/>
            <p:nvPr/>
          </p:nvSpPr>
          <p:spPr>
            <a:xfrm>
              <a:off x="918565" y="3488484"/>
              <a:ext cx="4391672" cy="5760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5"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圆角矩形标注 5"/>
            <p:cNvSpPr/>
            <p:nvPr/>
          </p:nvSpPr>
          <p:spPr>
            <a:xfrm>
              <a:off x="3402025" y="4153131"/>
              <a:ext cx="9325036" cy="755207"/>
            </a:xfrm>
            <a:prstGeom prst="wedgeRoundRectCallout">
              <a:avLst>
                <a:gd name="adj1" fmla="val -59055"/>
                <a:gd name="adj2" fmla="val -7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This statement initializes a anonymous object to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c1</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and assigns the address of the new object t the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pc</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pointer.</a:t>
              </a:r>
              <a:endParaRPr kumimoji="0" lang="zh-CN" altLang="en-US"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7" name="TextBox 6"/>
          <p:cNvSpPr txBox="1"/>
          <p:nvPr/>
        </p:nvSpPr>
        <p:spPr>
          <a:xfrm>
            <a:off x="1237888" y="679298"/>
            <a:ext cx="10314436" cy="193899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copy constructor is usually called in the following situations:</a:t>
            </a:r>
            <a:endPar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 When a class object is returned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 When an object is passed to a function as an argument and is passed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 When an object is constructed from another object of the same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 When a temporary object is generated by the compiler.</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127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36804" y="299129"/>
            <a:ext cx="6880948" cy="971258"/>
          </a:xfrm>
        </p:spPr>
        <p:txBody>
          <a:bodyPr>
            <a:noAutofit/>
          </a:bodyPr>
          <a:lstStyle/>
          <a:p>
            <a:r>
              <a:rPr lang="en-US" altLang="zh-CN" sz="3800" dirty="0"/>
              <a:t>Smart pointers</a:t>
            </a:r>
          </a:p>
        </p:txBody>
      </p:sp>
      <p:sp>
        <p:nvSpPr>
          <p:cNvPr id="2" name="TextBox 1"/>
          <p:cNvSpPr txBox="1"/>
          <p:nvPr/>
        </p:nvSpPr>
        <p:spPr>
          <a:xfrm>
            <a:off x="789327" y="1512612"/>
            <a:ext cx="10217990" cy="2308324"/>
          </a:xfrm>
          <a:prstGeom prst="rect">
            <a:avLst/>
          </a:prstGeom>
          <a:noFill/>
        </p:spPr>
        <p:txBody>
          <a:bodyPr wrap="none" rtlCol="0">
            <a:spAutoFit/>
          </a:bodyPr>
          <a:lstStyle/>
          <a:p>
            <a:r>
              <a:rPr lang="en-US" altLang="zh-CN" sz="2400" dirty="0"/>
              <a:t>To make using dynamic memory easier (and safer), the new library provides two </a:t>
            </a:r>
          </a:p>
          <a:p>
            <a:r>
              <a:rPr lang="en-US" altLang="zh-CN" sz="2400" dirty="0"/>
              <a:t>smart pointer types(</a:t>
            </a:r>
            <a:r>
              <a:rPr lang="en-US" altLang="zh-CN" sz="2400" b="1" dirty="0" err="1"/>
              <a:t>unique_ptr</a:t>
            </a:r>
            <a:r>
              <a:rPr lang="en-US" altLang="zh-CN" sz="2400" b="1" dirty="0"/>
              <a:t> </a:t>
            </a:r>
            <a:r>
              <a:rPr lang="en-US" altLang="zh-CN" sz="2400" dirty="0"/>
              <a:t>and </a:t>
            </a:r>
            <a:r>
              <a:rPr lang="en-US" altLang="zh-CN" sz="2400" b="1" dirty="0" err="1"/>
              <a:t>shared_ptr</a:t>
            </a:r>
            <a:r>
              <a:rPr lang="en-US" altLang="zh-CN" sz="2400" dirty="0"/>
              <a:t>) that manage dynamic objects. </a:t>
            </a:r>
          </a:p>
          <a:p>
            <a:r>
              <a:rPr lang="en-US" altLang="zh-CN" sz="2400" dirty="0"/>
              <a:t>A smart pointer acts like a regular pointer with the important exception that it </a:t>
            </a:r>
          </a:p>
          <a:p>
            <a:r>
              <a:rPr lang="en-US" altLang="zh-CN" sz="2400" dirty="0"/>
              <a:t>automatically deletes the object to which it points. A</a:t>
            </a:r>
            <a:r>
              <a:rPr lang="en-US" altLang="zh-CN" sz="2400" b="0" i="0" dirty="0">
                <a:solidFill>
                  <a:srgbClr val="171717"/>
                </a:solidFill>
                <a:effectLst/>
                <a:latin typeface="Segoe UI" panose="020B0502040204020203" pitchFamily="34" charset="0"/>
              </a:rPr>
              <a:t> smart pointer is a class </a:t>
            </a:r>
          </a:p>
          <a:p>
            <a:r>
              <a:rPr lang="en-US" altLang="zh-CN" sz="2400" b="0" i="0" dirty="0">
                <a:solidFill>
                  <a:srgbClr val="171717"/>
                </a:solidFill>
                <a:effectLst/>
                <a:latin typeface="Segoe UI" panose="020B0502040204020203" pitchFamily="34" charset="0"/>
              </a:rPr>
              <a:t>template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defined in the </a:t>
            </a:r>
            <a:r>
              <a:rPr lang="en-US" altLang="zh-CN" sz="2400" b="1" dirty="0">
                <a:solidFill>
                  <a:srgbClr val="171717"/>
                </a:solidFill>
                <a:latin typeface="Segoe UI" panose="020B0502040204020203" pitchFamily="34" charset="0"/>
                <a:cs typeface="Segoe UI" panose="020B0502040204020203" pitchFamily="34" charset="0"/>
              </a:rPr>
              <a:t>s</a:t>
            </a:r>
            <a:r>
              <a:rPr kumimoji="0" lang="en-US" altLang="zh-CN"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td</a:t>
            </a:r>
            <a:r>
              <a:rPr kumimoji="0" lang="en-US"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namespace in the </a:t>
            </a:r>
            <a:r>
              <a:rPr kumimoji="0" lang="zh-CN" altLang="zh-CN"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&lt;memory&gt;</a:t>
            </a:r>
            <a:r>
              <a:rPr kumimoji="0" lang="zh-CN" altLang="zh-CN"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zh-CN" altLang="zh-CN"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header file.</a:t>
            </a:r>
            <a:r>
              <a:rPr kumimoji="0" lang="zh-CN" altLang="zh-CN" sz="12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a:p>
            <a:r>
              <a:rPr lang="en-US" altLang="zh-CN" sz="2400" b="0" i="0" dirty="0">
                <a:solidFill>
                  <a:srgbClr val="171717"/>
                </a:solidFill>
                <a:effectLst/>
                <a:latin typeface="Segoe UI" panose="020B0502040204020203" pitchFamily="34" charset="0"/>
              </a:rPr>
              <a:t> </a:t>
            </a:r>
            <a:endParaRPr lang="zh-CN" altLang="en-US" sz="2400" dirty="0"/>
          </a:p>
        </p:txBody>
      </p:sp>
    </p:spTree>
    <p:extLst>
      <p:ext uri="{BB962C8B-B14F-4D97-AF65-F5344CB8AC3E}">
        <p14:creationId xmlns:p14="http://schemas.microsoft.com/office/powerpoint/2010/main" val="11386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C++ provides unique pointers to help manage your dynamic memory.</a:t>
            </a:r>
          </a:p>
          <a:p>
            <a:r>
              <a:rPr lang="en-US" altLang="zh-CN"/>
              <a:t>A unique pointer object take ownership of a pointer.</a:t>
            </a:r>
          </a:p>
          <a:p>
            <a:r>
              <a:rPr lang="en-US" altLang="zh-CN"/>
              <a:t>When the unique pointer is deleted, the memory is freed too.</a:t>
            </a:r>
          </a:p>
          <a:p>
            <a:r>
              <a:rPr lang="en-US" altLang="zh-CN"/>
              <a:t>You can initialize it with a raw pointer.</a:t>
            </a:r>
          </a:p>
        </p:txBody>
      </p:sp>
      <p:pic>
        <p:nvPicPr>
          <p:cNvPr id="7" name="图片 6"/>
          <p:cNvPicPr>
            <a:picLocks noChangeAspect="1"/>
          </p:cNvPicPr>
          <p:nvPr/>
        </p:nvPicPr>
        <p:blipFill>
          <a:blip r:embed="rId2"/>
          <a:stretch>
            <a:fillRect/>
          </a:stretch>
        </p:blipFill>
        <p:spPr>
          <a:xfrm>
            <a:off x="1248410" y="3505200"/>
            <a:ext cx="5843905" cy="2760980"/>
          </a:xfrm>
          <a:prstGeom prst="rect">
            <a:avLst/>
          </a:prstGeom>
        </p:spPr>
      </p:pic>
      <p:pic>
        <p:nvPicPr>
          <p:cNvPr id="8" name="图片 7"/>
          <p:cNvPicPr>
            <a:picLocks noChangeAspect="1"/>
          </p:cNvPicPr>
          <p:nvPr/>
        </p:nvPicPr>
        <p:blipFill>
          <a:blip r:embed="rId3"/>
          <a:stretch>
            <a:fillRect/>
          </a:stretch>
        </p:blipFill>
        <p:spPr>
          <a:xfrm>
            <a:off x="7639685" y="4057015"/>
            <a:ext cx="3829050" cy="894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Unique pointer</a:t>
            </a:r>
          </a:p>
        </p:txBody>
      </p:sp>
      <p:sp>
        <p:nvSpPr>
          <p:cNvPr id="3" name="内容占位符 2"/>
          <p:cNvSpPr>
            <a:spLocks noGrp="1"/>
          </p:cNvSpPr>
          <p:nvPr>
            <p:ph idx="1"/>
          </p:nvPr>
        </p:nvSpPr>
        <p:spPr/>
        <p:txBody>
          <a:bodyPr/>
          <a:lstStyle/>
          <a:p>
            <a:r>
              <a:rPr lang="en-US" altLang="zh-CN"/>
              <a:t>There are several ways to use a unique pointer:</a:t>
            </a:r>
          </a:p>
        </p:txBody>
      </p:sp>
      <p:pic>
        <p:nvPicPr>
          <p:cNvPr id="5" name="图片 4"/>
          <p:cNvPicPr>
            <a:picLocks noChangeAspect="1"/>
          </p:cNvPicPr>
          <p:nvPr/>
        </p:nvPicPr>
        <p:blipFill>
          <a:blip r:embed="rId2"/>
          <a:stretch>
            <a:fillRect/>
          </a:stretch>
        </p:blipFill>
        <p:spPr>
          <a:xfrm>
            <a:off x="6917055" y="2327910"/>
            <a:ext cx="2816860" cy="1614805"/>
          </a:xfrm>
          <a:prstGeom prst="rect">
            <a:avLst/>
          </a:prstGeom>
        </p:spPr>
      </p:pic>
      <p:pic>
        <p:nvPicPr>
          <p:cNvPr id="6" name="图片 5"/>
          <p:cNvPicPr>
            <a:picLocks noChangeAspect="1"/>
          </p:cNvPicPr>
          <p:nvPr/>
        </p:nvPicPr>
        <p:blipFill>
          <a:blip r:embed="rId3"/>
          <a:stretch>
            <a:fillRect/>
          </a:stretch>
        </p:blipFill>
        <p:spPr>
          <a:xfrm>
            <a:off x="1267460" y="2327910"/>
            <a:ext cx="4728845" cy="30194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862</Words>
  <Application>Microsoft Macintosh PowerPoint</Application>
  <PresentationFormat>宽屏</PresentationFormat>
  <Paragraphs>78</Paragraphs>
  <Slides>13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Arial</vt:lpstr>
      <vt:lpstr>Calibri</vt:lpstr>
      <vt:lpstr>Consolas</vt:lpstr>
      <vt:lpstr>Franklin Gothic Demi</vt:lpstr>
      <vt:lpstr>Franklin Gothic Medium</vt:lpstr>
      <vt:lpstr>Segoe UI</vt:lpstr>
      <vt:lpstr>Wingdings</vt:lpstr>
      <vt:lpstr>Office 主题</vt:lpstr>
      <vt:lpstr>C/C++ Program Design</vt:lpstr>
      <vt:lpstr>Dynamic memory in classes</vt:lpstr>
      <vt:lpstr>Four important member functions</vt:lpstr>
      <vt:lpstr>PowerPoint 演示文稿</vt:lpstr>
      <vt:lpstr>PowerPoint 演示文稿</vt:lpstr>
      <vt:lpstr>PowerPoint 演示文稿</vt:lpstr>
      <vt:lpstr>Smart pointers</vt:lpstr>
      <vt:lpstr>Unique pointer</vt:lpstr>
      <vt:lpstr>Unique pointer</vt:lpstr>
      <vt:lpstr>Unique pointer</vt:lpstr>
      <vt:lpstr>Shared pointer</vt:lpstr>
      <vt:lpstr>Shared pointer</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863</cp:revision>
  <dcterms:created xsi:type="dcterms:W3CDTF">2020-09-05T08:11:00Z</dcterms:created>
  <dcterms:modified xsi:type="dcterms:W3CDTF">2022-11-24T05:52:54Z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