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477" r:id="rId3"/>
    <p:sldId id="1003" r:id="rId4"/>
    <p:sldId id="1004" r:id="rId5"/>
    <p:sldId id="1005" r:id="rId6"/>
    <p:sldId id="1006" r:id="rId7"/>
    <p:sldId id="1007" r:id="rId8"/>
    <p:sldId id="1008" r:id="rId9"/>
    <p:sldId id="1010" r:id="rId10"/>
    <p:sldId id="1009" r:id="rId11"/>
    <p:sldId id="1002" r:id="rId12"/>
    <p:sldId id="481" r:id="rId13"/>
    <p:sldId id="1018" r:id="rId14"/>
    <p:sldId id="1019" r:id="rId15"/>
    <p:sldId id="1020" r:id="rId16"/>
    <p:sldId id="1021" r:id="rId17"/>
    <p:sldId id="1022" r:id="rId18"/>
    <p:sldId id="1023" r:id="rId19"/>
    <p:sldId id="1017" r:id="rId20"/>
    <p:sldId id="1001" r:id="rId21"/>
    <p:sldId id="6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774" autoAdjust="0"/>
    <p:restoredTop sz="94660"/>
  </p:normalViewPr>
  <p:slideViewPr>
    <p:cSldViewPr snapToGrid="0">
      <p:cViewPr varScale="1">
        <p:scale>
          <a:sx n="64" d="100"/>
          <a:sy n="64" d="100"/>
        </p:scale>
        <p:origin x="184" y="2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3</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4</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5</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8</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10</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functions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31444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Passing Parameters </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5"/>
          <p:cNvSpPr txBox="1"/>
          <p:nvPr/>
        </p:nvSpPr>
        <p:spPr>
          <a:xfrm>
            <a:off x="1095189" y="1113211"/>
            <a:ext cx="99381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can be passed in two ways: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value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reference(or</a:t>
            </a:r>
            <a:r>
              <a:rPr kumimoji="0" lang="zh-CN" altLang="en-US"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6"/>
          <p:cNvSpPr txBox="1"/>
          <p:nvPr/>
        </p:nvSpPr>
        <p:spPr>
          <a:xfrm>
            <a:off x="1030760" y="1715905"/>
            <a:ext cx="11017224"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you invoke a function with a parameter, the value of the argument is passed to the parameter. This is referred to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which means the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copy of argument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assigned to the parameter. The value of argument is not affected, regardless of the changes made to the parameter inside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8"/>
          <p:cNvSpPr txBox="1"/>
          <p:nvPr/>
        </p:nvSpPr>
        <p:spPr>
          <a:xfrm>
            <a:off x="886744" y="3572436"/>
            <a:ext cx="1130525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an argument of a pointer or a reference or an array type</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passing to the parameter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known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pass-by-reference(or 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 reference or the address of argument is assigned to the parameter, which means both parameter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and argument are pointed to the same memory, if you modify the content of parameter inside the function, you will see the same change of the argument outside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931569" y="5657352"/>
            <a:ext cx="10354997" cy="830997"/>
          </a:xfrm>
          <a:prstGeom prst="rect">
            <a:avLst/>
          </a:prstGeom>
          <a:noFill/>
        </p:spPr>
        <p:txBody>
          <a:bodyPr wrap="square">
            <a:spAutoFit/>
          </a:bodyPr>
          <a:lstStyle/>
          <a:p>
            <a:r>
              <a:rPr lang="en-US" altLang="zh-CN" sz="2400" dirty="0"/>
              <a:t>Using </a:t>
            </a:r>
            <a:r>
              <a:rPr lang="en-US" altLang="zh-CN" sz="2400" b="1" dirty="0">
                <a:solidFill>
                  <a:srgbClr val="00B0F0"/>
                </a:solidFill>
              </a:rPr>
              <a:t>const pointer(or const reference) </a:t>
            </a:r>
            <a:r>
              <a:rPr lang="en-US" altLang="zh-CN" sz="2400" dirty="0"/>
              <a:t>in parameter can protect the value of the argument from modifying.</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138518" y="1011586"/>
            <a:ext cx="10874187" cy="1200329"/>
          </a:xfrm>
          <a:prstGeom prst="rect">
            <a:avLst/>
          </a:prstGeom>
          <a:noFill/>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 f</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unction can return a value(primitive type, pointer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type, reference type, structure type and so on)</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the caller. Use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statement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get the return value in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519646" y="331460"/>
            <a:ext cx="20840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value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880412" y="3947537"/>
            <a:ext cx="10874187"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return dynamically</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allocated memory address or a static array </a:t>
            </a:r>
            <a:r>
              <a:rPr lang="en-US" altLang="zh-CN" sz="2400" dirty="0">
                <a:solidFill>
                  <a:prstClr val="black"/>
                </a:solidFill>
                <a:latin typeface="Calibri" panose="020F0502020204030204"/>
                <a:ea typeface="宋体" panose="02010600030101010101" pitchFamily="2" charset="-122"/>
              </a:rPr>
              <a:t>or parameter pointer </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in the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80412" y="3386570"/>
            <a:ext cx="10004749" cy="461665"/>
          </a:xfrm>
          <a:prstGeom prst="rect">
            <a:avLst/>
          </a:prstGeom>
          <a:noFill/>
        </p:spPr>
        <p:txBody>
          <a:bodyPr wrap="square">
            <a:spAutoFit/>
          </a:bodyPr>
          <a:lstStyle/>
          <a:p>
            <a:r>
              <a:rPr lang="en-US" altLang="zh-CN" sz="2400" dirty="0"/>
              <a:t>Do not return the address(or reference) of  a local variable to the caller.</a:t>
            </a:r>
            <a:endParaRPr lang="zh-CN" altLang="en-US" sz="2400" dirty="0"/>
          </a:p>
        </p:txBody>
      </p:sp>
      <p:sp>
        <p:nvSpPr>
          <p:cNvPr id="3" name="文本框 2"/>
          <p:cNvSpPr txBox="1"/>
          <p:nvPr/>
        </p:nvSpPr>
        <p:spPr>
          <a:xfrm>
            <a:off x="610432" y="2818116"/>
            <a:ext cx="1015471" cy="523220"/>
          </a:xfrm>
          <a:prstGeom prst="rect">
            <a:avLst/>
          </a:prstGeom>
          <a:noFill/>
        </p:spPr>
        <p:txBody>
          <a:bodyPr wrap="none" rtlCol="0">
            <a:spAutoFit/>
          </a:bodyPr>
          <a:lstStyle/>
          <a:p>
            <a:r>
              <a:rPr lang="en-US" altLang="zh-CN" sz="2800" b="1" dirty="0"/>
              <a:t>Note:</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0"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Building shared libraries</a:t>
            </a:r>
            <a:endParaRPr lang="zh-CN" altLang="en-US" dirty="0"/>
          </a:p>
        </p:txBody>
      </p:sp>
      <p:sp>
        <p:nvSpPr>
          <p:cNvPr id="3" name="内容占位符 2"/>
          <p:cNvSpPr>
            <a:spLocks noGrp="1"/>
          </p:cNvSpPr>
          <p:nvPr>
            <p:ph idx="1"/>
          </p:nvPr>
        </p:nvSpPr>
        <p:spPr/>
        <p:txBody>
          <a:bodyPr/>
          <a:lstStyle/>
          <a:p>
            <a:pPr marL="452120" lvl="1" indent="-342900">
              <a:spcBef>
                <a:spcPts val="1200"/>
              </a:spcBef>
              <a:buSzPct val="68000"/>
              <a:buFont typeface="Arial" panose="020B0604020202020204" pitchFamily="34" charset="0"/>
              <a:buChar char="•"/>
            </a:pPr>
            <a:r>
              <a:rPr lang="en-US" altLang="zh-CN" dirty="0"/>
              <a:t>Many compilers allows you to build your functions into shared libraries so that you can use those functions later.</a:t>
            </a:r>
          </a:p>
          <a:p>
            <a:pPr marL="452120" lvl="1" indent="-342900">
              <a:spcBef>
                <a:spcPts val="1200"/>
              </a:spcBef>
              <a:buSzPct val="68000"/>
              <a:buFont typeface="Arial" panose="020B0604020202020204" pitchFamily="34" charset="0"/>
              <a:buChar char="•"/>
            </a:pPr>
            <a:r>
              <a:rPr lang="en-US" altLang="zh-CN" dirty="0"/>
              <a:t>Shared library in linux are .so files.</a:t>
            </a:r>
          </a:p>
          <a:p>
            <a:pPr marL="452120" lvl="1" indent="-342900">
              <a:spcBef>
                <a:spcPts val="1200"/>
              </a:spcBef>
              <a:buSzPct val="68000"/>
              <a:buFont typeface="Arial" panose="020B0604020202020204" pitchFamily="34" charset="0"/>
              <a:buChar char="•"/>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15205" y="2517775"/>
            <a:ext cx="1830705" cy="12719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2534920"/>
            <a:ext cx="2449195" cy="26295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Building shared libraries</a:t>
            </a:r>
          </a:p>
        </p:txBody>
      </p:sp>
      <p:sp>
        <p:nvSpPr>
          <p:cNvPr id="3" name="内容占位符 2"/>
          <p:cNvSpPr>
            <a:spLocks noGrp="1"/>
          </p:cNvSpPr>
          <p:nvPr>
            <p:ph idx="1"/>
          </p:nvPr>
        </p:nvSpPr>
        <p:spPr/>
        <p:txBody>
          <a:bodyPr/>
          <a:lstStyle/>
          <a:p>
            <a:r>
              <a:rPr lang="en-US" altLang="zh-CN"/>
              <a:t>Suppose we have written the following code:</a:t>
            </a:r>
          </a:p>
        </p:txBody>
      </p:sp>
      <p:sp>
        <p:nvSpPr>
          <p:cNvPr id="4" name="文本框 3"/>
          <p:cNvSpPr txBox="1"/>
          <p:nvPr/>
        </p:nvSpPr>
        <p:spPr>
          <a:xfrm>
            <a:off x="1087120" y="2550160"/>
            <a:ext cx="2704465" cy="2584450"/>
          </a:xfrm>
          <a:prstGeom prst="rect">
            <a:avLst/>
          </a:prstGeom>
          <a:noFill/>
        </p:spPr>
        <p:txBody>
          <a:bodyPr wrap="square" rtlCol="0" anchor="t">
            <a:spAutoFit/>
          </a:bodyPr>
          <a:lstStyle/>
          <a:p>
            <a:r>
              <a:rPr lang="en-US" altLang="zh-CN" dirty="0"/>
              <a:t>// </a:t>
            </a:r>
            <a:r>
              <a:rPr lang="en-US" altLang="zh-CN" dirty="0" err="1"/>
              <a:t>function.cpp</a:t>
            </a:r>
            <a:endParaRPr lang="zh-CN" altLang="en-US" dirty="0"/>
          </a:p>
          <a:p>
            <a:r>
              <a:rPr lang="zh-CN" altLang="en-US" dirty="0"/>
              <a:t>#include &lt;iostream&gt;</a:t>
            </a:r>
          </a:p>
          <a:p>
            <a:r>
              <a:rPr lang="zh-CN" altLang="en-US" dirty="0"/>
              <a:t>#include "function.h"</a:t>
            </a:r>
          </a:p>
          <a:p>
            <a:r>
              <a:rPr lang="zh-CN" altLang="en-US" dirty="0"/>
              <a:t>using std::endl;</a:t>
            </a:r>
          </a:p>
          <a:p>
            <a:r>
              <a:rPr lang="zh-CN" altLang="en-US" dirty="0"/>
              <a:t>using std::cout;</a:t>
            </a:r>
          </a:p>
          <a:p>
            <a:endParaRPr lang="zh-CN" altLang="en-US" dirty="0"/>
          </a:p>
          <a:p>
            <a:r>
              <a:rPr lang="zh-CN" altLang="en-US" dirty="0"/>
              <a:t>void printHello() {</a:t>
            </a:r>
          </a:p>
          <a:p>
            <a:r>
              <a:rPr lang="zh-CN" altLang="en-US" dirty="0"/>
              <a:t>    cout&lt;&lt;"Hello"&lt;&lt;endl;</a:t>
            </a:r>
          </a:p>
          <a:p>
            <a:r>
              <a:rPr lang="zh-CN" altLang="en-US" dirty="0"/>
              <a:t>}</a:t>
            </a:r>
          </a:p>
        </p:txBody>
      </p:sp>
      <p:sp>
        <p:nvSpPr>
          <p:cNvPr id="6" name="文本框 5"/>
          <p:cNvSpPr txBox="1"/>
          <p:nvPr/>
        </p:nvSpPr>
        <p:spPr>
          <a:xfrm>
            <a:off x="4826000" y="2534920"/>
            <a:ext cx="2007870" cy="1198880"/>
          </a:xfrm>
          <a:prstGeom prst="rect">
            <a:avLst/>
          </a:prstGeom>
          <a:noFill/>
        </p:spPr>
        <p:txBody>
          <a:bodyPr wrap="square" rtlCol="0" anchor="t">
            <a:spAutoFit/>
          </a:bodyPr>
          <a:lstStyle/>
          <a:p>
            <a:r>
              <a:rPr lang="en-US" altLang="zh-CN" dirty="0"/>
              <a:t>// </a:t>
            </a:r>
            <a:r>
              <a:rPr lang="en-US" altLang="zh-CN" dirty="0" err="1"/>
              <a:t>function.h</a:t>
            </a:r>
            <a:endParaRPr lang="zh-CN" altLang="en-US" dirty="0"/>
          </a:p>
          <a:p>
            <a:r>
              <a:rPr lang="zh-CN" altLang="en-US" dirty="0"/>
              <a:t>#pragma once</a:t>
            </a:r>
          </a:p>
          <a:p>
            <a:endParaRPr lang="zh-CN" altLang="en-US" dirty="0"/>
          </a:p>
          <a:p>
            <a:r>
              <a:rPr lang="zh-CN" altLang="en-US" dirty="0"/>
              <a:t>void printHello();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Building shared libraries</a:t>
            </a:r>
            <a:endParaRPr lang="zh-CN" altLang="en-US"/>
          </a:p>
        </p:txBody>
      </p:sp>
      <p:sp>
        <p:nvSpPr>
          <p:cNvPr id="3" name="内容占位符 2"/>
          <p:cNvSpPr>
            <a:spLocks noGrp="1"/>
          </p:cNvSpPr>
          <p:nvPr>
            <p:ph idx="1"/>
          </p:nvPr>
        </p:nvSpPr>
        <p:spPr/>
        <p:txBody>
          <a:bodyPr/>
          <a:lstStyle/>
          <a:p>
            <a:r>
              <a:rPr lang="en-US" altLang="zh-CN"/>
              <a:t>In previous class we do the following:</a:t>
            </a:r>
          </a:p>
          <a:p>
            <a:r>
              <a:rPr lang="en-US" altLang="zh-CN"/>
              <a:t>This will compile the “main.cpp” and “function.cpp” into “main”</a:t>
            </a:r>
          </a:p>
          <a:p>
            <a:r>
              <a:rPr lang="en-US" altLang="zh-CN"/>
              <a:t>And then run “main”</a:t>
            </a:r>
          </a:p>
        </p:txBody>
      </p:sp>
      <p:pic>
        <p:nvPicPr>
          <p:cNvPr id="4" name="图片 3"/>
          <p:cNvPicPr>
            <a:picLocks noChangeAspect="1"/>
          </p:cNvPicPr>
          <p:nvPr/>
        </p:nvPicPr>
        <p:blipFill>
          <a:blip r:embed="rId2"/>
          <a:stretch>
            <a:fillRect/>
          </a:stretch>
        </p:blipFill>
        <p:spPr>
          <a:xfrm>
            <a:off x="1576070" y="3613785"/>
            <a:ext cx="5088255" cy="1106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Building shared libraries</a:t>
            </a:r>
            <a:endParaRPr lang="zh-CN" altLang="en-US"/>
          </a:p>
        </p:txBody>
      </p:sp>
      <p:sp>
        <p:nvSpPr>
          <p:cNvPr id="3" name="内容占位符 2"/>
          <p:cNvSpPr>
            <a:spLocks noGrp="1"/>
          </p:cNvSpPr>
          <p:nvPr>
            <p:ph idx="1"/>
          </p:nvPr>
        </p:nvSpPr>
        <p:spPr/>
        <p:txBody>
          <a:bodyPr/>
          <a:lstStyle/>
          <a:p>
            <a:r>
              <a:rPr lang="en-US" altLang="zh-CN"/>
              <a:t>Let’s build a shared library:</a:t>
            </a:r>
          </a:p>
          <a:p>
            <a:r>
              <a:rPr lang="en-US" altLang="zh-CN"/>
              <a:t>Remember to use arguments “-shared” and “-fPIC” when building it..</a:t>
            </a:r>
          </a:p>
          <a:p>
            <a:r>
              <a:rPr lang="en-US" altLang="zh-CN"/>
              <a:t>Now we should see “libfunction.so” in the directory</a:t>
            </a:r>
          </a:p>
        </p:txBody>
      </p:sp>
      <p:pic>
        <p:nvPicPr>
          <p:cNvPr id="4" name="图片 3"/>
          <p:cNvPicPr>
            <a:picLocks noChangeAspect="1"/>
          </p:cNvPicPr>
          <p:nvPr/>
        </p:nvPicPr>
        <p:blipFill>
          <a:blip r:embed="rId2"/>
          <a:stretch>
            <a:fillRect/>
          </a:stretch>
        </p:blipFill>
        <p:spPr>
          <a:xfrm>
            <a:off x="1376680" y="3449955"/>
            <a:ext cx="7356475" cy="883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Now we can use “printHello” function with the “.h” header file and the “.so” shared library.</a:t>
            </a:r>
          </a:p>
          <a:p>
            <a:r>
              <a:rPr lang="en-US" altLang="zh-CN"/>
              <a:t>Let’s compile “main” again:</a:t>
            </a:r>
          </a:p>
          <a:p>
            <a:endParaRPr lang="en-US" altLang="zh-CN"/>
          </a:p>
          <a:p>
            <a:endParaRPr lang="en-US" altLang="zh-CN"/>
          </a:p>
          <a:p>
            <a:endParaRPr lang="en-US" altLang="zh-CN"/>
          </a:p>
          <a:p>
            <a:r>
              <a:rPr lang="en-US" altLang="zh-CN"/>
              <a:t>Use “-L.” to tell it to find libraries in current directory.</a:t>
            </a:r>
          </a:p>
          <a:p>
            <a:r>
              <a:rPr lang="en-US" altLang="zh-CN"/>
              <a:t>Use “-lfunction” to tell it to use “libfunction.so”.</a:t>
            </a:r>
          </a:p>
        </p:txBody>
      </p:sp>
      <p:pic>
        <p:nvPicPr>
          <p:cNvPr id="4" name="图片 3"/>
          <p:cNvPicPr>
            <a:picLocks noChangeAspect="1"/>
          </p:cNvPicPr>
          <p:nvPr/>
        </p:nvPicPr>
        <p:blipFill>
          <a:blip r:embed="rId2"/>
          <a:stretch>
            <a:fillRect/>
          </a:stretch>
        </p:blipFill>
        <p:spPr>
          <a:xfrm>
            <a:off x="1653540" y="2917825"/>
            <a:ext cx="7400925" cy="1047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After the “main” has been compiled, try to run it:</a:t>
            </a:r>
          </a:p>
          <a:p>
            <a:endParaRPr lang="en-US" altLang="zh-CN"/>
          </a:p>
          <a:p>
            <a:endParaRPr lang="en-US" altLang="zh-CN"/>
          </a:p>
          <a:p>
            <a:endParaRPr lang="en-US" altLang="zh-CN"/>
          </a:p>
          <a:p>
            <a:r>
              <a:rPr lang="en-US" altLang="zh-CN"/>
              <a:t>It failed because “main” now relys on “libfunction.so”. You must tell the terminal where to find “libfunction.so”.</a:t>
            </a:r>
          </a:p>
          <a:p>
            <a:endParaRPr lang="en-US" altLang="zh-CN"/>
          </a:p>
          <a:p>
            <a:endParaRPr lang="en-US" altLang="zh-CN"/>
          </a:p>
        </p:txBody>
      </p:sp>
      <p:pic>
        <p:nvPicPr>
          <p:cNvPr id="4" name="图片 3"/>
          <p:cNvPicPr>
            <a:picLocks noChangeAspect="1"/>
          </p:cNvPicPr>
          <p:nvPr/>
        </p:nvPicPr>
        <p:blipFill>
          <a:blip r:embed="rId2"/>
          <a:stretch>
            <a:fillRect/>
          </a:stretch>
        </p:blipFill>
        <p:spPr>
          <a:xfrm>
            <a:off x="1255395" y="2083435"/>
            <a:ext cx="10264140" cy="1066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Using export command to set environment variable “LD_LIBRARY_PATH”</a:t>
            </a:r>
          </a:p>
          <a:p>
            <a:r>
              <a:rPr lang="en-US" altLang="zh-CN"/>
              <a:t>And then run “main” again</a:t>
            </a:r>
          </a:p>
        </p:txBody>
      </p:sp>
      <p:pic>
        <p:nvPicPr>
          <p:cNvPr id="4" name="图片 3"/>
          <p:cNvPicPr>
            <a:picLocks noChangeAspect="1"/>
          </p:cNvPicPr>
          <p:nvPr>
            <p:custDataLst>
              <p:tags r:id="rId1"/>
            </p:custDataLst>
          </p:nvPr>
        </p:nvPicPr>
        <p:blipFill>
          <a:blip r:embed="rId3"/>
          <a:stretch>
            <a:fillRect/>
          </a:stretch>
        </p:blipFill>
        <p:spPr>
          <a:xfrm>
            <a:off x="2155190" y="3197860"/>
            <a:ext cx="6878320" cy="16465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three functions that swap two values of integer, please use integer arguments, pointer arguments and reference arguments respectively. Write a test program to call these functions and display the result.</a:t>
            </a:r>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these functions into a shared library “libswap.so”, and then compile and run your program with this shared library.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declaration, definition and call</a:t>
            </a:r>
          </a:p>
          <a:p>
            <a:pPr marL="285750" indent="-285750">
              <a:buFont typeface="Arial" panose="020B0604020202020204" pitchFamily="34" charset="0"/>
              <a:buChar char="•"/>
            </a:pPr>
            <a:r>
              <a:rPr lang="en-US" altLang="zh-CN" dirty="0">
                <a:sym typeface="+mn-ea"/>
              </a:rPr>
              <a:t>Function parameters and arguments</a:t>
            </a:r>
          </a:p>
          <a:p>
            <a:pPr marL="285750" indent="-285750">
              <a:buFont typeface="Arial" panose="020B0604020202020204" pitchFamily="34" charset="0"/>
              <a:buChar char="•"/>
            </a:pPr>
            <a:r>
              <a:rPr lang="en-US" altLang="zh-CN" dirty="0">
                <a:sym typeface="+mn-ea"/>
              </a:rPr>
              <a:t>Function return values</a:t>
            </a:r>
          </a:p>
          <a:p>
            <a:pPr marL="285750" indent="-285750">
              <a:buFont typeface="Arial" panose="020B0604020202020204" pitchFamily="34" charset="0"/>
              <a:buChar char="•"/>
            </a:pPr>
            <a:r>
              <a:rPr lang="en-US" altLang="zh-CN" dirty="0">
                <a:sym typeface="+mn-ea"/>
              </a:rPr>
              <a:t>Building shared libraries.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5" name="文本框 4"/>
          <p:cNvSpPr txBox="1"/>
          <p:nvPr/>
        </p:nvSpPr>
        <p:spPr>
          <a:xfrm>
            <a:off x="781437" y="1559872"/>
            <a:ext cx="1094714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Define a function whose prototype is </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char* match(char* s, char </a:t>
            </a:r>
            <a:r>
              <a:rPr kumimoji="0" lang="en-US" altLang="zh-CN" sz="2400" b="1" i="0" u="none" strike="noStrike" kern="1200" cap="none" spc="0" normalizeH="0" baseline="0" noProof="0" dirty="0" err="1">
                <a:ln>
                  <a:noFill/>
                </a:ln>
                <a:solidFill>
                  <a:srgbClr val="24292F"/>
                </a:solidFill>
                <a:effectLst/>
                <a:uLnTx/>
                <a:uFillTx/>
                <a:latin typeface="-apple-system"/>
                <a:ea typeface="宋体" panose="02010600030101010101" pitchFamily="2" charset="-122"/>
                <a:cs typeface="+mn-cs"/>
              </a:rPr>
              <a:t>ch</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24292F"/>
                </a:solidFill>
                <a:latin typeface="-apple-system"/>
                <a:ea typeface="宋体" panose="02010600030101010101" pitchFamily="2" charset="-122"/>
              </a:rPr>
              <a:t>s </a:t>
            </a:r>
            <a:r>
              <a:rPr lang="en-US" altLang="zh-CN" sz="2400" dirty="0">
                <a:solidFill>
                  <a:srgbClr val="24292F"/>
                </a:solidFill>
                <a:latin typeface="-apple-system"/>
                <a:ea typeface="宋体" panose="02010600030101010101" pitchFamily="2" charset="-122"/>
              </a:rPr>
              <a:t>is a C-style string, </a:t>
            </a:r>
            <a:r>
              <a:rPr lang="en-US" altLang="zh-CN" sz="2400" b="1" dirty="0" err="1">
                <a:solidFill>
                  <a:srgbClr val="24292F"/>
                </a:solidFill>
                <a:latin typeface="-apple-system"/>
                <a:ea typeface="宋体" panose="02010600030101010101" pitchFamily="2" charset="-122"/>
              </a:rPr>
              <a:t>ch</a:t>
            </a:r>
            <a:r>
              <a:rPr lang="en-US" altLang="zh-CN" sz="2400" b="1" dirty="0">
                <a:solidFill>
                  <a:srgbClr val="24292F"/>
                </a:solidFill>
                <a:latin typeface="-apple-system"/>
                <a:ea typeface="宋体" panose="02010600030101010101" pitchFamily="2" charset="-122"/>
              </a:rPr>
              <a:t> </a:t>
            </a:r>
            <a:r>
              <a:rPr lang="en-US" altLang="zh-CN" sz="2400" dirty="0">
                <a:solidFill>
                  <a:srgbClr val="24292F"/>
                </a:solidFill>
                <a:latin typeface="-apple-system"/>
                <a:ea typeface="宋体" panose="02010600030101010101" pitchFamily="2" charset="-122"/>
              </a:rPr>
              <a:t>is a character.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in the s, return the position of s at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not in the s, return NULL.</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Write a test program to call the function and show the result. The output sample as follows:</a:t>
            </a:r>
          </a:p>
        </p:txBody>
      </p:sp>
      <p:graphicFrame>
        <p:nvGraphicFramePr>
          <p:cNvPr id="4" name="对象 3"/>
          <p:cNvGraphicFramePr>
            <a:graphicFrameLocks noChangeAspect="1"/>
          </p:cNvGraphicFramePr>
          <p:nvPr/>
        </p:nvGraphicFramePr>
        <p:xfrm>
          <a:off x="6959805" y="3852396"/>
          <a:ext cx="2806700" cy="1092200"/>
        </p:xfrm>
        <a:graphic>
          <a:graphicData uri="http://schemas.openxmlformats.org/presentationml/2006/ole">
            <mc:AlternateContent xmlns:mc="http://schemas.openxmlformats.org/markup-compatibility/2006">
              <mc:Choice xmlns:v="urn:schemas-microsoft-com:vml" Requires="v">
                <p:oleObj spid="_x0000_s33809" name="Image" r:id="rId3" imgW="2105025" imgH="819150" progId="Photoshop.Image.13">
                  <p:embed/>
                </p:oleObj>
              </mc:Choice>
              <mc:Fallback>
                <p:oleObj name="Image" r:id="rId3" imgW="2105025" imgH="819150" progId="Photoshop.Image.13">
                  <p:embed/>
                  <p:pic>
                    <p:nvPicPr>
                      <p:cNvPr id="0" name="对象 16"/>
                      <p:cNvPicPr/>
                      <p:nvPr/>
                    </p:nvPicPr>
                    <p:blipFill>
                      <a:blip r:embed="rId4"/>
                      <a:stretch>
                        <a:fillRect/>
                      </a:stretch>
                    </p:blipFill>
                    <p:spPr>
                      <a:xfrm>
                        <a:off x="6959805" y="3852396"/>
                        <a:ext cx="2806700" cy="1092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116688" y="5298128"/>
          <a:ext cx="2349500" cy="1155700"/>
        </p:xfrm>
        <a:graphic>
          <a:graphicData uri="http://schemas.openxmlformats.org/presentationml/2006/ole">
            <mc:AlternateContent xmlns:mc="http://schemas.openxmlformats.org/markup-compatibility/2006">
              <mc:Choice xmlns:v="urn:schemas-microsoft-com:vml" Requires="v">
                <p:oleObj spid="_x0000_s33810" name="Image" r:id="rId5" imgW="1762125" imgH="866775" progId="Photoshop.Image.13">
                  <p:embed/>
                </p:oleObj>
              </mc:Choice>
              <mc:Fallback>
                <p:oleObj name="Image" r:id="rId5" imgW="1762125" imgH="866775" progId="Photoshop.Image.13">
                  <p:embed/>
                  <p:pic>
                    <p:nvPicPr>
                      <p:cNvPr id="0" name="对象 17"/>
                      <p:cNvPicPr/>
                      <p:nvPr/>
                    </p:nvPicPr>
                    <p:blipFill>
                      <a:blip r:embed="rId6"/>
                      <a:stretch>
                        <a:fillRect/>
                      </a:stretch>
                    </p:blipFill>
                    <p:spPr>
                      <a:xfrm>
                        <a:off x="7116688" y="5298128"/>
                        <a:ext cx="2349500" cy="1155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p>
        </p:txBody>
      </p:sp>
      <p:sp>
        <p:nvSpPr>
          <p:cNvPr id="6" name="Content Placeholder 2"/>
          <p:cNvSpPr txBox="1"/>
          <p:nvPr/>
        </p:nvSpPr>
        <p:spPr>
          <a:xfrm>
            <a:off x="1088348" y="2130985"/>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Here is a structure declaration:</a:t>
            </a:r>
          </a:p>
          <a:p>
            <a:pPr marL="0" lvl="1" indent="0">
              <a:spcBef>
                <a:spcPts val="0"/>
              </a:spcBef>
              <a:buSzPct val="68000"/>
              <a:buFont typeface="Wingdings" panose="05000000000000000000" pitchFamily="2" charset="2"/>
              <a:buNone/>
            </a:pPr>
            <a:r>
              <a:rPr lang="en-US" altLang="zh-CN" dirty="0"/>
              <a:t>(1) Define a function that passes a point structure by value to set values for two points.</a:t>
            </a:r>
          </a:p>
          <a:p>
            <a:pPr marL="0" lvl="1" indent="0">
              <a:spcBef>
                <a:spcPts val="0"/>
              </a:spcBef>
              <a:buSzPct val="68000"/>
              <a:buFont typeface="Wingdings" panose="05000000000000000000" pitchFamily="2" charset="2"/>
              <a:buNone/>
            </a:pPr>
            <a:r>
              <a:rPr lang="en-US" altLang="zh-CN" dirty="0"/>
              <a:t>(2) Define another function that passes the address of a point structure to calculate the middle point of two points.</a:t>
            </a:r>
          </a:p>
          <a:p>
            <a:pPr marL="0" lvl="1" indent="0">
              <a:spcBef>
                <a:spcPts val="0"/>
              </a:spcBef>
              <a:buSzPct val="68000"/>
              <a:buFont typeface="Wingdings" panose="05000000000000000000" pitchFamily="2" charset="2"/>
              <a:buNone/>
            </a:pPr>
            <a:r>
              <a:rPr lang="en-US" altLang="zh-CN" dirty="0"/>
              <a:t>(3) Write a simple program to call these two function and display the results.</a:t>
            </a:r>
          </a:p>
        </p:txBody>
      </p:sp>
      <p:sp>
        <p:nvSpPr>
          <p:cNvPr id="9" name="文本框 8"/>
          <p:cNvSpPr txBox="1"/>
          <p:nvPr/>
        </p:nvSpPr>
        <p:spPr>
          <a:xfrm>
            <a:off x="7226479" y="812997"/>
            <a:ext cx="1343766" cy="1200329"/>
          </a:xfrm>
          <a:prstGeom prst="rect">
            <a:avLst/>
          </a:prstGeom>
          <a:noFill/>
          <a:ln>
            <a:solidFill>
              <a:schemeClr val="accent1"/>
            </a:solidFill>
          </a:ln>
        </p:spPr>
        <p:txBody>
          <a:bodyPr wrap="none" rtlCol="0">
            <a:spAutoFit/>
          </a:bodyPr>
          <a:lstStyle/>
          <a:p>
            <a:r>
              <a:rPr lang="en-US" altLang="zh-CN" dirty="0"/>
              <a:t>struct point{</a:t>
            </a:r>
          </a:p>
          <a:p>
            <a:r>
              <a:rPr lang="en-US" altLang="zh-CN" dirty="0"/>
              <a:t>float x;</a:t>
            </a:r>
          </a:p>
          <a:p>
            <a:r>
              <a:rPr lang="en-US" altLang="zh-CN" dirty="0"/>
              <a:t>float y;</a:t>
            </a:r>
          </a:p>
          <a:p>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376" y="1943689"/>
            <a:ext cx="26959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definition:</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5"/>
          <p:cNvSpPr txBox="1"/>
          <p:nvPr/>
        </p:nvSpPr>
        <p:spPr>
          <a:xfrm>
            <a:off x="463745" y="4003029"/>
            <a:ext cx="11465858"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return type: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suggests what type the function will return. It can be </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int</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char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string</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pointer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 even a class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object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If a function does not return anything, it is mentioned with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function name</a:t>
            </a:r>
            <a:r>
              <a:rPr kumimoji="0" lang="en-US" altLang="zh-CN" sz="2400" b="0"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 name of the function, using the function name it is called.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parameters: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variables to hold values of arguments passed while function is called.  A function may or may not contain parameter list(</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TextBox 2"/>
          <p:cNvSpPr txBox="1"/>
          <p:nvPr/>
        </p:nvSpPr>
        <p:spPr>
          <a:xfrm>
            <a:off x="1519646" y="2525551"/>
            <a:ext cx="830381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return_type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function_name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parameter1,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parameter2,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 function body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1569622" y="1762381"/>
            <a:ext cx="8303812" cy="1159371"/>
            <a:chOff x="323528" y="973485"/>
            <a:chExt cx="8303812" cy="1159371"/>
          </a:xfrm>
        </p:grpSpPr>
        <p:sp>
          <p:nvSpPr>
            <p:cNvPr id="4" name="矩形 3"/>
            <p:cNvSpPr/>
            <p:nvPr/>
          </p:nvSpPr>
          <p:spPr>
            <a:xfrm>
              <a:off x="323528" y="1700808"/>
              <a:ext cx="8136904" cy="43204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标注 4"/>
            <p:cNvSpPr/>
            <p:nvPr/>
          </p:nvSpPr>
          <p:spPr>
            <a:xfrm>
              <a:off x="6539108" y="973485"/>
              <a:ext cx="2088232" cy="468908"/>
            </a:xfrm>
            <a:prstGeom prst="wedgeRoundRectCallout">
              <a:avLst>
                <a:gd name="adj1" fmla="val -24482"/>
                <a:gd name="adj2" fmla="val 977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function header</a:t>
              </a:r>
              <a:endParaRPr kumimoji="0" lang="zh-CN" altLang="en-US"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1" name="TextBox 3"/>
          <p:cNvSpPr txBox="1"/>
          <p:nvPr/>
        </p:nvSpPr>
        <p:spPr>
          <a:xfrm>
            <a:off x="1237130" y="835143"/>
            <a:ext cx="10874187" cy="830997"/>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 implements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the </a:t>
            </a:r>
            <a:r>
              <a:rPr lang="en-US" altLang="zh-CN" sz="2400" dirty="0"/>
              <a:t>modularizing a program. It enables the software to reuse, avoiding code repetition and makes the program easier to test, debug and maintain. </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519646" y="222905"/>
            <a:ext cx="18325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97" y="867892"/>
            <a:ext cx="10427821" cy="800219"/>
          </a:xfrm>
          <a:prstGeom prst="rect">
            <a:avLst/>
          </a:prstGeom>
          <a:noFill/>
        </p:spPr>
        <p:txBody>
          <a:bodyPr wrap="square" rtlCol="0">
            <a:spAutoFit/>
          </a:bodyPr>
          <a:lstStyle/>
          <a:p>
            <a:pPr lvl="0"/>
            <a:r>
              <a:rPr lang="en-US" altLang="zh-CN" sz="2400" dirty="0"/>
              <a:t>A function prototype is required unless the function is defined before it’s used.</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simplest way to get a prototype is to copy the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header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and add a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semicolon</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1934999" y="1746290"/>
            <a:ext cx="39062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Here are some function prototypes:</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12" name="组合 11"/>
          <p:cNvGrpSpPr/>
          <p:nvPr/>
        </p:nvGrpSpPr>
        <p:grpSpPr>
          <a:xfrm>
            <a:off x="1944878" y="2310419"/>
            <a:ext cx="6599395" cy="850567"/>
            <a:chOff x="384365" y="2396873"/>
            <a:chExt cx="6599395" cy="850567"/>
          </a:xfrm>
        </p:grpSpPr>
        <p:graphicFrame>
          <p:nvGraphicFramePr>
            <p:cNvPr id="7" name="对象 6"/>
            <p:cNvGraphicFramePr>
              <a:graphicFrameLocks noChangeAspect="1"/>
            </p:cNvGraphicFramePr>
            <p:nvPr/>
          </p:nvGraphicFramePr>
          <p:xfrm>
            <a:off x="416969" y="2396873"/>
            <a:ext cx="6566791" cy="850567"/>
          </p:xfrm>
          <a:graphic>
            <a:graphicData uri="http://schemas.openxmlformats.org/presentationml/2006/ole">
              <mc:AlternateContent xmlns:mc="http://schemas.openxmlformats.org/markup-compatibility/2006">
                <mc:Choice xmlns:v="urn:schemas-microsoft-com:vml" Requires="v">
                  <p:oleObj spid="_x0000_s31834" name="Image" r:id="rId4" imgW="5295900" imgH="685800" progId="Photoshop.Image.13">
                    <p:embed/>
                  </p:oleObj>
                </mc:Choice>
                <mc:Fallback>
                  <p:oleObj name="Image" r:id="rId4" imgW="5295900" imgH="685800" progId="Photoshop.Image.13">
                    <p:embed/>
                    <p:pic>
                      <p:nvPicPr>
                        <p:cNvPr id="0" name="对象 6"/>
                        <p:cNvPicPr/>
                        <p:nvPr/>
                      </p:nvPicPr>
                      <p:blipFill>
                        <a:blip r:embed="rId5"/>
                        <a:stretch>
                          <a:fillRect/>
                        </a:stretch>
                      </p:blipFill>
                      <p:spPr>
                        <a:xfrm>
                          <a:off x="416969" y="2396873"/>
                          <a:ext cx="6566791" cy="850567"/>
                        </a:xfrm>
                        <a:prstGeom prst="rect">
                          <a:avLst/>
                        </a:prstGeom>
                      </p:spPr>
                    </p:pic>
                  </p:oleObj>
                </mc:Fallback>
              </mc:AlternateContent>
            </a:graphicData>
          </a:graphic>
        </p:graphicFrame>
        <p:sp>
          <p:nvSpPr>
            <p:cNvPr id="11" name="矩形 10"/>
            <p:cNvSpPr/>
            <p:nvPr/>
          </p:nvSpPr>
          <p:spPr>
            <a:xfrm>
              <a:off x="384365" y="2892439"/>
              <a:ext cx="2432809"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6" name="组合 5"/>
          <p:cNvGrpSpPr/>
          <p:nvPr/>
        </p:nvGrpSpPr>
        <p:grpSpPr>
          <a:xfrm>
            <a:off x="1875146" y="3500882"/>
            <a:ext cx="7871868" cy="879334"/>
            <a:chOff x="351146" y="3500882"/>
            <a:chExt cx="7871868" cy="879334"/>
          </a:xfrm>
        </p:grpSpPr>
        <p:graphicFrame>
          <p:nvGraphicFramePr>
            <p:cNvPr id="5" name="对象 4"/>
            <p:cNvGraphicFramePr>
              <a:graphicFrameLocks noChangeAspect="1"/>
            </p:cNvGraphicFramePr>
            <p:nvPr/>
          </p:nvGraphicFramePr>
          <p:xfrm>
            <a:off x="381793" y="3500882"/>
            <a:ext cx="7841221" cy="879334"/>
          </p:xfrm>
          <a:graphic>
            <a:graphicData uri="http://schemas.openxmlformats.org/presentationml/2006/ole">
              <mc:AlternateContent xmlns:mc="http://schemas.openxmlformats.org/markup-compatibility/2006">
                <mc:Choice xmlns:v="urn:schemas-microsoft-com:vml" Requires="v">
                  <p:oleObj spid="_x0000_s31835" name="Image" r:id="rId6" imgW="6286500" imgH="704850" progId="Photoshop.Image.13">
                    <p:embed/>
                  </p:oleObj>
                </mc:Choice>
                <mc:Fallback>
                  <p:oleObj name="Image" r:id="rId6" imgW="6286500" imgH="704850" progId="Photoshop.Image.13">
                    <p:embed/>
                    <p:pic>
                      <p:nvPicPr>
                        <p:cNvPr id="0" name="对象 4"/>
                        <p:cNvPicPr/>
                        <p:nvPr/>
                      </p:nvPicPr>
                      <p:blipFill>
                        <a:blip r:embed="rId7"/>
                        <a:stretch>
                          <a:fillRect/>
                        </a:stretch>
                      </p:blipFill>
                      <p:spPr>
                        <a:xfrm>
                          <a:off x="381793" y="3500882"/>
                          <a:ext cx="7841221" cy="879334"/>
                        </a:xfrm>
                        <a:prstGeom prst="rect">
                          <a:avLst/>
                        </a:prstGeom>
                      </p:spPr>
                    </p:pic>
                  </p:oleObj>
                </mc:Fallback>
              </mc:AlternateContent>
            </a:graphicData>
          </a:graphic>
        </p:graphicFrame>
        <p:sp>
          <p:nvSpPr>
            <p:cNvPr id="13" name="矩形 12"/>
            <p:cNvSpPr/>
            <p:nvPr/>
          </p:nvSpPr>
          <p:spPr>
            <a:xfrm>
              <a:off x="351146" y="4005064"/>
              <a:ext cx="2664296"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1977482" y="5661248"/>
            <a:ext cx="6566791" cy="851224"/>
            <a:chOff x="385314" y="5729560"/>
            <a:chExt cx="6566791" cy="851224"/>
          </a:xfrm>
        </p:grpSpPr>
        <p:graphicFrame>
          <p:nvGraphicFramePr>
            <p:cNvPr id="8" name="对象 7"/>
            <p:cNvGraphicFramePr>
              <a:graphicFrameLocks noChangeAspect="1"/>
            </p:cNvGraphicFramePr>
            <p:nvPr/>
          </p:nvGraphicFramePr>
          <p:xfrm>
            <a:off x="385314" y="5729560"/>
            <a:ext cx="6566791" cy="851224"/>
          </p:xfrm>
          <a:graphic>
            <a:graphicData uri="http://schemas.openxmlformats.org/presentationml/2006/ole">
              <mc:AlternateContent xmlns:mc="http://schemas.openxmlformats.org/markup-compatibility/2006">
                <mc:Choice xmlns:v="urn:schemas-microsoft-com:vml" Requires="v">
                  <p:oleObj spid="_x0000_s31836" name="Image" r:id="rId8" imgW="5438775" imgH="704850" progId="Photoshop.Image.13">
                    <p:embed/>
                  </p:oleObj>
                </mc:Choice>
                <mc:Fallback>
                  <p:oleObj name="Image" r:id="rId8" imgW="5438775" imgH="704850" progId="Photoshop.Image.13">
                    <p:embed/>
                    <p:pic>
                      <p:nvPicPr>
                        <p:cNvPr id="0" name="对象 7"/>
                        <p:cNvPicPr/>
                        <p:nvPr/>
                      </p:nvPicPr>
                      <p:blipFill>
                        <a:blip r:embed="rId9"/>
                        <a:stretch>
                          <a:fillRect/>
                        </a:stretch>
                      </p:blipFill>
                      <p:spPr>
                        <a:xfrm>
                          <a:off x="385314" y="5729560"/>
                          <a:ext cx="6566791" cy="851224"/>
                        </a:xfrm>
                        <a:prstGeom prst="rect">
                          <a:avLst/>
                        </a:prstGeom>
                      </p:spPr>
                    </p:pic>
                  </p:oleObj>
                </mc:Fallback>
              </mc:AlternateContent>
            </a:graphicData>
          </a:graphic>
        </p:graphicFrame>
        <p:sp>
          <p:nvSpPr>
            <p:cNvPr id="14" name="矩形 13"/>
            <p:cNvSpPr/>
            <p:nvPr/>
          </p:nvSpPr>
          <p:spPr>
            <a:xfrm>
              <a:off x="386658" y="6265590"/>
              <a:ext cx="2889198"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a:off x="1964910" y="4541213"/>
            <a:ext cx="5715266" cy="879334"/>
            <a:chOff x="368902" y="4541213"/>
            <a:chExt cx="5715266" cy="879334"/>
          </a:xfrm>
        </p:grpSpPr>
        <p:graphicFrame>
          <p:nvGraphicFramePr>
            <p:cNvPr id="9" name="对象 8"/>
            <p:cNvGraphicFramePr>
              <a:graphicFrameLocks noChangeAspect="1"/>
            </p:cNvGraphicFramePr>
            <p:nvPr/>
          </p:nvGraphicFramePr>
          <p:xfrm>
            <a:off x="410999" y="4541213"/>
            <a:ext cx="5673169" cy="879334"/>
          </p:xfrm>
          <a:graphic>
            <a:graphicData uri="http://schemas.openxmlformats.org/presentationml/2006/ole">
              <mc:AlternateContent xmlns:mc="http://schemas.openxmlformats.org/markup-compatibility/2006">
                <mc:Choice xmlns:v="urn:schemas-microsoft-com:vml" Requires="v">
                  <p:oleObj spid="_x0000_s31837" name="Image" r:id="rId10" imgW="4610100" imgH="714375" progId="Photoshop.Image.13">
                    <p:embed/>
                  </p:oleObj>
                </mc:Choice>
                <mc:Fallback>
                  <p:oleObj name="Image" r:id="rId10" imgW="4610100" imgH="714375" progId="Photoshop.Image.13">
                    <p:embed/>
                    <p:pic>
                      <p:nvPicPr>
                        <p:cNvPr id="0" name="对象 8"/>
                        <p:cNvPicPr/>
                        <p:nvPr/>
                      </p:nvPicPr>
                      <p:blipFill>
                        <a:blip r:embed="rId11"/>
                        <a:stretch>
                          <a:fillRect/>
                        </a:stretch>
                      </p:blipFill>
                      <p:spPr>
                        <a:xfrm>
                          <a:off x="410999" y="4541213"/>
                          <a:ext cx="5673169" cy="879334"/>
                        </a:xfrm>
                        <a:prstGeom prst="rect">
                          <a:avLst/>
                        </a:prstGeom>
                      </p:spPr>
                    </p:pic>
                  </p:oleObj>
                </mc:Fallback>
              </mc:AlternateContent>
            </a:graphicData>
          </a:graphic>
        </p:graphicFrame>
        <p:sp>
          <p:nvSpPr>
            <p:cNvPr id="15" name="矩形 14"/>
            <p:cNvSpPr/>
            <p:nvPr/>
          </p:nvSpPr>
          <p:spPr>
            <a:xfrm>
              <a:off x="368902" y="5030932"/>
              <a:ext cx="2432809"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TextBox 1"/>
          <p:cNvSpPr txBox="1"/>
          <p:nvPr/>
        </p:nvSpPr>
        <p:spPr>
          <a:xfrm>
            <a:off x="1531097" y="305528"/>
            <a:ext cx="554472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declaration(Function</a:t>
            </a:r>
            <a:r>
              <a:rPr kumimoji="0" lang="en-US" altLang="zh-CN" sz="24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prototype)</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216706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call:</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TextBox 2"/>
          <p:cNvSpPr txBox="1"/>
          <p:nvPr/>
        </p:nvSpPr>
        <p:spPr>
          <a:xfrm>
            <a:off x="1824446" y="942355"/>
            <a:ext cx="49756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rPr>
              <a:t>function_name</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 (</a:t>
            </a:r>
            <a:r>
              <a:rPr lang="en-US" altLang="zh-CN" sz="2800" b="1" dirty="0">
                <a:latin typeface="Calibri" panose="020F0502020204030204"/>
                <a:ea typeface="宋体" panose="02010600030101010101" pitchFamily="2" charset="-122"/>
              </a:rPr>
              <a:t>arguments list</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a:t>
            </a:r>
          </a:p>
        </p:txBody>
      </p:sp>
      <p:sp>
        <p:nvSpPr>
          <p:cNvPr id="20" name="TextBox 3"/>
          <p:cNvSpPr txBox="1"/>
          <p:nvPr/>
        </p:nvSpPr>
        <p:spPr>
          <a:xfrm>
            <a:off x="968186" y="1859340"/>
            <a:ext cx="10874187" cy="1569660"/>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a function is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invoked, the values of arguments are passed to the parameters one by one according to the order in which the parameters are defined. The program flow proceeds to execute the function body until it encounters a return statement or closed brace at last.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44706" y="980729"/>
            <a:ext cx="10381129" cy="1512168"/>
          </a:xfrm>
        </p:spPr>
        <p:txBody>
          <a:bodyPr/>
          <a:lstStyle/>
          <a:p>
            <a:pPr algn="l" eaLnBrk="1" hangingPunct="1"/>
            <a:r>
              <a:rPr lang="en-US" altLang="zh-CN" sz="2400" dirty="0">
                <a:ea typeface="宋体" panose="02010600030101010101" pitchFamily="2" charset="-122"/>
              </a:rPr>
              <a:t>An variable’s  </a:t>
            </a:r>
            <a:r>
              <a:rPr lang="en-US" altLang="zh-CN" sz="2400" b="1" dirty="0">
                <a:solidFill>
                  <a:srgbClr val="00B0F0"/>
                </a:solidFill>
                <a:ea typeface="宋体" panose="02010600030101010101" pitchFamily="2" charset="-122"/>
              </a:rPr>
              <a:t>scope</a:t>
            </a:r>
            <a:r>
              <a:rPr lang="en-US" altLang="zh-CN" sz="2400" dirty="0">
                <a:ea typeface="宋体" panose="02010600030101010101" pitchFamily="2" charset="-122"/>
              </a:rPr>
              <a:t> is where the variable  can be referenced in a program. Some identifiers can be referenced throughout a program, others from only portions of a program.</a:t>
            </a:r>
          </a:p>
        </p:txBody>
      </p:sp>
      <p:sp>
        <p:nvSpPr>
          <p:cNvPr id="41987"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TextBox 1"/>
          <p:cNvSpPr txBox="1"/>
          <p:nvPr/>
        </p:nvSpPr>
        <p:spPr>
          <a:xfrm>
            <a:off x="1708732" y="316194"/>
            <a:ext cx="47414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Scope and duration of variable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Rectangle 2"/>
          <p:cNvSpPr txBox="1">
            <a:spLocks noChangeArrowheads="1"/>
          </p:cNvSpPr>
          <p:nvPr/>
        </p:nvSpPr>
        <p:spPr>
          <a:xfrm>
            <a:off x="1272988" y="3861048"/>
            <a:ext cx="1056938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An variable’s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j-cs"/>
              </a:rPr>
              <a:t>storage duration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is the period during which that variable exits in memory.</a:t>
            </a:r>
            <a:r>
              <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rPr>
              <a:t> </a:t>
            </a:r>
          </a:p>
        </p:txBody>
      </p:sp>
      <p:sp>
        <p:nvSpPr>
          <p:cNvPr id="3" name="矩形 2"/>
          <p:cNvSpPr/>
          <p:nvPr/>
        </p:nvSpPr>
        <p:spPr>
          <a:xfrm>
            <a:off x="1344706" y="2634212"/>
            <a:ext cx="10497670"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variable defined inside a function is referred to as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local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global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defined outside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1855788" y="620689"/>
            <a:ext cx="167005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rgbClr val="FF330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 a;</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main(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f1;</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f1(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auto </a:t>
            </a:r>
            <a:r>
              <a:rPr kumimoji="1" lang="en-US" altLang="zh-CN" sz="20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f2(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static </a:t>
            </a:r>
            <a:r>
              <a:rPr kumimoji="1" lang="en-US" altLang="zh-CN" sz="20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c;</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pSp>
        <p:nvGrpSpPr>
          <p:cNvPr id="596995" name="Group 3"/>
          <p:cNvGrpSpPr/>
          <p:nvPr/>
        </p:nvGrpSpPr>
        <p:grpSpPr bwMode="auto">
          <a:xfrm>
            <a:off x="3727454" y="5689600"/>
            <a:ext cx="1411290" cy="863600"/>
            <a:chOff x="1388" y="3489"/>
            <a:chExt cx="889" cy="544"/>
          </a:xfrm>
        </p:grpSpPr>
        <p:sp>
          <p:nvSpPr>
            <p:cNvPr id="62511" name="Line 4"/>
            <p:cNvSpPr>
              <a:spLocks noChangeShapeType="1"/>
            </p:cNvSpPr>
            <p:nvPr/>
          </p:nvSpPr>
          <p:spPr bwMode="auto">
            <a:xfrm flipH="1">
              <a:off x="1489" y="3489"/>
              <a:ext cx="0" cy="544"/>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62512" name="Group 5"/>
            <p:cNvGrpSpPr/>
            <p:nvPr/>
          </p:nvGrpSpPr>
          <p:grpSpPr bwMode="auto">
            <a:xfrm>
              <a:off x="1388" y="3489"/>
              <a:ext cx="889" cy="533"/>
              <a:chOff x="1388" y="3489"/>
              <a:chExt cx="889" cy="533"/>
            </a:xfrm>
          </p:grpSpPr>
          <p:sp>
            <p:nvSpPr>
              <p:cNvPr id="62513" name="Line 6"/>
              <p:cNvSpPr>
                <a:spLocks noChangeShapeType="1"/>
              </p:cNvSpPr>
              <p:nvPr/>
            </p:nvSpPr>
            <p:spPr bwMode="auto">
              <a:xfrm>
                <a:off x="1389" y="3489"/>
                <a:ext cx="21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4" name="Line 7"/>
              <p:cNvSpPr>
                <a:spLocks noChangeShapeType="1"/>
              </p:cNvSpPr>
              <p:nvPr/>
            </p:nvSpPr>
            <p:spPr bwMode="auto">
              <a:xfrm>
                <a:off x="1388" y="4022"/>
                <a:ext cx="19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5" name="Text Box 8"/>
              <p:cNvSpPr txBox="1">
                <a:spLocks noChangeArrowheads="1"/>
              </p:cNvSpPr>
              <p:nvPr/>
            </p:nvSpPr>
            <p:spPr bwMode="auto">
              <a:xfrm>
                <a:off x="1497" y="3585"/>
                <a:ext cx="7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scope of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grpSp>
        <p:nvGrpSpPr>
          <p:cNvPr id="597001" name="Group 9"/>
          <p:cNvGrpSpPr/>
          <p:nvPr/>
        </p:nvGrpSpPr>
        <p:grpSpPr bwMode="auto">
          <a:xfrm>
            <a:off x="3800476" y="3875088"/>
            <a:ext cx="1411289" cy="1306512"/>
            <a:chOff x="1434" y="2355"/>
            <a:chExt cx="889" cy="823"/>
          </a:xfrm>
        </p:grpSpPr>
        <p:grpSp>
          <p:nvGrpSpPr>
            <p:cNvPr id="62506" name="Group 10"/>
            <p:cNvGrpSpPr/>
            <p:nvPr/>
          </p:nvGrpSpPr>
          <p:grpSpPr bwMode="auto">
            <a:xfrm>
              <a:off x="1434" y="2355"/>
              <a:ext cx="177" cy="823"/>
              <a:chOff x="1434" y="2355"/>
              <a:chExt cx="177" cy="823"/>
            </a:xfrm>
          </p:grpSpPr>
          <p:sp>
            <p:nvSpPr>
              <p:cNvPr id="62508" name="Line 11"/>
              <p:cNvSpPr>
                <a:spLocks noChangeShapeType="1"/>
              </p:cNvSpPr>
              <p:nvPr/>
            </p:nvSpPr>
            <p:spPr bwMode="auto">
              <a:xfrm>
                <a:off x="1434" y="2355"/>
                <a:ext cx="16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9" name="Line 12"/>
              <p:cNvSpPr>
                <a:spLocks noChangeShapeType="1"/>
              </p:cNvSpPr>
              <p:nvPr/>
            </p:nvSpPr>
            <p:spPr bwMode="auto">
              <a:xfrm>
                <a:off x="1434" y="3178"/>
                <a:ext cx="1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0" name="Line 13"/>
              <p:cNvSpPr>
                <a:spLocks noChangeShapeType="1"/>
              </p:cNvSpPr>
              <p:nvPr/>
            </p:nvSpPr>
            <p:spPr bwMode="auto">
              <a:xfrm>
                <a:off x="1522" y="2355"/>
                <a:ext cx="0" cy="823"/>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2507" name="Text Box 14"/>
            <p:cNvSpPr txBox="1">
              <a:spLocks noChangeArrowheads="1"/>
            </p:cNvSpPr>
            <p:nvPr/>
          </p:nvSpPr>
          <p:spPr bwMode="auto">
            <a:xfrm>
              <a:off x="1525" y="2670"/>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scope of b</a:t>
              </a:r>
              <a:endParaRPr kumimoji="1" lang="zh-CN" altLang="en-US"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07" name="Group 15"/>
          <p:cNvGrpSpPr/>
          <p:nvPr/>
        </p:nvGrpSpPr>
        <p:grpSpPr bwMode="auto">
          <a:xfrm>
            <a:off x="3305180" y="836612"/>
            <a:ext cx="1381127" cy="5868986"/>
            <a:chOff x="1122" y="336"/>
            <a:chExt cx="870" cy="3697"/>
          </a:xfrm>
        </p:grpSpPr>
        <p:sp>
          <p:nvSpPr>
            <p:cNvPr id="62502" name="Line 16"/>
            <p:cNvSpPr>
              <a:spLocks noChangeShapeType="1"/>
            </p:cNvSpPr>
            <p:nvPr/>
          </p:nvSpPr>
          <p:spPr bwMode="auto">
            <a:xfrm>
              <a:off x="1122" y="336"/>
              <a:ext cx="189"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3" name="Line 17"/>
            <p:cNvSpPr>
              <a:spLocks noChangeShapeType="1"/>
            </p:cNvSpPr>
            <p:nvPr/>
          </p:nvSpPr>
          <p:spPr bwMode="auto">
            <a:xfrm>
              <a:off x="1133" y="4033"/>
              <a:ext cx="167"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4" name="Line 18"/>
            <p:cNvSpPr>
              <a:spLocks noChangeShapeType="1"/>
            </p:cNvSpPr>
            <p:nvPr/>
          </p:nvSpPr>
          <p:spPr bwMode="auto">
            <a:xfrm>
              <a:off x="1222" y="336"/>
              <a:ext cx="0" cy="3697"/>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5" name="Text Box 19"/>
            <p:cNvSpPr txBox="1">
              <a:spLocks noChangeArrowheads="1"/>
            </p:cNvSpPr>
            <p:nvPr/>
          </p:nvSpPr>
          <p:spPr bwMode="auto">
            <a:xfrm>
              <a:off x="1203" y="1061"/>
              <a:ext cx="7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scope of a</a:t>
              </a:r>
              <a:endParaRPr kumimoji="1"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597012" name="Group 20"/>
          <p:cNvGrpSpPr/>
          <p:nvPr/>
        </p:nvGrpSpPr>
        <p:grpSpPr bwMode="auto">
          <a:xfrm>
            <a:off x="5464175" y="2530475"/>
            <a:ext cx="4959350" cy="336550"/>
            <a:chOff x="2482" y="934"/>
            <a:chExt cx="3124" cy="212"/>
          </a:xfrm>
        </p:grpSpPr>
        <p:sp>
          <p:nvSpPr>
            <p:cNvPr id="62489" name="Text Box 21"/>
            <p:cNvSpPr txBox="1">
              <a:spLocks noChangeArrowheads="1"/>
            </p:cNvSpPr>
            <p:nvPr/>
          </p:nvSpPr>
          <p:spPr bwMode="auto">
            <a:xfrm>
              <a:off x="248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0" name="Line 22"/>
            <p:cNvSpPr>
              <a:spLocks noChangeShapeType="1"/>
            </p:cNvSpPr>
            <p:nvPr/>
          </p:nvSpPr>
          <p:spPr bwMode="auto">
            <a:xfrm>
              <a:off x="2811"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1" name="Text Box 23"/>
            <p:cNvSpPr txBox="1">
              <a:spLocks noChangeArrowheads="1"/>
            </p:cNvSpPr>
            <p:nvPr/>
          </p:nvSpPr>
          <p:spPr bwMode="auto">
            <a:xfrm>
              <a:off x="3041"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p>
          </p:txBody>
        </p:sp>
        <p:sp>
          <p:nvSpPr>
            <p:cNvPr id="62492" name="Text Box 24"/>
            <p:cNvSpPr txBox="1">
              <a:spLocks noChangeArrowheads="1"/>
            </p:cNvSpPr>
            <p:nvPr/>
          </p:nvSpPr>
          <p:spPr bwMode="auto">
            <a:xfrm>
              <a:off x="3997"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p>
          </p:txBody>
        </p:sp>
        <p:sp>
          <p:nvSpPr>
            <p:cNvPr id="62493" name="Text Box 25"/>
            <p:cNvSpPr txBox="1">
              <a:spLocks noChangeArrowheads="1"/>
            </p:cNvSpPr>
            <p:nvPr/>
          </p:nvSpPr>
          <p:spPr bwMode="auto">
            <a:xfrm>
              <a:off x="3434"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4" name="Text Box 26"/>
            <p:cNvSpPr txBox="1">
              <a:spLocks noChangeArrowheads="1"/>
            </p:cNvSpPr>
            <p:nvPr/>
          </p:nvSpPr>
          <p:spPr bwMode="auto">
            <a:xfrm>
              <a:off x="4818"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p>
          </p:txBody>
        </p:sp>
        <p:sp>
          <p:nvSpPr>
            <p:cNvPr id="62495" name="Text Box 27"/>
            <p:cNvSpPr txBox="1">
              <a:spLocks noChangeArrowheads="1"/>
            </p:cNvSpPr>
            <p:nvPr/>
          </p:nvSpPr>
          <p:spPr bwMode="auto">
            <a:xfrm>
              <a:off x="4419"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p>
          </p:txBody>
        </p:sp>
        <p:sp>
          <p:nvSpPr>
            <p:cNvPr id="62496" name="Text Box 28"/>
            <p:cNvSpPr txBox="1">
              <a:spLocks noChangeArrowheads="1"/>
            </p:cNvSpPr>
            <p:nvPr/>
          </p:nvSpPr>
          <p:spPr bwMode="auto">
            <a:xfrm>
              <a:off x="521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7" name="Line 29"/>
            <p:cNvSpPr>
              <a:spLocks noChangeShapeType="1"/>
            </p:cNvSpPr>
            <p:nvPr/>
          </p:nvSpPr>
          <p:spPr bwMode="auto">
            <a:xfrm>
              <a:off x="3208"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8" name="Line 30"/>
            <p:cNvSpPr>
              <a:spLocks noChangeShapeType="1"/>
            </p:cNvSpPr>
            <p:nvPr/>
          </p:nvSpPr>
          <p:spPr bwMode="auto">
            <a:xfrm>
              <a:off x="377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9" name="Line 31"/>
            <p:cNvSpPr>
              <a:spLocks noChangeShapeType="1"/>
            </p:cNvSpPr>
            <p:nvPr/>
          </p:nvSpPr>
          <p:spPr bwMode="auto">
            <a:xfrm>
              <a:off x="416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0" name="Line 32"/>
            <p:cNvSpPr>
              <a:spLocks noChangeShapeType="1"/>
            </p:cNvSpPr>
            <p:nvPr/>
          </p:nvSpPr>
          <p:spPr bwMode="auto">
            <a:xfrm>
              <a:off x="4607"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1" name="Line 33"/>
            <p:cNvSpPr>
              <a:spLocks noChangeShapeType="1"/>
            </p:cNvSpPr>
            <p:nvPr/>
          </p:nvSpPr>
          <p:spPr bwMode="auto">
            <a:xfrm>
              <a:off x="4986"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26" name="Group 34"/>
          <p:cNvGrpSpPr/>
          <p:nvPr/>
        </p:nvGrpSpPr>
        <p:grpSpPr bwMode="auto">
          <a:xfrm>
            <a:off x="3813179" y="2728913"/>
            <a:ext cx="6854828" cy="400050"/>
            <a:chOff x="1442" y="1059"/>
            <a:chExt cx="4318" cy="252"/>
          </a:xfrm>
        </p:grpSpPr>
        <p:sp>
          <p:nvSpPr>
            <p:cNvPr id="62482" name="Text Box 35"/>
            <p:cNvSpPr txBox="1">
              <a:spLocks noChangeArrowheads="1"/>
            </p:cNvSpPr>
            <p:nvPr/>
          </p:nvSpPr>
          <p:spPr bwMode="auto">
            <a:xfrm>
              <a:off x="1442" y="1059"/>
              <a:ext cx="10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duration of a</a:t>
              </a:r>
              <a:r>
                <a:rPr kumimoji="1" lang="zh-CN"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2483" name="Line 36"/>
            <p:cNvSpPr>
              <a:spLocks noChangeShapeType="1"/>
            </p:cNvSpPr>
            <p:nvPr/>
          </p:nvSpPr>
          <p:spPr bwMode="auto">
            <a:xfrm>
              <a:off x="2466" y="1190"/>
              <a:ext cx="3127"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4" name="Line 37"/>
            <p:cNvSpPr>
              <a:spLocks noChangeShapeType="1"/>
            </p:cNvSpPr>
            <p:nvPr/>
          </p:nvSpPr>
          <p:spPr bwMode="auto">
            <a:xfrm>
              <a:off x="5760" y="1111"/>
              <a:ext cx="0" cy="1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5" name="Line 38"/>
            <p:cNvSpPr>
              <a:spLocks noChangeShapeType="1"/>
            </p:cNvSpPr>
            <p:nvPr/>
          </p:nvSpPr>
          <p:spPr bwMode="auto">
            <a:xfrm>
              <a:off x="5760" y="1133"/>
              <a:ext cx="0" cy="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6" name="Line 39"/>
            <p:cNvSpPr>
              <a:spLocks noChangeShapeType="1"/>
            </p:cNvSpPr>
            <p:nvPr/>
          </p:nvSpPr>
          <p:spPr bwMode="auto">
            <a:xfrm>
              <a:off x="5755" y="1096"/>
              <a:ext cx="0" cy="1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7" name="Line 40"/>
            <p:cNvSpPr>
              <a:spLocks noChangeShapeType="1"/>
            </p:cNvSpPr>
            <p:nvPr/>
          </p:nvSpPr>
          <p:spPr bwMode="auto">
            <a:xfrm>
              <a:off x="2478" y="1111"/>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8" name="Line 41"/>
            <p:cNvSpPr>
              <a:spLocks noChangeShapeType="1"/>
            </p:cNvSpPr>
            <p:nvPr/>
          </p:nvSpPr>
          <p:spPr bwMode="auto">
            <a:xfrm flipH="1">
              <a:off x="5577" y="1122"/>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34" name="Group 42"/>
          <p:cNvGrpSpPr/>
          <p:nvPr/>
        </p:nvGrpSpPr>
        <p:grpSpPr bwMode="auto">
          <a:xfrm>
            <a:off x="3719519" y="3138488"/>
            <a:ext cx="5842005" cy="400050"/>
            <a:chOff x="1383" y="1317"/>
            <a:chExt cx="3680" cy="252"/>
          </a:xfrm>
        </p:grpSpPr>
        <p:sp>
          <p:nvSpPr>
            <p:cNvPr id="62479" name="Line 43"/>
            <p:cNvSpPr>
              <a:spLocks noChangeShapeType="1"/>
            </p:cNvSpPr>
            <p:nvPr/>
          </p:nvSpPr>
          <p:spPr bwMode="auto">
            <a:xfrm>
              <a:off x="3956" y="1533"/>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0" name="Line 44"/>
            <p:cNvSpPr>
              <a:spLocks noChangeShapeType="1"/>
            </p:cNvSpPr>
            <p:nvPr/>
          </p:nvSpPr>
          <p:spPr bwMode="auto">
            <a:xfrm>
              <a:off x="4774" y="1529"/>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1" name="Text Box 45"/>
            <p:cNvSpPr txBox="1">
              <a:spLocks noChangeArrowheads="1"/>
            </p:cNvSpPr>
            <p:nvPr/>
          </p:nvSpPr>
          <p:spPr bwMode="auto">
            <a:xfrm>
              <a:off x="1383" y="1317"/>
              <a:ext cx="11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duration of  b</a:t>
              </a:r>
              <a:r>
                <a:rPr kumimoji="1" lang="zh-CN"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38" name="Group 46"/>
          <p:cNvGrpSpPr/>
          <p:nvPr/>
        </p:nvGrpSpPr>
        <p:grpSpPr bwMode="auto">
          <a:xfrm>
            <a:off x="3719516" y="3549653"/>
            <a:ext cx="6642104" cy="420688"/>
            <a:chOff x="1383" y="1576"/>
            <a:chExt cx="4184" cy="265"/>
          </a:xfrm>
        </p:grpSpPr>
        <p:sp>
          <p:nvSpPr>
            <p:cNvPr id="62475" name="Line 47"/>
            <p:cNvSpPr>
              <a:spLocks noChangeShapeType="1"/>
            </p:cNvSpPr>
            <p:nvPr/>
          </p:nvSpPr>
          <p:spPr bwMode="auto">
            <a:xfrm>
              <a:off x="2440" y="1764"/>
              <a:ext cx="3127" cy="0"/>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6" name="Line 48"/>
            <p:cNvSpPr>
              <a:spLocks noChangeShapeType="1"/>
            </p:cNvSpPr>
            <p:nvPr/>
          </p:nvSpPr>
          <p:spPr bwMode="auto">
            <a:xfrm>
              <a:off x="2452" y="1685"/>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7" name="Line 49"/>
            <p:cNvSpPr>
              <a:spLocks noChangeShapeType="1"/>
            </p:cNvSpPr>
            <p:nvPr/>
          </p:nvSpPr>
          <p:spPr bwMode="auto">
            <a:xfrm flipH="1">
              <a:off x="5551" y="1696"/>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8" name="Text Box 50"/>
            <p:cNvSpPr txBox="1">
              <a:spLocks noChangeArrowheads="1"/>
            </p:cNvSpPr>
            <p:nvPr/>
          </p:nvSpPr>
          <p:spPr bwMode="auto">
            <a:xfrm>
              <a:off x="1383" y="1576"/>
              <a:ext cx="10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duration of  c</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6994"/>
                                        </p:tgtEl>
                                        <p:attrNameLst>
                                          <p:attrName>style.visibility</p:attrName>
                                        </p:attrNameLst>
                                      </p:cBhvr>
                                      <p:to>
                                        <p:strVal val="visible"/>
                                      </p:to>
                                    </p:set>
                                    <p:animEffect transition="in" filter="box(out)">
                                      <p:cBhvr>
                                        <p:cTn id="7" dur="500"/>
                                        <p:tgtEl>
                                          <p:spTgt spid="5969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box(out)">
                                      <p:cBhvr>
                                        <p:cTn id="12" dur="500"/>
                                        <p:tgtEl>
                                          <p:spTgt spid="5970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97001"/>
                                        </p:tgtEl>
                                        <p:attrNameLst>
                                          <p:attrName>style.visibility</p:attrName>
                                        </p:attrNameLst>
                                      </p:cBhvr>
                                      <p:to>
                                        <p:strVal val="visible"/>
                                      </p:to>
                                    </p:set>
                                    <p:animEffect transition="in" filter="box(out)">
                                      <p:cBhvr>
                                        <p:cTn id="17" dur="500"/>
                                        <p:tgtEl>
                                          <p:spTgt spid="59700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6995"/>
                                        </p:tgtEl>
                                        <p:attrNameLst>
                                          <p:attrName>style.visibility</p:attrName>
                                        </p:attrNameLst>
                                      </p:cBhvr>
                                      <p:to>
                                        <p:strVal val="visible"/>
                                      </p:to>
                                    </p:set>
                                    <p:animEffect transition="in" filter="box(out)">
                                      <p:cBhvr>
                                        <p:cTn id="22" dur="500"/>
                                        <p:tgtEl>
                                          <p:spTgt spid="5969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97012"/>
                                        </p:tgtEl>
                                        <p:attrNameLst>
                                          <p:attrName>style.visibility</p:attrName>
                                        </p:attrNameLst>
                                      </p:cBhvr>
                                      <p:to>
                                        <p:strVal val="visible"/>
                                      </p:to>
                                    </p:set>
                                    <p:animEffect transition="in" filter="box(out)">
                                      <p:cBhvr>
                                        <p:cTn id="27" dur="500"/>
                                        <p:tgtEl>
                                          <p:spTgt spid="5970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97026"/>
                                        </p:tgtEl>
                                        <p:attrNameLst>
                                          <p:attrName>style.visibility</p:attrName>
                                        </p:attrNameLst>
                                      </p:cBhvr>
                                      <p:to>
                                        <p:strVal val="visible"/>
                                      </p:to>
                                    </p:set>
                                    <p:animEffect transition="in" filter="box(out)">
                                      <p:cBhvr>
                                        <p:cTn id="32" dur="500"/>
                                        <p:tgtEl>
                                          <p:spTgt spid="5970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97034"/>
                                        </p:tgtEl>
                                        <p:attrNameLst>
                                          <p:attrName>style.visibility</p:attrName>
                                        </p:attrNameLst>
                                      </p:cBhvr>
                                      <p:to>
                                        <p:strVal val="visible"/>
                                      </p:to>
                                    </p:set>
                                    <p:animEffect transition="in" filter="box(out)">
                                      <p:cBhvr>
                                        <p:cTn id="37" dur="500"/>
                                        <p:tgtEl>
                                          <p:spTgt spid="5970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97038"/>
                                        </p:tgtEl>
                                        <p:attrNameLst>
                                          <p:attrName>style.visibility</p:attrName>
                                        </p:attrNameLst>
                                      </p:cBhvr>
                                      <p:to>
                                        <p:strVal val="visible"/>
                                      </p:to>
                                    </p:set>
                                    <p:animEffect transition="in" filter="box(out)">
                                      <p:cBhvr>
                                        <p:cTn id="42" dur="500"/>
                                        <p:tgtEl>
                                          <p:spTgt spid="597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42435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and Arguments</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TextBox 3"/>
          <p:cNvSpPr txBox="1"/>
          <p:nvPr/>
        </p:nvSpPr>
        <p:spPr>
          <a:xfrm>
            <a:off x="887505" y="1124235"/>
            <a:ext cx="10874187" cy="1200329"/>
          </a:xfrm>
          <a:prstGeom prst="rect">
            <a:avLst/>
          </a:prstGeom>
          <a:noFill/>
        </p:spPr>
        <p:txBody>
          <a:bodyPr wrap="square" rtlCol="0">
            <a:spAutoFit/>
          </a:bodyPr>
          <a:lstStyle/>
          <a:p>
            <a:pPr lvl="0">
              <a:defRPr/>
            </a:pPr>
            <a:r>
              <a:rPr lang="en-US" altLang="zh-CN" sz="2400" dirty="0"/>
              <a:t>A variable that’s used to receive passed values is called a </a:t>
            </a:r>
            <a:r>
              <a:rPr lang="en-US" altLang="zh-CN" sz="2400" b="1" dirty="0"/>
              <a:t>formal</a:t>
            </a:r>
            <a:r>
              <a:rPr lang="en-US" altLang="zh-CN" sz="2400" dirty="0"/>
              <a:t> </a:t>
            </a:r>
            <a:r>
              <a:rPr lang="en-US" altLang="zh-CN" sz="2400" b="1" dirty="0"/>
              <a:t>parameter or formal argument</a:t>
            </a:r>
            <a:r>
              <a:rPr lang="en-US" altLang="zh-CN" sz="2400" dirty="0"/>
              <a:t>(or </a:t>
            </a:r>
            <a:r>
              <a:rPr lang="en-US" altLang="zh-CN" sz="2400" b="1" dirty="0"/>
              <a:t>parameter</a:t>
            </a:r>
            <a:r>
              <a:rPr lang="en-US" altLang="zh-CN" sz="2400" dirty="0"/>
              <a:t> for short). The value passed to the function is called the </a:t>
            </a:r>
            <a:r>
              <a:rPr lang="en-US" altLang="zh-CN" sz="2400" b="1" dirty="0"/>
              <a:t>actual parameter or actual argument</a:t>
            </a:r>
            <a:r>
              <a:rPr lang="en-US" altLang="zh-CN" sz="2400" dirty="0"/>
              <a:t>(or </a:t>
            </a:r>
            <a:r>
              <a:rPr lang="en-US" altLang="zh-CN" sz="2400" b="1" dirty="0"/>
              <a:t>argument</a:t>
            </a:r>
            <a:r>
              <a:rPr lang="en-US" altLang="zh-CN" sz="2400" dirty="0"/>
              <a:t> for short).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nvGraphicFramePr>
        <p:xfrm>
          <a:off x="1645916" y="692697"/>
          <a:ext cx="5269569" cy="5801743"/>
        </p:xfrm>
        <a:graphic>
          <a:graphicData uri="http://schemas.openxmlformats.org/presentationml/2006/ole">
            <mc:AlternateContent xmlns:mc="http://schemas.openxmlformats.org/markup-compatibility/2006">
              <mc:Choice xmlns:v="urn:schemas-microsoft-com:vml" Requires="v">
                <p:oleObj spid="_x0000_s32784" name="Image" r:id="rId3" imgW="4800600" imgH="5276850" progId="Photoshop.Image.13">
                  <p:embed/>
                </p:oleObj>
              </mc:Choice>
              <mc:Fallback>
                <p:oleObj name="Image" r:id="rId3" imgW="4800600" imgH="5276850" progId="Photoshop.Image.13">
                  <p:embed/>
                  <p:pic>
                    <p:nvPicPr>
                      <p:cNvPr id="0" name="对象 14"/>
                      <p:cNvPicPr/>
                      <p:nvPr/>
                    </p:nvPicPr>
                    <p:blipFill>
                      <a:blip r:embed="rId4"/>
                      <a:stretch>
                        <a:fillRect/>
                      </a:stretch>
                    </p:blipFill>
                    <p:spPr>
                      <a:xfrm>
                        <a:off x="1645916" y="692697"/>
                        <a:ext cx="5269569" cy="5801743"/>
                      </a:xfrm>
                      <a:prstGeom prst="rect">
                        <a:avLst/>
                      </a:prstGeom>
                    </p:spPr>
                  </p:pic>
                </p:oleObj>
              </mc:Fallback>
            </mc:AlternateContent>
          </a:graphicData>
        </a:graphic>
      </p:graphicFrame>
      <p:sp>
        <p:nvSpPr>
          <p:cNvPr id="3" name="TextBox 2"/>
          <p:cNvSpPr txBox="1"/>
          <p:nvPr/>
        </p:nvSpPr>
        <p:spPr>
          <a:xfrm>
            <a:off x="1775521" y="159024"/>
            <a:ext cx="52233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Actual parameter and Formal parameter</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3287688" y="3006062"/>
            <a:ext cx="4392488" cy="999002"/>
            <a:chOff x="1619672" y="2708920"/>
            <a:chExt cx="4392488" cy="999002"/>
          </a:xfrm>
        </p:grpSpPr>
        <p:sp>
          <p:nvSpPr>
            <p:cNvPr id="4" name="矩形 3"/>
            <p:cNvSpPr/>
            <p:nvPr/>
          </p:nvSpPr>
          <p:spPr>
            <a:xfrm>
              <a:off x="1619672" y="3347882"/>
              <a:ext cx="395401"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标注 12"/>
            <p:cNvSpPr/>
            <p:nvPr/>
          </p:nvSpPr>
          <p:spPr>
            <a:xfrm>
              <a:off x="2483768" y="2708920"/>
              <a:ext cx="3528392" cy="522276"/>
            </a:xfrm>
            <a:prstGeom prst="wedgeRoundRectCallout">
              <a:avLst>
                <a:gd name="adj1" fmla="val -62850"/>
                <a:gd name="adj2" fmla="val 8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Actual parameters(arguments)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8" name="组合 7"/>
          <p:cNvGrpSpPr/>
          <p:nvPr/>
        </p:nvGrpSpPr>
        <p:grpSpPr>
          <a:xfrm>
            <a:off x="2855642" y="5210980"/>
            <a:ext cx="5301939" cy="612504"/>
            <a:chOff x="1259633" y="4976736"/>
            <a:chExt cx="5301939" cy="612504"/>
          </a:xfrm>
        </p:grpSpPr>
        <p:sp>
          <p:nvSpPr>
            <p:cNvPr id="5" name="矩形 4"/>
            <p:cNvSpPr/>
            <p:nvPr/>
          </p:nvSpPr>
          <p:spPr>
            <a:xfrm>
              <a:off x="1259633" y="5229200"/>
              <a:ext cx="1368152"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圆角矩形标注 13"/>
            <p:cNvSpPr/>
            <p:nvPr/>
          </p:nvSpPr>
          <p:spPr>
            <a:xfrm>
              <a:off x="2843808" y="4976736"/>
              <a:ext cx="3717764" cy="522276"/>
            </a:xfrm>
            <a:prstGeom prst="wedgeRoundRectCallout">
              <a:avLst>
                <a:gd name="adj1" fmla="val -63938"/>
                <a:gd name="adj2" fmla="val 482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Formal parameters(parameters)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0" name="组合 9"/>
          <p:cNvGrpSpPr/>
          <p:nvPr/>
        </p:nvGrpSpPr>
        <p:grpSpPr>
          <a:xfrm>
            <a:off x="3395060" y="3933056"/>
            <a:ext cx="5761772" cy="1664078"/>
            <a:chOff x="1763688" y="3565122"/>
            <a:chExt cx="5761772" cy="1664078"/>
          </a:xfrm>
        </p:grpSpPr>
        <p:cxnSp>
          <p:nvCxnSpPr>
            <p:cNvPr id="7" name="直接箭头连接符 6"/>
            <p:cNvCxnSpPr/>
            <p:nvPr/>
          </p:nvCxnSpPr>
          <p:spPr>
            <a:xfrm>
              <a:off x="1763688" y="3565122"/>
              <a:ext cx="0"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79712" y="3565122"/>
              <a:ext cx="423337"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标注 11"/>
            <p:cNvSpPr/>
            <p:nvPr/>
          </p:nvSpPr>
          <p:spPr>
            <a:xfrm>
              <a:off x="2781316" y="3997170"/>
              <a:ext cx="4744144" cy="648072"/>
            </a:xfrm>
            <a:prstGeom prst="wedgeRoundRectCallout">
              <a:avLst>
                <a:gd name="adj1" fmla="val -61770"/>
                <a:gd name="adj2" fmla="val 443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When calling a function, the values of arguments are assigned to the 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25,&quot;width&quot;:84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1280</Words>
  <Application>Microsoft Macintosh PowerPoint</Application>
  <PresentationFormat>宽屏</PresentationFormat>
  <Paragraphs>144</Paragraphs>
  <Slides>21</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1" baseType="lpstr">
      <vt:lpstr>-apple-system</vt:lpstr>
      <vt:lpstr>等线</vt:lpstr>
      <vt:lpstr>Arial</vt:lpstr>
      <vt:lpstr>Calibri</vt:lpstr>
      <vt:lpstr>Franklin Gothic Demi</vt:lpstr>
      <vt:lpstr>Franklin Gothic Medium</vt:lpstr>
      <vt:lpstr>Times New Roman</vt:lpstr>
      <vt:lpstr>Wingdings</vt:lpstr>
      <vt:lpstr>Office 主题</vt:lpstr>
      <vt:lpstr>Image</vt:lpstr>
      <vt:lpstr>C/C++ Program Design</vt:lpstr>
      <vt:lpstr>Functions</vt:lpstr>
      <vt:lpstr>PowerPoint 演示文稿</vt:lpstr>
      <vt:lpstr>PowerPoint 演示文稿</vt:lpstr>
      <vt:lpstr>PowerPoint 演示文稿</vt:lpstr>
      <vt:lpstr>An variable’s  scope is where the variable  can be referenced in a program. Some identifiers can be referenced throughout a program, others from only portions of a program.</vt:lpstr>
      <vt:lpstr>PowerPoint 演示文稿</vt:lpstr>
      <vt:lpstr>PowerPoint 演示文稿</vt:lpstr>
      <vt:lpstr>PowerPoint 演示文稿</vt:lpstr>
      <vt:lpstr>PowerPoint 演示文稿</vt:lpstr>
      <vt:lpstr>PowerPoint 演示文稿</vt:lpstr>
      <vt:lpstr>Building shared libraries</vt:lpstr>
      <vt:lpstr>Building shared libraries</vt:lpstr>
      <vt:lpstr>Building shared libraries</vt:lpstr>
      <vt:lpstr>Building shared libraries</vt:lpstr>
      <vt:lpstr>Using shared library</vt:lpstr>
      <vt:lpstr>Using shared library</vt:lpstr>
      <vt:lpstr>Using shared library</vt:lpstr>
      <vt:lpstr>Exercise 1</vt:lpstr>
      <vt:lpstr>Exercise 2</vt:lpstr>
      <vt:lpstr>Exercise 3</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462</cp:revision>
  <dcterms:created xsi:type="dcterms:W3CDTF">2020-09-05T08:11:00Z</dcterms:created>
  <dcterms:modified xsi:type="dcterms:W3CDTF">2022-10-19T15:18:40Z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