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478" r:id="rId4"/>
    <p:sldId id="573" r:id="rId5"/>
    <p:sldId id="436" r:id="rId6"/>
    <p:sldId id="437" r:id="rId7"/>
    <p:sldId id="574" r:id="rId8"/>
    <p:sldId id="476" r:id="rId9"/>
    <p:sldId id="477" r:id="rId10"/>
    <p:sldId id="569" r:id="rId11"/>
    <p:sldId id="442" r:id="rId12"/>
    <p:sldId id="443" r:id="rId13"/>
    <p:sldId id="570" r:id="rId14"/>
    <p:sldId id="486" r:id="rId15"/>
    <p:sldId id="575" r:id="rId16"/>
    <p:sldId id="481" r:id="rId17"/>
    <p:sldId id="482" r:id="rId18"/>
    <p:sldId id="576" r:id="rId19"/>
    <p:sldId id="425" r:id="rId20"/>
    <p:sldId id="427" r:id="rId21"/>
    <p:sldId id="577" r:id="rId22"/>
    <p:sldId id="578" r:id="rId23"/>
    <p:sldId id="579" r:id="rId24"/>
    <p:sldId id="580" r:id="rId25"/>
    <p:sldId id="769" r:id="rId26"/>
    <p:sldId id="483" r:id="rId27"/>
    <p:sldId id="572" r:id="rId28"/>
    <p:sldId id="522" r:id="rId29"/>
    <p:sldId id="44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0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1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 err="1">
                <a:latin typeface="Franklin Gothic Medium" panose="020B0603020102020204" pitchFamily="34" charset="0"/>
              </a:rPr>
              <a:t>Makefile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1D3C2E-08F0-4B82-F02B-6A2C5231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6" y="1161983"/>
            <a:ext cx="4448175" cy="4362450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 bwMode="auto">
          <a:xfrm>
            <a:off x="5236799" y="1093159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$@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Object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$^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all the prerequisites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$&lt;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the first prerequisite file</a:t>
            </a:r>
            <a:endParaRPr kumimoji="0" lang="zh-CN" altLang="zh-CN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endParaRPr kumimoji="0" lang="en-US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model rule, which indicates that all the .o objects depend on the .</a:t>
              </a: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the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files are compiled to the .o files, so we can 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like this: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66DDE2-76A8-DFA4-4EE3-7E3A8BDF2251}"/>
              </a:ext>
            </a:extLst>
          </p:cNvPr>
          <p:cNvGrpSpPr/>
          <p:nvPr/>
        </p:nvGrpSpPr>
        <p:grpSpPr>
          <a:xfrm>
            <a:off x="1483094" y="4383009"/>
            <a:ext cx="2160192" cy="1096210"/>
            <a:chOff x="1483094" y="4383009"/>
            <a:chExt cx="2160192" cy="1096210"/>
          </a:xfrm>
        </p:grpSpPr>
        <p:grpSp>
          <p:nvGrpSpPr>
            <p:cNvPr id="4" name="组合 3"/>
            <p:cNvGrpSpPr/>
            <p:nvPr/>
          </p:nvGrpSpPr>
          <p:grpSpPr>
            <a:xfrm>
              <a:off x="2136932" y="4383009"/>
              <a:ext cx="1506354" cy="1096210"/>
              <a:chOff x="2306838" y="4856713"/>
              <a:chExt cx="1659784" cy="120829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06838" y="4856713"/>
                <a:ext cx="396045" cy="36004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75074" y="5699471"/>
                <a:ext cx="396044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570579" y="5704972"/>
                <a:ext cx="396043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B1A4A8-01E0-8DFB-9013-7E08B2FA1AB8}"/>
                </a:ext>
              </a:extLst>
            </p:cNvPr>
            <p:cNvSpPr/>
            <p:nvPr/>
          </p:nvSpPr>
          <p:spPr>
            <a:xfrm>
              <a:off x="1483094" y="4387943"/>
              <a:ext cx="359435" cy="326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D7225C3-B0D0-5FBD-50E4-2D7929B8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8" y="2849389"/>
            <a:ext cx="5076825" cy="10858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07FEB8-A149-30B7-F840-FA7A2A913CB2}"/>
              </a:ext>
            </a:extLst>
          </p:cNvPr>
          <p:cNvGrpSpPr/>
          <p:nvPr/>
        </p:nvGrpSpPr>
        <p:grpSpPr>
          <a:xfrm>
            <a:off x="5447270" y="4311281"/>
            <a:ext cx="5438777" cy="652540"/>
            <a:chOff x="6371504" y="4979872"/>
            <a:chExt cx="5438777" cy="6525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9BC014D-A576-0761-CD00-357B8FFE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1504" y="4979872"/>
              <a:ext cx="2582427" cy="60138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A8FD714-AB58-A83B-399B-23110A2F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4756" y="5271042"/>
              <a:ext cx="2295525" cy="29527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337690-8AC1-3561-D2D1-1ADB69C3BC73}"/>
                </a:ext>
              </a:extLst>
            </p:cNvPr>
            <p:cNvSpPr txBox="1"/>
            <p:nvPr/>
          </p:nvSpPr>
          <p:spPr>
            <a:xfrm>
              <a:off x="9033137" y="5186136"/>
              <a:ext cx="442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332B4C-C14A-4879-E9E3-C7352ECAC5CB}"/>
              </a:ext>
            </a:extLst>
          </p:cNvPr>
          <p:cNvGrpSpPr/>
          <p:nvPr/>
        </p:nvGrpSpPr>
        <p:grpSpPr>
          <a:xfrm>
            <a:off x="321060" y="4611975"/>
            <a:ext cx="5126210" cy="894701"/>
            <a:chOff x="493540" y="4690979"/>
            <a:chExt cx="5126210" cy="89470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87EFE3-AA9D-CB37-EC30-829E7D8408D4}"/>
                </a:ext>
              </a:extLst>
            </p:cNvPr>
            <p:cNvSpPr/>
            <p:nvPr/>
          </p:nvSpPr>
          <p:spPr>
            <a:xfrm>
              <a:off x="493540" y="4888001"/>
              <a:ext cx="3799759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20C2DC2-FBC3-0496-C809-43FBF4788BD9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4293299" y="4690979"/>
              <a:ext cx="1326451" cy="54586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8C8E654F-A2A6-6B5B-32B9-3DC8CED2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199" y="3700225"/>
            <a:ext cx="2000102" cy="50760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AFAEED-E793-68E6-9B72-9FB88557A7B3}"/>
              </a:ext>
            </a:extLst>
          </p:cNvPr>
          <p:cNvGrpSpPr/>
          <p:nvPr/>
        </p:nvGrpSpPr>
        <p:grpSpPr>
          <a:xfrm>
            <a:off x="384972" y="4046991"/>
            <a:ext cx="2617456" cy="697679"/>
            <a:chOff x="493540" y="4888001"/>
            <a:chExt cx="2617456" cy="69767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D8259E0-83BB-6E5D-0984-D862A20A9395}"/>
                </a:ext>
              </a:extLst>
            </p:cNvPr>
            <p:cNvSpPr/>
            <p:nvPr/>
          </p:nvSpPr>
          <p:spPr>
            <a:xfrm>
              <a:off x="493540" y="4888001"/>
              <a:ext cx="2258021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FBD4A3B-0205-BD99-0EDA-8AAA831073E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2751561" y="4910199"/>
              <a:ext cx="359435" cy="32664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9194622-6B19-1874-7637-2CC99797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7" y="2479383"/>
            <a:ext cx="6433706" cy="548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A269DA-C73B-CA49-411D-C7E7979E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" y="1183531"/>
            <a:ext cx="4343400" cy="528637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Using phony target to clean up compiled results automatically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010" y="5534152"/>
            <a:ext cx="9971880" cy="1211056"/>
            <a:chOff x="629717" y="6010497"/>
            <a:chExt cx="10987535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6241170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Adding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.PHONY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254194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71768" y="1263078"/>
            <a:ext cx="6685935" cy="1197930"/>
            <a:chOff x="3804242" y="6180566"/>
            <a:chExt cx="6101384" cy="1083475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04242" y="6180566"/>
              <a:ext cx="6101384" cy="1021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Because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a label not a target, the command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clean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 execute the clean part. Only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>
              <a:cxnSpLocks/>
            </p:cNvCxnSpPr>
            <p:nvPr/>
          </p:nvCxnSpPr>
          <p:spPr>
            <a:xfrm>
              <a:off x="8012403" y="6837221"/>
              <a:ext cx="816508" cy="4268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A3BC860-8268-8B07-9079-1277267B0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68" y="3287283"/>
            <a:ext cx="5260258" cy="111370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822ECF-DE7D-2C1C-15B2-F6F32E93A627}"/>
              </a:ext>
            </a:extLst>
          </p:cNvPr>
          <p:cNvGrpSpPr/>
          <p:nvPr/>
        </p:nvGrpSpPr>
        <p:grpSpPr>
          <a:xfrm>
            <a:off x="5260301" y="3518698"/>
            <a:ext cx="5361494" cy="1508858"/>
            <a:chOff x="629717" y="6010498"/>
            <a:chExt cx="5361495" cy="15094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EF38B0-FB24-7E29-B8F8-A41A4123DE69}"/>
                </a:ext>
              </a:extLst>
            </p:cNvPr>
            <p:cNvSpPr/>
            <p:nvPr/>
          </p:nvSpPr>
          <p:spPr>
            <a:xfrm>
              <a:off x="629717" y="6010498"/>
              <a:ext cx="4434306" cy="90111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6325"/>
              <a:endParaRPr lang="zh-CN" altLang="en-US" sz="22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0CA5755-A6CB-41B0-BA8E-6AFFE79F3D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448" y="7091007"/>
              <a:ext cx="5118764" cy="4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18637" tIns="59319" rIns="118637" bIns="59319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186325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After clean, you can run make again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794259A-6DC6-FEB1-14EF-07D245772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97" y="6806182"/>
              <a:ext cx="216024" cy="4288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39C3FE-789E-7DD2-4CE7-37670CB5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80" y="4782501"/>
            <a:ext cx="6394968" cy="563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search file 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SRC = $(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./*.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Functions in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all the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857500" imgH="819150" progId="Photoshop.Image.13">
                  <p:embed/>
                </p:oleObj>
              </mc:Choice>
              <mc:Fallback>
                <p:oleObj name="Image" r:id="rId4" imgW="2857500" imgH="819150" progId="Photoshop.Image.1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572925-4292-A3FB-B954-96CB53CC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86" y="5277594"/>
            <a:ext cx="6126186" cy="793071"/>
          </a:xfrm>
          <a:prstGeom prst="rect">
            <a:avLst/>
          </a:prstGeom>
        </p:spPr>
      </p:pic>
      <p:sp>
        <p:nvSpPr>
          <p:cNvPr id="3" name="TextBox 12"/>
          <p:cNvSpPr txBox="1"/>
          <p:nvPr/>
        </p:nvSpPr>
        <p:spPr>
          <a:xfrm>
            <a:off x="1699016" y="400704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(pattern substitution): replace file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$(</a:t>
            </a: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OBJ = $(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%.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%.o, $(SRC))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44043" y="5531118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81450" imgH="1428750" progId="Photoshop.Image.13">
                  <p:embed/>
                </p:oleObj>
              </mc:Choice>
              <mc:Fallback>
                <p:oleObj name="Image" r:id="rId3" imgW="3981450" imgH="1428750" progId="Photoshop.Image.1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4FBE56-443D-8682-DE95-C8226A4B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5" y="742793"/>
            <a:ext cx="4851003" cy="53054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03732B3-7561-275B-FFD5-16B6690E1CB3}"/>
              </a:ext>
            </a:extLst>
          </p:cNvPr>
          <p:cNvGrpSpPr/>
          <p:nvPr/>
        </p:nvGrpSpPr>
        <p:grpSpPr>
          <a:xfrm>
            <a:off x="6098401" y="1578376"/>
            <a:ext cx="5319771" cy="523220"/>
            <a:chOff x="6934147" y="772132"/>
            <a:chExt cx="5319771" cy="5232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4DC53D-A434-F5D4-72E7-D0823049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486" y="825922"/>
              <a:ext cx="4711432" cy="4340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27FDAD-C65F-E47C-EE17-015BCFD4E6E0}"/>
                </a:ext>
              </a:extLst>
            </p:cNvPr>
            <p:cNvSpPr txBox="1"/>
            <p:nvPr/>
          </p:nvSpPr>
          <p:spPr>
            <a:xfrm>
              <a:off x="6934147" y="772132"/>
              <a:ext cx="486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vs</a:t>
              </a:r>
              <a:endParaRPr lang="zh-CN" altLang="en-US" sz="2800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7C2B227-0C20-558D-2EE6-BF56D47ACF1D}"/>
              </a:ext>
            </a:extLst>
          </p:cNvPr>
          <p:cNvSpPr/>
          <p:nvPr/>
        </p:nvSpPr>
        <p:spPr>
          <a:xfrm>
            <a:off x="1252518" y="1687290"/>
            <a:ext cx="4767227" cy="355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6325"/>
            <a:endParaRPr lang="zh-CN" altLang="en-US" sz="22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9FE197-0ADE-F8B1-71D9-4E1B1857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31" y="3151238"/>
            <a:ext cx="5153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4490" y="332536"/>
            <a:ext cx="559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58044"/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Options to Control Optimization</a:t>
            </a:r>
          </a:p>
        </p:txBody>
      </p:sp>
      <p:sp>
        <p:nvSpPr>
          <p:cNvPr id="3" name="矩形 2"/>
          <p:cNvSpPr/>
          <p:nvPr/>
        </p:nvSpPr>
        <p:spPr>
          <a:xfrm>
            <a:off x="739084" y="1142511"/>
            <a:ext cx="10975146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-O1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compiler tries to reduce code size and execution time, without performing any optimizations that take a great deal of compilation time.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084" y="2165898"/>
            <a:ext cx="10713833" cy="10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-O2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,Optimize even more. GCC performs nearly all supported optimizations that do not involve a space-speed tradeoff. As compared to -O1, this option increases both compilation time and the performance of the generated code.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191" y="3739484"/>
            <a:ext cx="7860742" cy="413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58044"/>
            <a:r>
              <a:rPr lang="en-US" altLang="zh-CN" sz="208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-O3</a:t>
            </a:r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Optimize yet more. O3 turns on all optimizations specified by -O2.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4102" y="5127338"/>
            <a:ext cx="7055451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https://gcc.gnu.org/onlinedocs/gcc/Optimize-Options.html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768" y="5870348"/>
            <a:ext cx="7044786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https://blog.csdn.net/xinianbuxiu/article/details/51844994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0B25BE9-6282-0483-5858-6D4884A6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5" y="510858"/>
            <a:ext cx="4782116" cy="5900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845D3-D807-6191-5FE8-1A3D198C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57" y="303739"/>
            <a:ext cx="1819275" cy="187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5111" y="4043774"/>
            <a:ext cx="2746683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6671" y="5207396"/>
            <a:ext cx="1183677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6BACF1-3C9B-B79C-B648-7019F2CBD6D0}"/>
              </a:ext>
            </a:extLst>
          </p:cNvPr>
          <p:cNvSpPr/>
          <p:nvPr/>
        </p:nvSpPr>
        <p:spPr>
          <a:xfrm>
            <a:off x="628998" y="446352"/>
            <a:ext cx="4345407" cy="571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44A893-4872-2FE8-6146-5BEBE52384AC}"/>
              </a:ext>
            </a:extLst>
          </p:cNvPr>
          <p:cNvSpPr/>
          <p:nvPr/>
        </p:nvSpPr>
        <p:spPr>
          <a:xfrm>
            <a:off x="3770271" y="5172790"/>
            <a:ext cx="1090404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11F57C-7EE7-C169-8CB2-BE5D3614DBFC}"/>
              </a:ext>
            </a:extLst>
          </p:cNvPr>
          <p:cNvSpPr/>
          <p:nvPr/>
        </p:nvSpPr>
        <p:spPr>
          <a:xfrm>
            <a:off x="1650622" y="6129435"/>
            <a:ext cx="954926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40A3CE-ECD4-9D63-2310-7D62D026097E}"/>
              </a:ext>
            </a:extLst>
          </p:cNvPr>
          <p:cNvGrpSpPr/>
          <p:nvPr/>
        </p:nvGrpSpPr>
        <p:grpSpPr>
          <a:xfrm>
            <a:off x="704232" y="1180167"/>
            <a:ext cx="4647006" cy="569433"/>
            <a:chOff x="6268919" y="2216369"/>
            <a:chExt cx="5120312" cy="6274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806D59-23DA-BA6D-1A76-455DBEE37C26}"/>
                </a:ext>
              </a:extLst>
            </p:cNvPr>
            <p:cNvSpPr/>
            <p:nvPr/>
          </p:nvSpPr>
          <p:spPr>
            <a:xfrm>
              <a:off x="6268919" y="2251123"/>
              <a:ext cx="1838434" cy="3262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77449"/>
              <a:endParaRPr lang="zh-CN" altLang="en-US" sz="1892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987F101-C567-64A9-8B44-3BCD57975568}"/>
                </a:ext>
              </a:extLst>
            </p:cNvPr>
            <p:cNvGrpSpPr/>
            <p:nvPr/>
          </p:nvGrpSpPr>
          <p:grpSpPr>
            <a:xfrm>
              <a:off x="7606974" y="2216369"/>
              <a:ext cx="3782257" cy="627430"/>
              <a:chOff x="5794347" y="5727258"/>
              <a:chExt cx="3549171" cy="468581"/>
            </a:xfrm>
          </p:grpSpPr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F892BD8-84D4-1BE5-A13F-6DA26AC9F5AF}"/>
                  </a:ext>
                </a:extLst>
              </p:cNvPr>
              <p:cNvSpPr txBox="1"/>
              <p:nvPr/>
            </p:nvSpPr>
            <p:spPr bwMode="auto">
              <a:xfrm>
                <a:off x="6427482" y="5727258"/>
                <a:ext cx="2916036" cy="4685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7718" tIns="48860" rIns="97718" bIns="48860" numCol="1" anchor="t" anchorCtr="0" compatLnSpc="1"/>
              <a:lstStyle>
                <a:lvl1pPr marL="473710" indent="-331470" algn="l" rtl="0" eaLnBrk="0" fontAlgn="base" hangingPunct="0">
                  <a:spcBef>
                    <a:spcPts val="520"/>
                  </a:spcBef>
                  <a:spcAft>
                    <a:spcPct val="0"/>
                  </a:spcAft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3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5815" indent="-296545" algn="l" rtl="0" eaLnBrk="0" fontAlgn="base" hangingPunct="0">
                  <a:spcBef>
                    <a:spcPts val="42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14425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708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363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7017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6672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defTabSz="977449">
                  <a:spcBef>
                    <a:spcPts val="0"/>
                  </a:spcBef>
                  <a:buClr>
                    <a:srgbClr val="2DA2BF"/>
                  </a:buClr>
                  <a:buSzPct val="68000"/>
                  <a:buNone/>
                </a:pPr>
                <a:r>
                  <a:rPr lang="en-US" sz="1647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means search file(s) in the specified folder i.e. </a:t>
                </a:r>
                <a:r>
                  <a:rPr lang="en-US" sz="1647" b="1" dirty="0" err="1">
                    <a:solidFill>
                      <a:srgbClr val="00B0F0"/>
                    </a:solidFill>
                    <a:latin typeface="Calibri" panose="020F0502020204030204"/>
                  </a:rPr>
                  <a:t>inc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folder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955565C3-7B9D-2008-5171-7A59A1882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4347" y="5939621"/>
                <a:ext cx="469542" cy="173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A20176-E4D9-5B10-0753-D458D14C1589}"/>
              </a:ext>
            </a:extLst>
          </p:cNvPr>
          <p:cNvGrpSpPr/>
          <p:nvPr/>
        </p:nvGrpSpPr>
        <p:grpSpPr>
          <a:xfrm>
            <a:off x="7655583" y="883396"/>
            <a:ext cx="3211098" cy="846458"/>
            <a:chOff x="5379099" y="4968485"/>
            <a:chExt cx="3538154" cy="9330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974A1D-56ED-2F71-0D04-F85220DE81D5}"/>
                </a:ext>
              </a:extLst>
            </p:cNvPr>
            <p:cNvSpPr/>
            <p:nvPr/>
          </p:nvSpPr>
          <p:spPr>
            <a:xfrm>
              <a:off x="8053157" y="4968485"/>
              <a:ext cx="864096" cy="216051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39500316-24B1-18A1-487F-C81A389034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79099" y="5432911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src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6A058A8-B950-6AF1-C520-0763D4757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526" y="5143088"/>
              <a:ext cx="847413" cy="32898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027BEF-57C2-1CB5-9CC1-62E521DAF0F6}"/>
              </a:ext>
            </a:extLst>
          </p:cNvPr>
          <p:cNvGrpSpPr/>
          <p:nvPr/>
        </p:nvGrpSpPr>
        <p:grpSpPr>
          <a:xfrm>
            <a:off x="7655583" y="617335"/>
            <a:ext cx="3211098" cy="626864"/>
            <a:chOff x="3032223" y="5766365"/>
            <a:chExt cx="3538154" cy="6909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40C5E5E-3971-D241-5BFC-CD077D744C51}"/>
                </a:ext>
              </a:extLst>
            </p:cNvPr>
            <p:cNvSpPr/>
            <p:nvPr/>
          </p:nvSpPr>
          <p:spPr>
            <a:xfrm>
              <a:off x="5706281" y="5766365"/>
              <a:ext cx="864096" cy="22237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93FFC0A7-41DF-CBB0-847D-BC42968EB9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223" y="5988744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.h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inc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E49C6BA-0BB1-CC8F-D048-DB9745E49E6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4881650" y="5877555"/>
              <a:ext cx="824631" cy="204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7A4C111E-C02B-FE6A-A00C-60DE7E2A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21" y="2931857"/>
            <a:ext cx="6086475" cy="14859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5586664" y="5317069"/>
            <a:ext cx="6504526" cy="877263"/>
            <a:chOff x="5839327" y="5859368"/>
            <a:chExt cx="7167024" cy="966962"/>
          </a:xfrm>
        </p:grpSpPr>
        <p:sp>
          <p:nvSpPr>
            <p:cNvPr id="32" name="矩形 31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http://www.gnu.org/software/make/manual/make.html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GNU Make Manual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7BADA5B-8636-E396-7653-D580DCA95224}"/>
              </a:ext>
            </a:extLst>
          </p:cNvPr>
          <p:cNvSpPr/>
          <p:nvPr/>
        </p:nvSpPr>
        <p:spPr>
          <a:xfrm>
            <a:off x="2831690" y="4043774"/>
            <a:ext cx="422787" cy="26759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6917801-7833-A560-A753-87A7A2AF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097377"/>
            <a:ext cx="5374735" cy="2184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5F6E88-4682-7E14-E5B4-66D954AA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78" y="831173"/>
            <a:ext cx="4619625" cy="294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4585" y="212357"/>
            <a:ext cx="864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   Keyboard input and terminal output of character array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2866" y="831173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97520" y="4611331"/>
            <a:ext cx="2198712" cy="74222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20396" y="5539789"/>
            <a:ext cx="2198712" cy="74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71CE7A-755B-49F8-8B98-E3F25B9F1EA6}"/>
              </a:ext>
            </a:extLst>
          </p:cNvPr>
          <p:cNvGrpSpPr/>
          <p:nvPr/>
        </p:nvGrpSpPr>
        <p:grpSpPr>
          <a:xfrm>
            <a:off x="1686420" y="4940302"/>
            <a:ext cx="1633976" cy="970531"/>
            <a:chOff x="162420" y="4940301"/>
            <a:chExt cx="1633976" cy="97053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1220332" y="5539788"/>
              <a:ext cx="576064" cy="371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940301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70D63D5-B165-4C77-98F9-66A6E5C2C1E8}"/>
              </a:ext>
            </a:extLst>
          </p:cNvPr>
          <p:cNvSpPr/>
          <p:nvPr/>
        </p:nvSpPr>
        <p:spPr>
          <a:xfrm>
            <a:off x="6780215" y="2725688"/>
            <a:ext cx="436661" cy="229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7A4441-BED4-407C-90F7-85D53ACBDE69}"/>
              </a:ext>
            </a:extLst>
          </p:cNvPr>
          <p:cNvSpPr/>
          <p:nvPr/>
        </p:nvSpPr>
        <p:spPr>
          <a:xfrm>
            <a:off x="8308869" y="2990876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AC121-5FC7-40B0-8CA8-7BA40696E2F2}"/>
              </a:ext>
            </a:extLst>
          </p:cNvPr>
          <p:cNvSpPr txBox="1"/>
          <p:nvPr/>
        </p:nvSpPr>
        <p:spPr>
          <a:xfrm>
            <a:off x="2744332" y="6341173"/>
            <a:ext cx="783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000" b="1" dirty="0"/>
              <a:t> uses </a:t>
            </a:r>
            <a:r>
              <a:rPr lang="en-US" altLang="zh-CN" sz="2000" b="1" dirty="0">
                <a:solidFill>
                  <a:srgbClr val="FF0000"/>
                </a:solidFill>
              </a:rPr>
              <a:t>whitespace</a:t>
            </a:r>
            <a:r>
              <a:rPr lang="en-US" altLang="zh-CN" sz="2000" b="1" dirty="0"/>
              <a:t>—</a:t>
            </a:r>
            <a:r>
              <a:rPr lang="en-US" altLang="zh-CN" sz="2000" b="1" dirty="0">
                <a:solidFill>
                  <a:srgbClr val="FF0000"/>
                </a:solidFill>
              </a:rPr>
              <a:t>spaces</a:t>
            </a:r>
            <a:r>
              <a:rPr lang="en-US" altLang="zh-CN" sz="2000" b="1" dirty="0"/>
              <a:t>,</a:t>
            </a:r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tabs</a:t>
            </a:r>
            <a:r>
              <a:rPr lang="en-US" altLang="zh-CN" sz="2000" b="1" dirty="0"/>
              <a:t>, and </a:t>
            </a:r>
            <a:r>
              <a:rPr lang="en-US" altLang="zh-CN" sz="2000" b="1" dirty="0">
                <a:solidFill>
                  <a:srgbClr val="FF0000"/>
                </a:solidFill>
              </a:rPr>
              <a:t>newlines </a:t>
            </a:r>
            <a:r>
              <a:rPr lang="en-US" altLang="zh-CN" sz="2000" b="1" dirty="0"/>
              <a:t>to delineate a string.</a:t>
            </a:r>
            <a:endParaRPr lang="zh-CN" altLang="en-US" sz="20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666410-2369-4AFF-AC0A-52A79EED457A}"/>
              </a:ext>
            </a:extLst>
          </p:cNvPr>
          <p:cNvGrpSpPr/>
          <p:nvPr/>
        </p:nvGrpSpPr>
        <p:grpSpPr>
          <a:xfrm>
            <a:off x="7385775" y="2600593"/>
            <a:ext cx="3234411" cy="400111"/>
            <a:chOff x="4060566" y="2303435"/>
            <a:chExt cx="3913634" cy="4001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2A8817-59A6-4A46-B1E1-2133020192F5}"/>
                </a:ext>
              </a:extLst>
            </p:cNvPr>
            <p:cNvSpPr/>
            <p:nvPr/>
          </p:nvSpPr>
          <p:spPr>
            <a:xfrm>
              <a:off x="4060566" y="2435178"/>
              <a:ext cx="435648" cy="229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标注 7">
              <a:extLst>
                <a:ext uri="{FF2B5EF4-FFF2-40B4-BE49-F238E27FC236}">
                  <a16:creationId xmlns:a16="http://schemas.microsoft.com/office/drawing/2014/main" id="{687F64F6-C6DF-4537-B5AF-7AE8659A6E9F}"/>
                </a:ext>
              </a:extLst>
            </p:cNvPr>
            <p:cNvSpPr/>
            <p:nvPr/>
          </p:nvSpPr>
          <p:spPr>
            <a:xfrm>
              <a:off x="5939038" y="2303435"/>
              <a:ext cx="2035162" cy="400111"/>
            </a:xfrm>
            <a:prstGeom prst="wedgeRoundRectCallout">
              <a:avLst>
                <a:gd name="adj1" fmla="val -123029"/>
                <a:gd name="adj2" fmla="val 322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There is no &amp;</a:t>
              </a:r>
              <a:endParaRPr lang="zh-CN" altLang="en-US" dirty="0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81843028-BFE8-FEC0-D3CF-DE8ACDA9955E}"/>
              </a:ext>
            </a:extLst>
          </p:cNvPr>
          <p:cNvSpPr/>
          <p:nvPr/>
        </p:nvSpPr>
        <p:spPr>
          <a:xfrm>
            <a:off x="4546942" y="6026827"/>
            <a:ext cx="949290" cy="25505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2" grpId="0" animBg="1"/>
      <p:bldP spid="13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FA8BBD-8976-06A6-88F7-7F5D77C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81" y="4067472"/>
            <a:ext cx="8848725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672D3B-96C9-77AB-0B7E-CA2539DA8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386" y="221769"/>
            <a:ext cx="41910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C: gets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6229492"/>
            <a:ext cx="2854427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1089" y="4749610"/>
            <a:ext cx="2311392" cy="1773011"/>
            <a:chOff x="-1242911" y="4833588"/>
            <a:chExt cx="2311392" cy="177301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492417" y="6334250"/>
              <a:ext cx="576064" cy="272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242911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Use gets to gain 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sentence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with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 space.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gets()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stops reading input when it encounters a newline or end of file.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2033537"/>
            <a:chOff x="110134" y="3271137"/>
            <a:chExt cx="3783215" cy="2033537"/>
          </a:xfrm>
        </p:grpSpPr>
        <p:sp>
          <p:nvSpPr>
            <p:cNvPr id="8" name="矩形 7"/>
            <p:cNvSpPr/>
            <p:nvPr/>
          </p:nvSpPr>
          <p:spPr>
            <a:xfrm>
              <a:off x="1053989" y="4555431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warning due to using gets().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You can use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fgets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() function instead.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236184" y="2096339"/>
            <a:ext cx="3888170" cy="329874"/>
            <a:chOff x="1712183" y="2096339"/>
            <a:chExt cx="3888170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2305050" imgH="323850" progId="Photoshop.Image.13">
                    <p:embed/>
                  </p:oleObj>
                </mc:Choice>
                <mc:Fallback>
                  <p:oleObj name="Image" r:id="rId5" imgW="2305050" imgH="323850" progId="Photoshop.Image.13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>
              <a:cxnSpLocks/>
              <a:endCxn id="17" idx="1"/>
            </p:cNvCxnSpPr>
            <p:nvPr/>
          </p:nvCxnSpPr>
          <p:spPr>
            <a:xfrm flipV="1">
              <a:off x="3922907" y="2207387"/>
              <a:ext cx="1677446" cy="966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7124354" y="2057384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C57439-ECCF-3F6A-1CFA-987312AD5BDD}"/>
              </a:ext>
            </a:extLst>
          </p:cNvPr>
          <p:cNvSpPr/>
          <p:nvPr/>
        </p:nvSpPr>
        <p:spPr>
          <a:xfrm>
            <a:off x="7139106" y="2839052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6A042B0-2AE5-CEA2-7A35-EFE490F3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66" y="5318823"/>
            <a:ext cx="4286250" cy="638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814BDC-1F30-A29F-ADA0-E8582C8E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02" y="5193560"/>
            <a:ext cx="3771900" cy="86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51BE56-44CB-527E-0FA4-8BAC9E862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342" y="124352"/>
            <a:ext cx="53816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4904" y="987010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573" y="6351104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is to 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whitespace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newlines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separate a string.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07242" y="5579668"/>
            <a:ext cx="2579996" cy="497705"/>
            <a:chOff x="2195736" y="5579667"/>
            <a:chExt cx="2579996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7851" y="5579667"/>
              <a:ext cx="1837881" cy="2569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86770" y="5243224"/>
            <a:ext cx="529161" cy="354220"/>
            <a:chOff x="2214590" y="5272728"/>
            <a:chExt cx="529161" cy="354220"/>
          </a:xfrm>
        </p:grpSpPr>
        <p:sp>
          <p:nvSpPr>
            <p:cNvPr id="8" name="矩形 7"/>
            <p:cNvSpPr/>
            <p:nvPr/>
          </p:nvSpPr>
          <p:spPr>
            <a:xfrm>
              <a:off x="2403361" y="5272728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079802" y="2480637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964" y="3517923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574E22-7EC4-2D6F-4192-BB90E80359C6}"/>
              </a:ext>
            </a:extLst>
          </p:cNvPr>
          <p:cNvSpPr/>
          <p:nvPr/>
        </p:nvSpPr>
        <p:spPr>
          <a:xfrm>
            <a:off x="6716597" y="5296422"/>
            <a:ext cx="2358575" cy="2391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F54E3-BBD5-CFEB-539A-083B568CC1CF}"/>
              </a:ext>
            </a:extLst>
          </p:cNvPr>
          <p:cNvSpPr/>
          <p:nvPr/>
        </p:nvSpPr>
        <p:spPr>
          <a:xfrm>
            <a:off x="6480935" y="5543544"/>
            <a:ext cx="530357" cy="227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02B826-3758-EC31-624C-756B15E060A9}"/>
              </a:ext>
            </a:extLst>
          </p:cNvPr>
          <p:cNvSpPr/>
          <p:nvPr/>
        </p:nvSpPr>
        <p:spPr>
          <a:xfrm>
            <a:off x="8414464" y="5772585"/>
            <a:ext cx="1132659" cy="23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What is a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0" y="2561256"/>
            <a:ext cx="10925407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 tool to simplify and organize compilation.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of commands with variable names and targets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You can compile your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project(program) or only compile the update files in the  project by using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3C8101-6004-EDF3-FFF2-67049A4D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26" y="5058360"/>
            <a:ext cx="5049687" cy="9787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101B81-059D-C62E-F188-9071A7242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46" y="189822"/>
            <a:ext cx="4894060" cy="4604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5416" y="724067"/>
            <a:ext cx="258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2509182" y="5099190"/>
            <a:ext cx="1295902" cy="449283"/>
            <a:chOff x="1293932" y="5749404"/>
            <a:chExt cx="1295902" cy="449283"/>
          </a:xfrm>
        </p:grpSpPr>
        <p:sp>
          <p:nvSpPr>
            <p:cNvPr id="9" name="矩形 8"/>
            <p:cNvSpPr/>
            <p:nvPr/>
          </p:nvSpPr>
          <p:spPr>
            <a:xfrm>
              <a:off x="1513364" y="5749404"/>
              <a:ext cx="1076470" cy="202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63198"/>
              <a:ext cx="1295902" cy="235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2538676" y="5586182"/>
            <a:ext cx="3688236" cy="449893"/>
            <a:chOff x="1239968" y="6141981"/>
            <a:chExt cx="3688236" cy="449893"/>
          </a:xfrm>
        </p:grpSpPr>
        <p:sp>
          <p:nvSpPr>
            <p:cNvPr id="8" name="矩形 7"/>
            <p:cNvSpPr/>
            <p:nvPr/>
          </p:nvSpPr>
          <p:spPr>
            <a:xfrm>
              <a:off x="2142845" y="6141981"/>
              <a:ext cx="2785359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39968" y="6356385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354370" y="2358143"/>
            <a:ext cx="1800200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336587" y="3561460"/>
            <a:ext cx="1847478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966765-71A0-4F15-8797-43A1AE54E21D}"/>
              </a:ext>
            </a:extLst>
          </p:cNvPr>
          <p:cNvSpPr txBox="1"/>
          <p:nvPr/>
        </p:nvSpPr>
        <p:spPr>
          <a:xfrm>
            <a:off x="1383002" y="1444457"/>
            <a:ext cx="2693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single character: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get(char&amp;);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int get(void);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26597-FBD5-4A08-A9F7-FCA49C00A837}"/>
              </a:ext>
            </a:extLst>
          </p:cNvPr>
          <p:cNvSpPr txBox="1"/>
          <p:nvPr/>
        </p:nvSpPr>
        <p:spPr>
          <a:xfrm>
            <a:off x="1413067" y="2781785"/>
            <a:ext cx="273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get(char*,int);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271B71-5B88-45EB-A4DE-28DEAE530AE2}"/>
              </a:ext>
            </a:extLst>
          </p:cNvPr>
          <p:cNvGrpSpPr/>
          <p:nvPr/>
        </p:nvGrpSpPr>
        <p:grpSpPr>
          <a:xfrm>
            <a:off x="1216554" y="6079029"/>
            <a:ext cx="4669968" cy="742771"/>
            <a:chOff x="837900" y="6190057"/>
            <a:chExt cx="4669968" cy="742771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5AEA6AC-6223-4991-84D3-BE67AD7CA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94" y="6190057"/>
              <a:ext cx="389436" cy="18575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8CACBA91-41AA-44FB-84A1-60C0D109443E}"/>
                </a:ext>
              </a:extLst>
            </p:cNvPr>
            <p:cNvSpPr txBox="1"/>
            <p:nvPr/>
          </p:nvSpPr>
          <p:spPr>
            <a:xfrm>
              <a:off x="837900" y="6286497"/>
              <a:ext cx="46699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0A562A-590D-2A50-4965-C3190301CD12}"/>
              </a:ext>
            </a:extLst>
          </p:cNvPr>
          <p:cNvGrpSpPr/>
          <p:nvPr/>
        </p:nvGrpSpPr>
        <p:grpSpPr>
          <a:xfrm>
            <a:off x="5406268" y="2875001"/>
            <a:ext cx="6694014" cy="425896"/>
            <a:chOff x="4293922" y="3219128"/>
            <a:chExt cx="6694014" cy="4258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67535F-2580-D16B-3C59-361871AA7B0A}"/>
                </a:ext>
              </a:extLst>
            </p:cNvPr>
            <p:cNvSpPr/>
            <p:nvPr/>
          </p:nvSpPr>
          <p:spPr>
            <a:xfrm>
              <a:off x="4293922" y="3453873"/>
              <a:ext cx="1152128" cy="19115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对话气泡: 圆角矩形 19">
              <a:extLst>
                <a:ext uri="{FF2B5EF4-FFF2-40B4-BE49-F238E27FC236}">
                  <a16:creationId xmlns:a16="http://schemas.microsoft.com/office/drawing/2014/main" id="{87D9BBEC-F622-29D3-2C85-CC175C6E8592}"/>
                </a:ext>
              </a:extLst>
            </p:cNvPr>
            <p:cNvSpPr/>
            <p:nvPr/>
          </p:nvSpPr>
          <p:spPr>
            <a:xfrm>
              <a:off x="5807968" y="3219128"/>
              <a:ext cx="5179968" cy="353888"/>
            </a:xfrm>
            <a:prstGeom prst="wedgeRoundRectCallout">
              <a:avLst>
                <a:gd name="adj1" fmla="val -58795"/>
                <a:gd name="adj2" fmla="val 208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the statement is omitted, what will be the output?</a:t>
              </a:r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5FE216C2-F5EE-F214-0C57-D54E7448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68" y="5116402"/>
            <a:ext cx="4024583" cy="79766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2264381-29D0-3F99-7D14-11BE0ADE2B57}"/>
              </a:ext>
            </a:extLst>
          </p:cNvPr>
          <p:cNvGrpSpPr/>
          <p:nvPr/>
        </p:nvGrpSpPr>
        <p:grpSpPr>
          <a:xfrm>
            <a:off x="7401557" y="3251737"/>
            <a:ext cx="3935041" cy="2764673"/>
            <a:chOff x="7401557" y="3251737"/>
            <a:chExt cx="3935041" cy="276467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B701A8-AB38-C592-212F-44EAFB86A5E5}"/>
                </a:ext>
              </a:extLst>
            </p:cNvPr>
            <p:cNvSpPr/>
            <p:nvPr/>
          </p:nvSpPr>
          <p:spPr>
            <a:xfrm>
              <a:off x="7401557" y="5566517"/>
              <a:ext cx="3935041" cy="44989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BC92E97-7886-ECEA-2C28-9B35C4724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8232" y="3251737"/>
              <a:ext cx="946542" cy="233444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B781D3-D0DA-7885-943A-A751D1C5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90" y="5120861"/>
            <a:ext cx="5571632" cy="10705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8E2FA6-1F8F-2CE4-5657-8F57A632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77" y="207831"/>
            <a:ext cx="5094323" cy="4551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122" y="934371"/>
            <a:ext cx="321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5. 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( )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3143391" y="5154780"/>
            <a:ext cx="1515886" cy="481582"/>
            <a:chOff x="1264436" y="5755187"/>
            <a:chExt cx="1515886" cy="481582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64436" y="6021181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3215400" y="5692283"/>
            <a:ext cx="3922819" cy="489221"/>
            <a:chOff x="1200640" y="6141981"/>
            <a:chExt cx="3922819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941286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0640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687085" y="2495711"/>
            <a:ext cx="2257380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685082" y="3503235"/>
            <a:ext cx="2257379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E6A274-8F6E-4CF1-B4A5-CB4082FEE8E8}"/>
              </a:ext>
            </a:extLst>
          </p:cNvPr>
          <p:cNvGrpSpPr/>
          <p:nvPr/>
        </p:nvGrpSpPr>
        <p:grpSpPr>
          <a:xfrm>
            <a:off x="5356123" y="6171628"/>
            <a:ext cx="4996911" cy="694198"/>
            <a:chOff x="3832122" y="6171628"/>
            <a:chExt cx="4996911" cy="69419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D1331E-326E-44E5-8E23-30B4942C9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2122" y="6171628"/>
              <a:ext cx="387951" cy="19676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5380F6BC-8E5C-45FA-956B-390A84F3B1E0}"/>
                </a:ext>
              </a:extLst>
            </p:cNvPr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5DD6B2E-0AB7-412B-8B79-474CDEB806A3}"/>
              </a:ext>
            </a:extLst>
          </p:cNvPr>
          <p:cNvSpPr txBox="1"/>
          <p:nvPr/>
        </p:nvSpPr>
        <p:spPr>
          <a:xfrm>
            <a:off x="1059211" y="1697174"/>
            <a:ext cx="3129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(char*,int);</a:t>
            </a:r>
          </a:p>
        </p:txBody>
      </p:sp>
    </p:spTree>
    <p:extLst>
      <p:ext uri="{BB962C8B-B14F-4D97-AF65-F5344CB8AC3E}">
        <p14:creationId xmlns:p14="http://schemas.microsoft.com/office/powerpoint/2010/main" val="25932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B4676E-17FD-9BD5-6107-936BE845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94" y="5328762"/>
            <a:ext cx="3810159" cy="7996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EA19E4-8C50-AA63-1FDC-64A5A01CC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85" y="365510"/>
            <a:ext cx="4733925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6680" y="606161"/>
            <a:ext cx="382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vs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999" y="1680560"/>
            <a:ext cx="42007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and </a:t>
            </a:r>
            <a:r>
              <a:rPr lang="en-US" altLang="zh-CN" sz="2000" b="1" dirty="0">
                <a:solidFill>
                  <a:srgbClr val="00B0F0"/>
                </a:solidFill>
              </a:rPr>
              <a:t>get()</a:t>
            </a:r>
            <a:r>
              <a:rPr lang="en-US" altLang="zh-CN" sz="2000" b="1" dirty="0">
                <a:solidFill>
                  <a:prstClr val="black"/>
                </a:solidFill>
              </a:rPr>
              <a:t> both read an entire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input line—that is, up until a newline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character. However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discard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sz="2000" b="1" dirty="0">
                <a:solidFill>
                  <a:srgbClr val="00B0F0"/>
                </a:solidFill>
              </a:rPr>
              <a:t>get()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leave it in the input queue.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04605A-2741-4E42-8FBB-6200A9BA28F3}"/>
              </a:ext>
            </a:extLst>
          </p:cNvPr>
          <p:cNvGrpSpPr/>
          <p:nvPr/>
        </p:nvGrpSpPr>
        <p:grpSpPr>
          <a:xfrm>
            <a:off x="1415480" y="5421854"/>
            <a:ext cx="5898202" cy="923330"/>
            <a:chOff x="-108521" y="5530005"/>
            <a:chExt cx="5898202" cy="923330"/>
          </a:xfrm>
        </p:grpSpPr>
        <p:sp>
          <p:nvSpPr>
            <p:cNvPr id="8" name="矩形 7"/>
            <p:cNvSpPr/>
            <p:nvPr/>
          </p:nvSpPr>
          <p:spPr>
            <a:xfrm>
              <a:off x="1964660" y="5996562"/>
              <a:ext cx="3825021" cy="24001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8521" y="5530005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cxnSpLocks/>
              <a:endCxn id="8" idx="1"/>
            </p:cNvCxnSpPr>
            <p:nvPr/>
          </p:nvCxnSpPr>
          <p:spPr>
            <a:xfrm>
              <a:off x="1650156" y="5871547"/>
              <a:ext cx="314504" cy="2450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30FA21-B67A-4EBD-A5C4-C62A9774A5D5}"/>
              </a:ext>
            </a:extLst>
          </p:cNvPr>
          <p:cNvGrpSpPr/>
          <p:nvPr/>
        </p:nvGrpSpPr>
        <p:grpSpPr>
          <a:xfrm>
            <a:off x="4943455" y="5377860"/>
            <a:ext cx="1269674" cy="461238"/>
            <a:chOff x="2771800" y="5545010"/>
            <a:chExt cx="1269674" cy="461238"/>
          </a:xfrm>
        </p:grpSpPr>
        <p:sp>
          <p:nvSpPr>
            <p:cNvPr id="9" name="矩形 8"/>
            <p:cNvSpPr/>
            <p:nvPr/>
          </p:nvSpPr>
          <p:spPr>
            <a:xfrm>
              <a:off x="2987824" y="5545010"/>
              <a:ext cx="1053650" cy="2212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66233"/>
              <a:ext cx="1152545" cy="2400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4CC76A7-E8B8-48A0-A675-D2D6B4B1A783}"/>
              </a:ext>
            </a:extLst>
          </p:cNvPr>
          <p:cNvSpPr/>
          <p:nvPr/>
        </p:nvSpPr>
        <p:spPr>
          <a:xfrm>
            <a:off x="6213128" y="2456463"/>
            <a:ext cx="184932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8BA69-524C-4EB2-9C15-4762B7382AEA}"/>
              </a:ext>
            </a:extLst>
          </p:cNvPr>
          <p:cNvSpPr/>
          <p:nvPr/>
        </p:nvSpPr>
        <p:spPr>
          <a:xfrm>
            <a:off x="6203295" y="3520388"/>
            <a:ext cx="232127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2DA0CD-4CB8-216F-6AE8-BC903DE8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73" y="4838632"/>
            <a:ext cx="5668638" cy="1138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09A7D2-5E9F-BEFB-6083-EDF8D83E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936" y="92098"/>
            <a:ext cx="5324475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92" y="359078"/>
            <a:ext cx="274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6. string class I/O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20" y="1637717"/>
            <a:ext cx="4206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function takes the input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stream as the first parameter which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is </a:t>
            </a:r>
            <a:r>
              <a:rPr lang="en-US" altLang="zh-CN" sz="2000" b="1" dirty="0" err="1">
                <a:solidFill>
                  <a:srgbClr val="00B0F0"/>
                </a:solidFill>
              </a:rPr>
              <a:t>cin</a:t>
            </a:r>
            <a:r>
              <a:rPr lang="en-US" altLang="zh-CN" sz="2000" b="1" dirty="0">
                <a:solidFill>
                  <a:prstClr val="black"/>
                </a:solidFill>
              </a:rPr>
              <a:t> and </a:t>
            </a:r>
            <a:r>
              <a:rPr lang="en-US" altLang="zh-CN" sz="2000" b="1" dirty="0" err="1">
                <a:solidFill>
                  <a:srgbClr val="00B0F0"/>
                </a:solidFill>
              </a:rPr>
              <a:t>str</a:t>
            </a:r>
            <a:r>
              <a:rPr lang="en-US" altLang="zh-CN" sz="2000" b="1" dirty="0">
                <a:solidFill>
                  <a:prstClr val="black"/>
                </a:solidFill>
              </a:rPr>
              <a:t> as the location of the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line to be stored.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502E0C-0815-4D0C-8D5E-43E776490A55}"/>
              </a:ext>
            </a:extLst>
          </p:cNvPr>
          <p:cNvGrpSpPr/>
          <p:nvPr/>
        </p:nvGrpSpPr>
        <p:grpSpPr>
          <a:xfrm>
            <a:off x="6603767" y="4882456"/>
            <a:ext cx="1547172" cy="505584"/>
            <a:chOff x="1524816" y="5055046"/>
            <a:chExt cx="1547172" cy="505584"/>
          </a:xfrm>
        </p:grpSpPr>
        <p:sp>
          <p:nvSpPr>
            <p:cNvPr id="9" name="矩形 8"/>
            <p:cNvSpPr/>
            <p:nvPr/>
          </p:nvSpPr>
          <p:spPr>
            <a:xfrm>
              <a:off x="1790404" y="5055046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24816" y="5309512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486284" y="2184368"/>
            <a:ext cx="2038284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1BC880-6607-4786-9276-959A30A8A7F2}"/>
              </a:ext>
            </a:extLst>
          </p:cNvPr>
          <p:cNvSpPr/>
          <p:nvPr/>
        </p:nvSpPr>
        <p:spPr>
          <a:xfrm>
            <a:off x="6475704" y="3236516"/>
            <a:ext cx="1913971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F8E39B-9DFC-41FB-92C8-2EAACEAC5F99}"/>
              </a:ext>
            </a:extLst>
          </p:cNvPr>
          <p:cNvGrpSpPr/>
          <p:nvPr/>
        </p:nvGrpSpPr>
        <p:grpSpPr>
          <a:xfrm>
            <a:off x="6635140" y="5422268"/>
            <a:ext cx="4111526" cy="527546"/>
            <a:chOff x="2557713" y="5530706"/>
            <a:chExt cx="4111526" cy="52754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C75F42-68DA-447F-87CB-3AA407E71957}"/>
                </a:ext>
              </a:extLst>
            </p:cNvPr>
            <p:cNvSpPr/>
            <p:nvPr/>
          </p:nvSpPr>
          <p:spPr>
            <a:xfrm>
              <a:off x="3516595" y="5530706"/>
              <a:ext cx="3152644" cy="2711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68FE6D-D790-4E26-9DF0-0FB348F1268F}"/>
                </a:ext>
              </a:extLst>
            </p:cNvPr>
            <p:cNvSpPr/>
            <p:nvPr/>
          </p:nvSpPr>
          <p:spPr>
            <a:xfrm>
              <a:off x="2557713" y="5805253"/>
              <a:ext cx="3152644" cy="2529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080D39E0-2539-C7B1-A176-B5CD9CFB2AF9}"/>
              </a:ext>
            </a:extLst>
          </p:cNvPr>
          <p:cNvSpPr/>
          <p:nvPr/>
        </p:nvSpPr>
        <p:spPr>
          <a:xfrm>
            <a:off x="6377384" y="1637717"/>
            <a:ext cx="1822722" cy="2880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60C013-A519-8FB7-9A8A-0C43D7340FF8}"/>
              </a:ext>
            </a:extLst>
          </p:cNvPr>
          <p:cNvSpPr txBox="1"/>
          <p:nvPr/>
        </p:nvSpPr>
        <p:spPr>
          <a:xfrm>
            <a:off x="1548986" y="113192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Big-Endian  and  Little-Endian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EC69C4-87AB-A284-DB63-119A04BED5B1}"/>
              </a:ext>
            </a:extLst>
          </p:cNvPr>
          <p:cNvSpPr txBox="1"/>
          <p:nvPr/>
        </p:nvSpPr>
        <p:spPr>
          <a:xfrm>
            <a:off x="1522328" y="693894"/>
            <a:ext cx="1019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</a:t>
            </a:r>
            <a:r>
              <a:rPr lang="en-US" altLang="zh-CN" sz="2400" dirty="0"/>
              <a:t> stores the big-end first, the lowest memory address is the biggest.</a:t>
            </a:r>
          </a:p>
          <a:p>
            <a:r>
              <a:rPr lang="en-US" altLang="zh-CN" sz="2400" b="1" dirty="0"/>
              <a:t>LE</a:t>
            </a:r>
            <a:r>
              <a:rPr lang="en-US" altLang="zh-CN" sz="2400" dirty="0"/>
              <a:t> stores the little-end first, the lowest memory address is the littlest. 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B4DA31-7801-4EDC-8828-82B83829EE9A}"/>
              </a:ext>
            </a:extLst>
          </p:cNvPr>
          <p:cNvGrpSpPr/>
          <p:nvPr/>
        </p:nvGrpSpPr>
        <p:grpSpPr>
          <a:xfrm>
            <a:off x="1293149" y="2276872"/>
            <a:ext cx="2391869" cy="2064183"/>
            <a:chOff x="319755" y="2276872"/>
            <a:chExt cx="2391869" cy="20641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DC956B-62EC-F31C-AC3A-3183855D9324}"/>
                </a:ext>
              </a:extLst>
            </p:cNvPr>
            <p:cNvGrpSpPr/>
            <p:nvPr/>
          </p:nvGrpSpPr>
          <p:grpSpPr>
            <a:xfrm>
              <a:off x="1338801" y="2491574"/>
              <a:ext cx="1372823" cy="1849481"/>
              <a:chOff x="1338801" y="3212976"/>
              <a:chExt cx="1300815" cy="184948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8B6DBA6-01C9-B971-CEB8-C91B5B277C61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B2EDB9-D768-15FE-E78F-F187AFCB59F8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3CD2DA1-672A-0B77-C9C4-A8D08AEE1E45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81F34E1-B87B-A8C8-791A-262768736A3C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20F2933-1EFA-A5D0-A60F-29A9FDD99C6B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A3BCF82-18D2-E690-21B6-380CA5E0198E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6722696-B101-8BBA-CEC1-A76FE8FF021C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A42CE86-7B0A-69A5-103F-4D16B9710E6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48FA7C-FC82-75B2-CDC8-8FAEB672C6AC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F19894-8FD4-A0B9-9807-DD91829D47BF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C05923-6017-B92B-151B-2312E4B29D06}"/>
                </a:ext>
              </a:extLst>
            </p:cNvPr>
            <p:cNvSpPr txBox="1"/>
            <p:nvPr/>
          </p:nvSpPr>
          <p:spPr>
            <a:xfrm>
              <a:off x="319755" y="227687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Big-Endian</a:t>
              </a:r>
              <a:endParaRPr lang="zh-CN" altLang="en-US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671A6D-571F-650D-30AF-0D62D0F8F276}"/>
              </a:ext>
            </a:extLst>
          </p:cNvPr>
          <p:cNvGrpSpPr/>
          <p:nvPr/>
        </p:nvGrpSpPr>
        <p:grpSpPr>
          <a:xfrm>
            <a:off x="1246576" y="4499828"/>
            <a:ext cx="2448272" cy="2128820"/>
            <a:chOff x="263352" y="4499828"/>
            <a:chExt cx="2448272" cy="21288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206168B-AF70-D9FD-7419-E4993BFD437B}"/>
                </a:ext>
              </a:extLst>
            </p:cNvPr>
            <p:cNvGrpSpPr/>
            <p:nvPr/>
          </p:nvGrpSpPr>
          <p:grpSpPr>
            <a:xfrm>
              <a:off x="1338801" y="4779167"/>
              <a:ext cx="1372823" cy="1849481"/>
              <a:chOff x="1338801" y="3212976"/>
              <a:chExt cx="1300815" cy="1849481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15345F6-C603-2874-4EB6-0DC39F5AB134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78E568-EAA6-7983-9667-28F3F57C6FDB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F35DCF6-52B3-49B0-A12D-DB8B08731964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524CEB9-146B-FEA5-6467-0E57D873F2C6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916B51-A7FD-EB5C-0407-7B8B69CF5A24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30CF73-A479-836D-2271-DC7574B18C63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36AA68-E8FD-DFA4-9F29-9B2C0ECD1A22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0DF89C4-D99D-CD5A-DB77-06B8A976E6B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465FAFE-A3F6-9974-31BE-A682DD47DCF4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5C3722C-B6B3-3F5A-08D2-A4B8A73394BC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DFF1D2-D5B6-F83D-A98B-D266F52CA32F}"/>
                </a:ext>
              </a:extLst>
            </p:cNvPr>
            <p:cNvSpPr txBox="1"/>
            <p:nvPr/>
          </p:nvSpPr>
          <p:spPr>
            <a:xfrm>
              <a:off x="263352" y="4499828"/>
              <a:ext cx="13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Little-Endian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446562F-8F11-90A4-67BE-CBD49AECF720}"/>
              </a:ext>
            </a:extLst>
          </p:cNvPr>
          <p:cNvSpPr txBox="1"/>
          <p:nvPr/>
        </p:nvSpPr>
        <p:spPr>
          <a:xfrm>
            <a:off x="4655840" y="1548158"/>
            <a:ext cx="3556601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#include&lt;stdio.h&gt;</a:t>
            </a:r>
          </a:p>
          <a:p>
            <a:r>
              <a:rPr lang="en-US" altLang="zh-CN" dirty="0"/>
              <a:t>union data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a;</a:t>
            </a:r>
          </a:p>
          <a:p>
            <a:r>
              <a:rPr lang="en-US" altLang="zh-CN" dirty="0"/>
              <a:t>    char c;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union data endian;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endian.a</a:t>
            </a:r>
            <a:r>
              <a:rPr lang="en-US" altLang="zh-CN" dirty="0"/>
              <a:t> = 0x11223344;</a:t>
            </a:r>
          </a:p>
          <a:p>
            <a:endParaRPr lang="en-US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endian.c</a:t>
            </a:r>
            <a:r>
              <a:rPr lang="en-US" altLang="zh-CN" dirty="0"/>
              <a:t> == 0x11)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("Big-Endian\n");</a:t>
            </a:r>
          </a:p>
          <a:p>
            <a:r>
              <a:rPr lang="en-US" altLang="zh-CN" dirty="0"/>
              <a:t>    else if(</a:t>
            </a:r>
            <a:r>
              <a:rPr lang="en-US" altLang="zh-CN" dirty="0" err="1"/>
              <a:t>endian.c</a:t>
            </a:r>
            <a:r>
              <a:rPr lang="en-US" altLang="zh-CN" dirty="0"/>
              <a:t> == 0x44)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("Little-Endian\n");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670" y="1970789"/>
            <a:ext cx="3435893" cy="1458211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First, complete the code, then run the program and explain the result to SA. If it has bugs, fix them.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475683" y="1179691"/>
            <a:ext cx="7895431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#include &lt;</a:t>
            </a:r>
            <a:r>
              <a:rPr lang="en-US" altLang="zh-CN" sz="1400" b="0" dirty="0" err="1">
                <a:effectLst/>
              </a:rPr>
              <a:t>string.h</a:t>
            </a:r>
            <a:r>
              <a:rPr lang="en-US" altLang="zh-CN" sz="1400" b="0" dirty="0">
                <a:effectLst/>
              </a:rPr>
              <a:t>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 int cards[4]{};</a:t>
            </a:r>
          </a:p>
          <a:p>
            <a:r>
              <a:rPr lang="en-US" altLang="zh-CN" sz="1400" b="0" dirty="0">
                <a:effectLst/>
              </a:rPr>
              <a:t>    int hands[4];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int price[] = {2.8,3.7,5,9};</a:t>
            </a:r>
          </a:p>
          <a:p>
            <a:r>
              <a:rPr lang="en-US" altLang="zh-CN" sz="1400" b="0" dirty="0">
                <a:effectLst/>
              </a:rPr>
              <a:t>    char direction[4] {'L',82,'U',68};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char title[] = "</a:t>
            </a:r>
            <a:r>
              <a:rPr lang="en-US" altLang="zh-CN" sz="1400" b="0" dirty="0" err="1">
                <a:effectLst/>
              </a:rPr>
              <a:t>ChartGPT</a:t>
            </a:r>
            <a:r>
              <a:rPr lang="en-US" altLang="zh-CN" sz="1400" b="0" dirty="0">
                <a:effectLst/>
              </a:rPr>
              <a:t> is an awesome tool.";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cards[0]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(cards[0])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price[0]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(price[1])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&lt;&lt; ",length of direction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(direction)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&lt;&lt; ",length of title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(title)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//Print the value and address of each element in cards and hands respectively.</a:t>
            </a:r>
          </a:p>
          <a:p>
            <a:r>
              <a:rPr lang="en-US" altLang="zh-CN" sz="1400" dirty="0"/>
              <a:t>    …….</a:t>
            </a:r>
            <a:endParaRPr lang="en-US" altLang="zh-CN" sz="1400" b="0" dirty="0">
              <a:effectLst/>
            </a:endParaRPr>
          </a:p>
          <a:p>
            <a:r>
              <a:rPr lang="en-US" altLang="zh-CN" sz="1400" b="0" dirty="0">
                <a:effectLst/>
              </a:rPr>
              <a:t>  </a:t>
            </a:r>
          </a:p>
          <a:p>
            <a:r>
              <a:rPr lang="en-US" altLang="zh-CN" sz="1400" b="0" dirty="0">
                <a:effectLst/>
              </a:rPr>
              <a:t>   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331" y="1130281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You can write a program to check whether you system is little-endian or big-endian.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961700"/>
            <a:ext cx="440742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effectLst/>
              </a:rPr>
              <a:t>#include &lt;</a:t>
            </a:r>
            <a:r>
              <a:rPr lang="en-US" altLang="zh-CN" sz="1600" b="0" dirty="0" err="1">
                <a:effectLst/>
              </a:rPr>
              <a:t>stdio.h</a:t>
            </a:r>
            <a:r>
              <a:rPr lang="en-US" altLang="zh-CN" sz="1600" b="0" dirty="0">
                <a:effectLst/>
              </a:rPr>
              <a:t>&gt;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union data{</a:t>
            </a:r>
          </a:p>
          <a:p>
            <a:r>
              <a:rPr lang="en-US" altLang="zh-CN" sz="1600" b="0" dirty="0">
                <a:effectLst/>
              </a:rPr>
              <a:t>    int n;</a:t>
            </a:r>
          </a:p>
          <a:p>
            <a:r>
              <a:rPr lang="en-US" altLang="zh-CN" sz="1600" b="0" dirty="0">
                <a:effectLst/>
              </a:rPr>
              <a:t>    char </a:t>
            </a:r>
            <a:r>
              <a:rPr lang="en-US" altLang="zh-CN" sz="1600" b="0" dirty="0" err="1">
                <a:effectLst/>
              </a:rPr>
              <a:t>ch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short m;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main()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union data a;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("%d, %d\n",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(a),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(union data) 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0x40;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a.ch = '9';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 = 0x2059;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0x3E25AD54;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</a:t>
            </a:r>
          </a:p>
          <a:p>
            <a:r>
              <a:rPr lang="en-US" altLang="zh-CN" sz="1600" b="0" dirty="0">
                <a:effectLst/>
              </a:rPr>
              <a:t>  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25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Design a struct “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” which contains two enumeration types as its member. The first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“Day” for (Sunday, Monday, ...), and the second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“Weather” for (Sunny, Rainy, ...).</a:t>
            </a:r>
          </a:p>
          <a:p>
            <a:r>
              <a:rPr lang="en-US" altLang="zh-CN" sz="2400" dirty="0"/>
              <a:t>Define a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function “bool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 )” . It will return true if the day is at weekend and the weather is good.</a:t>
            </a:r>
          </a:p>
          <a:p>
            <a:r>
              <a:rPr lang="en-US" altLang="zh-CN" sz="2400" dirty="0"/>
              <a:t>Call function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() in main().</a:t>
            </a:r>
          </a:p>
        </p:txBody>
      </p:sp>
    </p:spTree>
    <p:extLst>
      <p:ext uri="{BB962C8B-B14F-4D97-AF65-F5344CB8AC3E}">
        <p14:creationId xmlns:p14="http://schemas.microsoft.com/office/powerpoint/2010/main" val="328778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in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then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dirty="0"/>
              <a:t>Exercise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Before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After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63086-F5F4-1551-29EC-FA100B4A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79" y="3277947"/>
            <a:ext cx="4644153" cy="121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F427B7-B910-FDE3-704F-84F8B9C5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16" y="5870785"/>
            <a:ext cx="8884714" cy="814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8621" y="158589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81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3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7755E-803B-4597-A16D-CD4DB2E6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22" y="785814"/>
            <a:ext cx="4711273" cy="191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0A6604-27C9-4BE6-916A-46F20535E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30" y="811314"/>
            <a:ext cx="2766252" cy="1616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27553A-8E2B-425B-9409-A2439022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135" y="684225"/>
            <a:ext cx="3985132" cy="23858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A449A3-5984-471D-B689-3E6E6759F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85" y="2775482"/>
            <a:ext cx="7373791" cy="306881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E60D39-85DC-42E8-BC2E-B7449A37CF81}"/>
              </a:ext>
            </a:extLst>
          </p:cNvPr>
          <p:cNvGrpSpPr/>
          <p:nvPr/>
        </p:nvGrpSpPr>
        <p:grpSpPr>
          <a:xfrm>
            <a:off x="5673214" y="4671352"/>
            <a:ext cx="5729680" cy="1502425"/>
            <a:chOff x="6606381" y="5212138"/>
            <a:chExt cx="6313247" cy="1655449"/>
          </a:xfrm>
        </p:grpSpPr>
        <p:sp>
          <p:nvSpPr>
            <p:cNvPr id="12" name="TextBox 11"/>
            <p:cNvSpPr txBox="1"/>
            <p:nvPr/>
          </p:nvSpPr>
          <p:spPr>
            <a:xfrm>
              <a:off x="9181719" y="5212138"/>
              <a:ext cx="3737909" cy="1227250"/>
            </a:xfrm>
            <a:prstGeom prst="rect">
              <a:avLst/>
            </a:prstGeom>
            <a:noFill/>
          </p:spPr>
          <p:txBody>
            <a:bodyPr wrap="squar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Normally, you can compile these files  by the following</a:t>
              </a:r>
            </a:p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command:</a:t>
              </a:r>
              <a:endParaRPr lang="zh-CN" altLang="en-US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472FFE4-0A9C-41D3-AA17-151A61EE18AD}"/>
                </a:ext>
              </a:extLst>
            </p:cNvPr>
            <p:cNvCxnSpPr/>
            <p:nvPr/>
          </p:nvCxnSpPr>
          <p:spPr>
            <a:xfrm flipH="1">
              <a:off x="9342685" y="6298530"/>
              <a:ext cx="288032" cy="364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489E66-2927-4EF0-A721-CA3C399D7ADD}"/>
                </a:ext>
              </a:extLst>
            </p:cNvPr>
            <p:cNvSpPr/>
            <p:nvPr/>
          </p:nvSpPr>
          <p:spPr>
            <a:xfrm>
              <a:off x="6606381" y="6594819"/>
              <a:ext cx="4875152" cy="2727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D440C4-A465-70AC-C01B-D77162B95C92}"/>
              </a:ext>
            </a:extLst>
          </p:cNvPr>
          <p:cNvGrpSpPr/>
          <p:nvPr/>
        </p:nvGrpSpPr>
        <p:grpSpPr>
          <a:xfrm>
            <a:off x="10146888" y="5843473"/>
            <a:ext cx="1529619" cy="369332"/>
            <a:chOff x="10382862" y="5843473"/>
            <a:chExt cx="1529619" cy="3693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2BA290-BDE4-14EE-C939-0F8D9BCA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93306" y="5926125"/>
              <a:ext cx="1019175" cy="24765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E8A712-6726-262C-099F-2F174FA15368}"/>
                </a:ext>
              </a:extLst>
            </p:cNvPr>
            <p:cNvSpPr txBox="1"/>
            <p:nvPr/>
          </p:nvSpPr>
          <p:spPr>
            <a:xfrm>
              <a:off x="10382862" y="584347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2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5680" y="1197837"/>
            <a:ext cx="10550147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 about if there are hundreds of files to compile? If only one source file is modified, need we compile all the files?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will help you.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80" y="2857394"/>
            <a:ext cx="10625547" cy="1586051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name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must be either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without extension.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write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 any text editor. A rule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including three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There are many rules in the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consists of a set of rules. A rule including three 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:  prerequisites</a:t>
            </a:r>
          </a:p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 command</a:t>
            </a:r>
            <a:endParaRPr kumimoji="0" lang="zh-CN" altLang="en-US" sz="28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an object file, which is generated by a program.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Typically, there is only one per rule.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file names, separated by spaces, as input to create the target.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a series of steps that make carries out.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need to start with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tab character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not spaces.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B7C72D-99F4-D00F-9B1C-A876958F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390610"/>
            <a:ext cx="11710219" cy="25294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08640" y="1602678"/>
            <a:ext cx="7394310" cy="1275049"/>
            <a:chOff x="1202127" y="1864302"/>
            <a:chExt cx="8147436" cy="1405420"/>
          </a:xfrm>
        </p:grpSpPr>
        <p:sp>
          <p:nvSpPr>
            <p:cNvPr id="3" name="TextBox 2"/>
            <p:cNvSpPr txBox="1"/>
            <p:nvPr/>
          </p:nvSpPr>
          <p:spPr>
            <a:xfrm>
              <a:off x="1887076" y="1864302"/>
              <a:ext cx="3795875" cy="55082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comments begins with #</a:t>
              </a:r>
              <a:endParaRPr lang="zh-CN" altLang="en-US" sz="2541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45748"/>
              <a:ext cx="8147436" cy="52397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H="1">
              <a:off x="2192415" y="2341132"/>
              <a:ext cx="448268" cy="35972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926140" y="3077950"/>
            <a:ext cx="2548864" cy="616386"/>
            <a:chOff x="-172733" y="599610"/>
            <a:chExt cx="2808470" cy="679410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target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99610"/>
              <a:ext cx="1203403" cy="3559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530616" y="2751411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prerequisites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471334" y="3414761"/>
            <a:ext cx="6648937" cy="1961090"/>
            <a:chOff x="1457354" y="1230228"/>
            <a:chExt cx="7326144" cy="2161609"/>
          </a:xfrm>
        </p:grpSpPr>
        <p:sp>
          <p:nvSpPr>
            <p:cNvPr id="25" name="TextBox 24"/>
            <p:cNvSpPr txBox="1"/>
            <p:nvPr/>
          </p:nvSpPr>
          <p:spPr>
            <a:xfrm>
              <a:off x="2446311" y="1979044"/>
              <a:ext cx="6337187" cy="141279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commands</a:t>
              </a:r>
            </a:p>
            <a:p>
              <a:pPr defTabSz="1076709"/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g++ 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is compiler name, </a:t>
              </a:r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-o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linker flag and </a:t>
              </a:r>
            </a:p>
            <a:p>
              <a:pPr defTabSz="1076709"/>
              <a:r>
                <a:rPr lang="en-US" altLang="zh-CN" sz="254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testfiles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binary file name.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7354" y="1230228"/>
              <a:ext cx="7035893" cy="3946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cxnSpLocks/>
            </p:cNvCxnSpPr>
            <p:nvPr/>
          </p:nvCxnSpPr>
          <p:spPr>
            <a:xfrm flipH="1" flipV="1">
              <a:off x="2798126" y="1467675"/>
              <a:ext cx="774431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9644E-FFC3-46F4-BEF5-02E065AC720B}"/>
              </a:ext>
            </a:extLst>
          </p:cNvPr>
          <p:cNvGrpSpPr/>
          <p:nvPr/>
        </p:nvGrpSpPr>
        <p:grpSpPr>
          <a:xfrm>
            <a:off x="178483" y="3184536"/>
            <a:ext cx="1677089" cy="2600011"/>
            <a:chOff x="304978" y="674743"/>
            <a:chExt cx="1847904" cy="2865859"/>
          </a:xfrm>
        </p:grpSpPr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645814A0-C073-47CA-8515-453DAC68E5F1}"/>
                </a:ext>
              </a:extLst>
            </p:cNvPr>
            <p:cNvSpPr txBox="1"/>
            <p:nvPr/>
          </p:nvSpPr>
          <p:spPr>
            <a:xfrm>
              <a:off x="304978" y="1573636"/>
              <a:ext cx="1503607" cy="19669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Place the </a:t>
              </a:r>
            </a:p>
            <a:p>
              <a:pPr defTabSz="1076709"/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together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with your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53209-C57D-4663-B46E-F235BBC79A62}"/>
                </a:ext>
              </a:extLst>
            </p:cNvPr>
            <p:cNvSpPr/>
            <p:nvPr/>
          </p:nvSpPr>
          <p:spPr>
            <a:xfrm>
              <a:off x="1097066" y="674743"/>
              <a:ext cx="1055816" cy="2590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51DE242-C73F-4E14-A2A1-6E9EE575D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48B286-19FB-4E70-9B6A-1A4E245D55B9}"/>
              </a:ext>
            </a:extLst>
          </p:cNvPr>
          <p:cNvGrpSpPr/>
          <p:nvPr/>
        </p:nvGrpSpPr>
        <p:grpSpPr>
          <a:xfrm>
            <a:off x="2739551" y="3580031"/>
            <a:ext cx="2074235" cy="941776"/>
            <a:chOff x="733039" y="388149"/>
            <a:chExt cx="2285500" cy="1038071"/>
          </a:xfrm>
        </p:grpSpPr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994B3A40-EC2C-40D6-AC60-47041E7F6343}"/>
                </a:ext>
              </a:extLst>
            </p:cNvPr>
            <p:cNvSpPr txBox="1"/>
            <p:nvPr/>
          </p:nvSpPr>
          <p:spPr>
            <a:xfrm>
              <a:off x="733039" y="936954"/>
              <a:ext cx="228550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C2F747A-4F28-4E12-B424-92ECE9EBC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448" y="388149"/>
              <a:ext cx="530114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EF82DF3-F2D3-F78A-EB3C-676BCC6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5066343"/>
            <a:ext cx="7653002" cy="823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C4CBA8F-634E-102C-F9E7-1AAFAEDB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5" y="3408439"/>
            <a:ext cx="7183844" cy="61999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322B28A-CD85-4E85-B0C7-DB3E8627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65" y="1819111"/>
            <a:ext cx="6830271" cy="125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83" y="322000"/>
            <a:ext cx="4932903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Type the command </a:t>
            </a:r>
            <a:r>
              <a:rPr lang="en-US" altLang="zh-CN" sz="2541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1662" y="851847"/>
            <a:ext cx="669074" cy="32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98" y="1337743"/>
            <a:ext cx="11519712" cy="499728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you don’t install make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information will display on the screen. 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D5DE1-3ED6-4F33-A130-E8E79CEFF4EF}"/>
              </a:ext>
            </a:extLst>
          </p:cNvPr>
          <p:cNvGrpSpPr/>
          <p:nvPr/>
        </p:nvGrpSpPr>
        <p:grpSpPr>
          <a:xfrm>
            <a:off x="1035171" y="3726182"/>
            <a:ext cx="6771642" cy="771958"/>
            <a:chOff x="1989366" y="1413663"/>
            <a:chExt cx="7461349" cy="850886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EC0FA96-E645-4083-AC21-0B68D9AC6AA6}"/>
                </a:ext>
              </a:extLst>
            </p:cNvPr>
            <p:cNvSpPr txBox="1"/>
            <p:nvPr/>
          </p:nvSpPr>
          <p:spPr>
            <a:xfrm>
              <a:off x="2184164" y="1775283"/>
              <a:ext cx="643617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automatically.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98CE61-D0E5-4897-829D-7E90930B740B}"/>
                </a:ext>
              </a:extLst>
            </p:cNvPr>
            <p:cNvSpPr/>
            <p:nvPr/>
          </p:nvSpPr>
          <p:spPr>
            <a:xfrm>
              <a:off x="1989366" y="1413663"/>
              <a:ext cx="7461349" cy="354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D0C81BF-1B30-433B-BE40-52E74CE06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245" y="1638666"/>
              <a:ext cx="244291" cy="2660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D1F309A-2A5C-401C-8A1B-90B4032220C8}"/>
              </a:ext>
            </a:extLst>
          </p:cNvPr>
          <p:cNvSpPr/>
          <p:nvPr/>
        </p:nvSpPr>
        <p:spPr>
          <a:xfrm>
            <a:off x="7414702" y="3429000"/>
            <a:ext cx="669607" cy="27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BDB77E-83D8-4BCF-B57B-6EA4E198E3F2}"/>
              </a:ext>
            </a:extLst>
          </p:cNvPr>
          <p:cNvGrpSpPr/>
          <p:nvPr/>
        </p:nvGrpSpPr>
        <p:grpSpPr>
          <a:xfrm>
            <a:off x="7215283" y="4475805"/>
            <a:ext cx="2812699" cy="892332"/>
            <a:chOff x="2875811" y="602434"/>
            <a:chExt cx="3099178" cy="983571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44CEAE72-F502-48AF-B19F-DD1D99901F6A}"/>
                </a:ext>
              </a:extLst>
            </p:cNvPr>
            <p:cNvSpPr txBox="1"/>
            <p:nvPr/>
          </p:nvSpPr>
          <p:spPr>
            <a:xfrm>
              <a:off x="3847251" y="602434"/>
              <a:ext cx="2127738" cy="42770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your program</a:t>
              </a:r>
              <a:endParaRPr lang="zh-CN" altLang="en-US" sz="1815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DA5208-321E-460A-AEC6-A021D389FEF2}"/>
                </a:ext>
              </a:extLst>
            </p:cNvPr>
            <p:cNvSpPr/>
            <p:nvPr/>
          </p:nvSpPr>
          <p:spPr>
            <a:xfrm>
              <a:off x="2875811" y="1246262"/>
              <a:ext cx="1465646" cy="3397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1815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09D7D3C-6DC7-4139-ABD2-061D62B1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7251" y="969360"/>
              <a:ext cx="494206" cy="2883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12F6A4-F323-4862-97ED-F9B172909A44}"/>
              </a:ext>
            </a:extLst>
          </p:cNvPr>
          <p:cNvGrpSpPr/>
          <p:nvPr/>
        </p:nvGrpSpPr>
        <p:grpSpPr>
          <a:xfrm>
            <a:off x="1131028" y="5311483"/>
            <a:ext cx="3108924" cy="1089990"/>
            <a:chOff x="2908310" y="1246263"/>
            <a:chExt cx="3425574" cy="1201439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C1E2266-6566-4017-855D-C26E2A7FA4B5}"/>
                </a:ext>
              </a:extLst>
            </p:cNvPr>
            <p:cNvSpPr txBox="1"/>
            <p:nvPr/>
          </p:nvSpPr>
          <p:spPr>
            <a:xfrm>
              <a:off x="5098114" y="1896878"/>
              <a:ext cx="1235770" cy="550824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output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D055C5C-3970-438F-9D74-D987520FE0FE}"/>
                </a:ext>
              </a:extLst>
            </p:cNvPr>
            <p:cNvSpPr/>
            <p:nvPr/>
          </p:nvSpPr>
          <p:spPr>
            <a:xfrm>
              <a:off x="2908310" y="1246263"/>
              <a:ext cx="3384376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5974F10-7E3E-4894-B072-421B9CA98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0A3CD1B-46F6-4088-ACA5-08F471B2EF60}"/>
              </a:ext>
            </a:extLst>
          </p:cNvPr>
          <p:cNvGrpSpPr/>
          <p:nvPr/>
        </p:nvGrpSpPr>
        <p:grpSpPr>
          <a:xfrm>
            <a:off x="933208" y="2028755"/>
            <a:ext cx="6316223" cy="708471"/>
            <a:chOff x="917749" y="2235388"/>
            <a:chExt cx="6959542" cy="780630"/>
          </a:xfrm>
        </p:grpSpPr>
        <p:sp>
          <p:nvSpPr>
            <p:cNvPr id="9" name="矩形 8"/>
            <p:cNvSpPr/>
            <p:nvPr/>
          </p:nvSpPr>
          <p:spPr>
            <a:xfrm>
              <a:off x="917749" y="2590738"/>
              <a:ext cx="3105918" cy="425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>
              <a:off x="2789957" y="2508436"/>
              <a:ext cx="576064" cy="1876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9D337E86-8D33-4CA8-9BE9-E38198446E73}"/>
                </a:ext>
              </a:extLst>
            </p:cNvPr>
            <p:cNvSpPr txBox="1"/>
            <p:nvPr/>
          </p:nvSpPr>
          <p:spPr>
            <a:xfrm>
              <a:off x="3294013" y="2235388"/>
              <a:ext cx="4583278" cy="42755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Install it first according to the instruction. </a:t>
              </a:r>
              <a:endParaRPr lang="zh-CN" altLang="en-US" sz="1815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B343F0B-DDA1-585D-AB89-45735250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484" y="876939"/>
            <a:ext cx="6170182" cy="2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FE2CBC9-7F87-2393-19AB-A8EEE46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42" y="6177383"/>
            <a:ext cx="6097698" cy="4804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E22CEFF-2624-51AA-EF2F-A624D4BA3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44" y="4392634"/>
            <a:ext cx="6355587" cy="12687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2BE582-4D8D-A487-D0D2-AD9ACC8F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293" y="1220679"/>
            <a:ext cx="5014738" cy="23347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48067" y="139179"/>
            <a:ext cx="10515600" cy="551132"/>
          </a:xfrm>
        </p:spPr>
        <p:txBody>
          <a:bodyPr>
            <a:noAutofit/>
          </a:bodyPr>
          <a:lstStyle/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Define Macros/Variables in the </a:t>
            </a:r>
            <a:r>
              <a:rPr lang="en-US" sz="3600" b="1" dirty="0" err="1">
                <a:solidFill>
                  <a:schemeClr val="tx1"/>
                </a:solidFill>
              </a:rPr>
              <a:t>makefile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4625" y="639410"/>
            <a:ext cx="8122109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541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we use variables.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233" y="2185339"/>
            <a:ext cx="2829377" cy="789014"/>
            <a:chOff x="465336" y="2979809"/>
            <a:chExt cx="3117554" cy="869688"/>
          </a:xfrm>
        </p:grpSpPr>
        <p:sp>
          <p:nvSpPr>
            <p:cNvPr id="10" name="矩形 9"/>
            <p:cNvSpPr/>
            <p:nvPr/>
          </p:nvSpPr>
          <p:spPr>
            <a:xfrm>
              <a:off x="2779196" y="3275301"/>
              <a:ext cx="803694" cy="27187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570068"/>
              <a:ext cx="437279" cy="27942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979809"/>
              <a:ext cx="2784041" cy="710955"/>
              <a:chOff x="465336" y="2979809"/>
              <a:chExt cx="2784041" cy="71095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979809"/>
                <a:ext cx="2784041" cy="567371"/>
                <a:chOff x="755847" y="223152"/>
                <a:chExt cx="2784041" cy="56737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353121" cy="489267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709"/>
                  <a:r>
                    <a:rPr lang="en-US" altLang="zh-CN" sz="2178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variables</a:t>
                  </a:r>
                  <a:endParaRPr lang="zh-CN" altLang="en-US" sz="2178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067492" y="223152"/>
                  <a:ext cx="472396" cy="239002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709"/>
                  <a:endParaRPr lang="zh-CN" altLang="en-US" sz="2087" dirty="0">
                    <a:solidFill>
                      <a:prstClr val="white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>
                  <a:cxnSpLocks/>
                </p:cNvCxnSpPr>
                <p:nvPr/>
              </p:nvCxnSpPr>
              <p:spPr>
                <a:xfrm flipH="1">
                  <a:off x="1941443" y="314884"/>
                  <a:ext cx="1107499" cy="2212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>
                <a:cxnSpLocks/>
              </p:cNvCxnSpPr>
              <p:nvPr/>
            </p:nvCxnSpPr>
            <p:spPr>
              <a:xfrm flipH="1">
                <a:off x="1650932" y="3330594"/>
                <a:ext cx="1139022" cy="312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 flipV="1">
                <a:off x="1709834" y="3370131"/>
                <a:ext cx="1137447" cy="3206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3036367" y="3010426"/>
            <a:ext cx="8355371" cy="1085066"/>
            <a:chOff x="3232116" y="1230228"/>
            <a:chExt cx="9206382" cy="1196013"/>
          </a:xfrm>
        </p:grpSpPr>
        <p:sp>
          <p:nvSpPr>
            <p:cNvPr id="24" name="TextBox 23"/>
            <p:cNvSpPr txBox="1"/>
            <p:nvPr/>
          </p:nvSpPr>
          <p:spPr>
            <a:xfrm>
              <a:off x="4199743" y="1936975"/>
              <a:ext cx="8238755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178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$()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’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8"/>
              <a:ext cx="3956282" cy="6409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>
              <a:cxnSpLocks/>
            </p:cNvCxnSpPr>
            <p:nvPr/>
          </p:nvCxnSpPr>
          <p:spPr>
            <a:xfrm flipH="1" flipV="1">
              <a:off x="6344676" y="1809040"/>
              <a:ext cx="453711" cy="3338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0CF34D-FDD2-491E-92B4-64F5AC2B9099}"/>
              </a:ext>
            </a:extLst>
          </p:cNvPr>
          <p:cNvGrpSpPr/>
          <p:nvPr/>
        </p:nvGrpSpPr>
        <p:grpSpPr>
          <a:xfrm>
            <a:off x="1650801" y="3419363"/>
            <a:ext cx="2074235" cy="706321"/>
            <a:chOff x="2256979" y="1506852"/>
            <a:chExt cx="2285500" cy="778543"/>
          </a:xfrm>
        </p:grpSpPr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B45E84B8-CDF4-436A-A8A4-BD1E5CCFC9F2}"/>
                </a:ext>
              </a:extLst>
            </p:cNvPr>
            <p:cNvSpPr txBox="1"/>
            <p:nvPr/>
          </p:nvSpPr>
          <p:spPr>
            <a:xfrm>
              <a:off x="2256979" y="1796128"/>
              <a:ext cx="2285500" cy="48926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A8F7644-8A6C-4B52-B373-4764C11A5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172" y="1506852"/>
              <a:ext cx="331809" cy="3942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CC1638-1E6F-4DAB-8D97-A557F38C3F39}"/>
              </a:ext>
            </a:extLst>
          </p:cNvPr>
          <p:cNvGrpSpPr/>
          <p:nvPr/>
        </p:nvGrpSpPr>
        <p:grpSpPr>
          <a:xfrm>
            <a:off x="1222649" y="4724486"/>
            <a:ext cx="9417931" cy="721159"/>
            <a:chOff x="2851714" y="1011103"/>
            <a:chExt cx="10574902" cy="794897"/>
          </a:xfrm>
        </p:grpSpPr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3CA8DA7-5F51-42C7-A601-EDCD76424DBA}"/>
                </a:ext>
              </a:extLst>
            </p:cNvPr>
            <p:cNvSpPr txBox="1"/>
            <p:nvPr/>
          </p:nvSpPr>
          <p:spPr>
            <a:xfrm>
              <a:off x="9793410" y="1070427"/>
              <a:ext cx="3633206" cy="73557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Compile and link the source file </a:t>
              </a:r>
            </a:p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one by one</a:t>
              </a:r>
              <a:endParaRPr lang="zh-CN" altLang="en-US" sz="1815" dirty="0"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9781182-BDE7-4A60-BB34-282301102698}"/>
                </a:ext>
              </a:extLst>
            </p:cNvPr>
            <p:cNvSpPr/>
            <p:nvPr/>
          </p:nvSpPr>
          <p:spPr>
            <a:xfrm>
              <a:off x="2851714" y="1011103"/>
              <a:ext cx="4964123" cy="778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4C5AEB8-482E-468F-948D-C3603A5C5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0630" y="1282604"/>
              <a:ext cx="2117054" cy="1673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80A5580-C971-6611-1C36-437E833A1B8C}"/>
              </a:ext>
            </a:extLst>
          </p:cNvPr>
          <p:cNvSpPr txBox="1"/>
          <p:nvPr/>
        </p:nvSpPr>
        <p:spPr>
          <a:xfrm>
            <a:off x="538213" y="5743488"/>
            <a:ext cx="113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Note: </a:t>
            </a:r>
            <a:r>
              <a:rPr lang="en-US" altLang="zh-CN" dirty="0"/>
              <a:t>Deletes all the .o files and executable file created previously before using make command. Otherwise, it’ll display: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589543-3391-DEE8-39B6-0F16B75C1855}"/>
              </a:ext>
            </a:extLst>
          </p:cNvPr>
          <p:cNvSpPr/>
          <p:nvPr/>
        </p:nvSpPr>
        <p:spPr>
          <a:xfrm>
            <a:off x="1685709" y="6381135"/>
            <a:ext cx="3515556" cy="264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40744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7C9B403-F1C8-EDFE-814A-0F92674B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21" y="2579354"/>
            <a:ext cx="5067300" cy="657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0B5321-15FD-3F0C-8283-32195AA6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4" y="1420507"/>
            <a:ext cx="4867169" cy="4378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only one source file is modified, we need not compile all the files. So, let’s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54084"/>
            <a:ext cx="2924273" cy="2744996"/>
            <a:chOff x="116520" y="3826568"/>
            <a:chExt cx="3222108" cy="3025669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26568"/>
              <a:ext cx="3200438" cy="2161573"/>
              <a:chOff x="1392302" y="2242392"/>
              <a:chExt cx="3200438" cy="21615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114181" y="3194144"/>
                <a:ext cx="885705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13546" y="4120785"/>
                <a:ext cx="1479194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42392"/>
                <a:ext cx="2925125" cy="2019984"/>
                <a:chOff x="1392302" y="2242392"/>
                <a:chExt cx="2925125" cy="2019984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42392"/>
                  <a:ext cx="2925125" cy="1963868"/>
                  <a:chOff x="1682813" y="-514265"/>
                  <a:chExt cx="2925125" cy="1963868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marL="0" marR="0" lvl="0" indent="0" algn="l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1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targets</a:t>
                    </a:r>
                    <a:endParaRPr kumimoji="0" lang="zh-CN" altLang="en-US" sz="181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04693" y="-514265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8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17" name="直接箭头连接符 16"/>
                  <p:cNvCxnSpPr>
                    <a:cxnSpLocks/>
                    <a:stCxn id="16" idx="1"/>
                  </p:cNvCxnSpPr>
                  <p:nvPr/>
                </p:nvCxnSpPr>
                <p:spPr>
                  <a:xfrm flipH="1">
                    <a:off x="2475837" y="-325493"/>
                    <a:ext cx="928856" cy="149110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>
                  <a:cxnSpLocks/>
                  <a:stCxn id="9" idx="1"/>
                </p:cNvCxnSpPr>
                <p:nvPr/>
              </p:nvCxnSpPr>
              <p:spPr>
                <a:xfrm flipH="1">
                  <a:off x="2185324" y="3335735"/>
                  <a:ext cx="928857" cy="5865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cxnSpLocks/>
                  <a:stCxn id="10" idx="1"/>
                </p:cNvCxnSpPr>
                <p:nvPr/>
              </p:nvCxnSpPr>
              <p:spPr>
                <a:xfrm flipH="1" flipV="1">
                  <a:off x="2185324" y="3922266"/>
                  <a:ext cx="928222" cy="34011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871428" y="6569057"/>
              <a:ext cx="1467200" cy="28318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>
              <a:cxnSpLocks/>
              <a:stCxn id="18" idx="1"/>
            </p:cNvCxnSpPr>
            <p:nvPr/>
          </p:nvCxnSpPr>
          <p:spPr>
            <a:xfrm flipH="1" flipV="1">
              <a:off x="995265" y="5506441"/>
              <a:ext cx="876163" cy="1204207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2018397" y="3102240"/>
            <a:ext cx="1798711" cy="2139932"/>
            <a:chOff x="2319047" y="4515835"/>
            <a:chExt cx="1981915" cy="2358738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351938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</p:cNvCxnSpPr>
            <p:nvPr/>
          </p:nvCxnSpPr>
          <p:spPr>
            <a:xfrm>
              <a:off x="2340722" y="5415776"/>
              <a:ext cx="0" cy="5935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</p:cNvCxnSpPr>
            <p:nvPr/>
          </p:nvCxnSpPr>
          <p:spPr>
            <a:xfrm>
              <a:off x="2319047" y="6352218"/>
              <a:ext cx="0" cy="5223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>
              <a:cxnSpLocks/>
            </p:cNvCxnSpPr>
            <p:nvPr/>
          </p:nvCxnSpPr>
          <p:spPr>
            <a:xfrm rot="5400000" flipH="1" flipV="1">
              <a:off x="2636383" y="5209993"/>
              <a:ext cx="2125908" cy="1203251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579507" y="1556645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main.cpp is modified, it is compiled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by make.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600325" y="2817916"/>
            <a:ext cx="1699147" cy="180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1925</Words>
  <Application>Microsoft Macintosh PowerPoint</Application>
  <PresentationFormat>宽屏</PresentationFormat>
  <Paragraphs>243</Paragraphs>
  <Slides>28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  <vt:lpstr>The Fibonacci numbers are : 1,1,2,3,5,8……. Please define a function in fib.cpp to compute the nth Fibonacci number. In main.cpp, prompts the user to input an integer n, then print Fibonacci numbers from 1 to n, 10 numbers per line. Write a makefile to manage the source files.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461</cp:revision>
  <dcterms:created xsi:type="dcterms:W3CDTF">2020-09-05T08:11:00Z</dcterms:created>
  <dcterms:modified xsi:type="dcterms:W3CDTF">2024-03-08T09:02:05Z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