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477" r:id="rId3"/>
    <p:sldId id="342" r:id="rId4"/>
    <p:sldId id="429" r:id="rId5"/>
    <p:sldId id="440" r:id="rId6"/>
    <p:sldId id="1018" r:id="rId7"/>
    <p:sldId id="343" r:id="rId8"/>
    <p:sldId id="1019" r:id="rId9"/>
    <p:sldId id="433" r:id="rId10"/>
    <p:sldId id="416" r:id="rId11"/>
    <p:sldId id="438" r:id="rId12"/>
    <p:sldId id="454" r:id="rId13"/>
    <p:sldId id="455" r:id="rId14"/>
    <p:sldId id="456" r:id="rId15"/>
    <p:sldId id="470" r:id="rId16"/>
    <p:sldId id="471" r:id="rId17"/>
    <p:sldId id="480" r:id="rId18"/>
    <p:sldId id="481" r:id="rId19"/>
    <p:sldId id="1017" r:id="rId20"/>
    <p:sldId id="1001" r:id="rId21"/>
    <p:sldId id="6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0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7, function overloading &amp; function template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2520" y="75256"/>
            <a:ext cx="8369424" cy="83346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Recursive function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1237129" y="908720"/>
            <a:ext cx="10210799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A function that </a:t>
            </a:r>
            <a:r>
              <a:rPr lang="en-US" sz="2400" b="1" dirty="0">
                <a:solidFill>
                  <a:srgbClr val="FF0000"/>
                </a:solidFill>
              </a:rPr>
              <a:t>calls itself </a:t>
            </a:r>
            <a:r>
              <a:rPr lang="en-US" sz="2400" dirty="0"/>
              <a:t>is known as </a:t>
            </a:r>
            <a:r>
              <a:rPr lang="en-US" sz="2400" b="1" dirty="0">
                <a:solidFill>
                  <a:srgbClr val="FF0000"/>
                </a:solidFill>
              </a:rPr>
              <a:t>recursive function</a:t>
            </a:r>
            <a:r>
              <a:rPr lang="en-US" sz="2400" dirty="0"/>
              <a:t>. And, this technique is known as </a:t>
            </a:r>
            <a:r>
              <a:rPr lang="en-US" sz="2400" b="1" dirty="0">
                <a:solidFill>
                  <a:srgbClr val="FF0000"/>
                </a:solidFill>
              </a:rPr>
              <a:t>recursion</a:t>
            </a:r>
            <a:r>
              <a:rPr lang="en-US" sz="2400" dirty="0"/>
              <a:t>. </a:t>
            </a:r>
            <a:r>
              <a:rPr lang="en-US" altLang="zh-CN" sz="2400" dirty="0">
                <a:solidFill>
                  <a:srgbClr val="FF0000"/>
                </a:solidFill>
              </a:rPr>
              <a:t>Recursion </a:t>
            </a:r>
            <a:r>
              <a:rPr lang="en-US" altLang="zh-CN" sz="2400" dirty="0"/>
              <a:t>is used to solve various mathematical problems by dividing it into smaller problems.</a:t>
            </a:r>
            <a:endParaRPr lang="zh-CN" altLang="zh-CN" sz="2400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zh-CN" altLang="zh-CN" sz="2400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sz="2400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  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1237130" y="2492896"/>
            <a:ext cx="10210798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In recursive function, you must give the </a:t>
            </a:r>
            <a:r>
              <a:rPr lang="en-US" sz="2400" dirty="0">
                <a:solidFill>
                  <a:srgbClr val="FF0000"/>
                </a:solidFill>
              </a:rPr>
              <a:t>base case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FF0000"/>
                </a:solidFill>
              </a:rPr>
              <a:t> stopping condition </a:t>
            </a:r>
            <a:r>
              <a:rPr lang="en-US" sz="2400" dirty="0"/>
              <a:t>to stop the recursive call. Usually, </a:t>
            </a:r>
            <a:r>
              <a:rPr lang="en-US" sz="2400" b="1" dirty="0"/>
              <a:t>if statement </a:t>
            </a:r>
            <a:r>
              <a:rPr lang="en-US" sz="2400" dirty="0"/>
              <a:t>is used to indicate the base case.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0639" y="499683"/>
            <a:ext cx="426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Disadvantages of Recursion: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271" y="1729079"/>
            <a:ext cx="11537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Recursive programs are generally slower than </a:t>
            </a:r>
            <a:r>
              <a:rPr lang="en-US" altLang="zh-CN" sz="2400" b="1" dirty="0" err="1">
                <a:solidFill>
                  <a:srgbClr val="FF0000"/>
                </a:solidFill>
              </a:rPr>
              <a:t>nonrecursive</a:t>
            </a:r>
            <a:r>
              <a:rPr lang="en-US" altLang="zh-CN" sz="2400" b="1" dirty="0">
                <a:solidFill>
                  <a:srgbClr val="FF0000"/>
                </a:solidFill>
              </a:rPr>
              <a:t> programs</a:t>
            </a:r>
            <a:r>
              <a:rPr lang="en-US" altLang="zh-CN" sz="2400" dirty="0">
                <a:solidFill>
                  <a:prstClr val="black"/>
                </a:solidFill>
              </a:rPr>
              <a:t>. Because it needs to make a function call so the program must save all its current state and retrieve them again later. This consumes more  time making recursive programs slower.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Recursive programs requires more memory to hold intermediate states in a stack</a:t>
            </a:r>
            <a:r>
              <a:rPr lang="en-US" altLang="zh-CN" sz="2400" dirty="0">
                <a:solidFill>
                  <a:prstClr val="black"/>
                </a:solidFill>
              </a:rPr>
              <a:t>. Non recursive programs don’t have any intermediate states, hence they don’t require any extra memory.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75520" y="-35605"/>
            <a:ext cx="8369424" cy="108834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Pointer to Function(Function Pointer)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1498557" y="1151623"/>
            <a:ext cx="9707325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Normally, a function pointer is used as a parameter. When you invoke the function, the corresponding argument is the function name.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84040" y="3171921"/>
            <a:ext cx="565212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Example: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findmax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339933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ea typeface="宋体" panose="02010600030101010101" pitchFamily="2" charset="-122"/>
              </a:rPr>
              <a:t>*</a:t>
            </a:r>
            <a:r>
              <a:rPr lang="en-US" altLang="zh-CN" sz="2400" dirty="0" err="1">
                <a:ea typeface="宋体" panose="02010600030101010101" pitchFamily="2" charset="-122"/>
              </a:rPr>
              <a:t>funptr</a:t>
            </a:r>
            <a:r>
              <a:rPr lang="en-US" altLang="zh-CN" sz="2400" dirty="0">
                <a:solidFill>
                  <a:srgbClr val="339933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int,int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funptr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ea typeface="宋体" panose="02010600030101010101" pitchFamily="2" charset="-122"/>
              </a:rPr>
              <a:t>findmax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max = </a:t>
            </a:r>
            <a:r>
              <a:rPr lang="en-US" altLang="zh-CN" sz="2400" dirty="0" err="1">
                <a:ea typeface="宋体" panose="02010600030101010101" pitchFamily="2" charset="-122"/>
              </a:rPr>
              <a:t>funptr</a:t>
            </a:r>
            <a:r>
              <a:rPr lang="en-US" altLang="zh-CN" sz="2400" dirty="0">
                <a:ea typeface="宋体" panose="02010600030101010101" pitchFamily="2" charset="-122"/>
              </a:rPr>
              <a:t>(3,5);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351585" y="3630848"/>
            <a:ext cx="5526181" cy="391789"/>
            <a:chOff x="839748" y="4680014"/>
            <a:chExt cx="5526181" cy="391789"/>
          </a:xfrm>
        </p:grpSpPr>
        <p:sp>
          <p:nvSpPr>
            <p:cNvPr id="13" name="矩形 12"/>
            <p:cNvSpPr/>
            <p:nvPr/>
          </p:nvSpPr>
          <p:spPr>
            <a:xfrm>
              <a:off x="839748" y="4759836"/>
              <a:ext cx="2713502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3482568" y="4869160"/>
              <a:ext cx="813564" cy="912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96132" y="4680014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Declaring a function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51585" y="4022637"/>
            <a:ext cx="6846889" cy="445429"/>
            <a:chOff x="839748" y="4626374"/>
            <a:chExt cx="6846889" cy="445429"/>
          </a:xfrm>
        </p:grpSpPr>
        <p:sp>
          <p:nvSpPr>
            <p:cNvPr id="17" name="矩形 16"/>
            <p:cNvSpPr/>
            <p:nvPr/>
          </p:nvSpPr>
          <p:spPr>
            <a:xfrm>
              <a:off x="839748" y="4759836"/>
              <a:ext cx="2952328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3482568" y="4759836"/>
              <a:ext cx="982161" cy="86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64729" y="4626374"/>
              <a:ext cx="3221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Declaring a pointer to a function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51584" y="4441985"/>
            <a:ext cx="8342274" cy="445429"/>
            <a:chOff x="839748" y="4626374"/>
            <a:chExt cx="8342274" cy="445429"/>
          </a:xfrm>
        </p:grpSpPr>
        <p:sp>
          <p:nvSpPr>
            <p:cNvPr id="22" name="矩形 21"/>
            <p:cNvSpPr/>
            <p:nvPr/>
          </p:nvSpPr>
          <p:spPr>
            <a:xfrm>
              <a:off x="839748" y="4759836"/>
              <a:ext cx="2952328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3482568" y="4759836"/>
              <a:ext cx="982161" cy="86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68140" y="4626374"/>
              <a:ext cx="481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Assigning the address of a function to the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51584" y="4886733"/>
            <a:ext cx="6995134" cy="445429"/>
            <a:chOff x="839748" y="4626374"/>
            <a:chExt cx="6995134" cy="445429"/>
          </a:xfrm>
        </p:grpSpPr>
        <p:sp>
          <p:nvSpPr>
            <p:cNvPr id="26" name="矩形 25"/>
            <p:cNvSpPr/>
            <p:nvPr/>
          </p:nvSpPr>
          <p:spPr>
            <a:xfrm>
              <a:off x="839748" y="4759836"/>
              <a:ext cx="2952328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3482568" y="4759836"/>
              <a:ext cx="982161" cy="86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64729" y="4626374"/>
              <a:ext cx="3370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Calling the function by the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Content Placeholder 2"/>
          <p:cNvSpPr txBox="1"/>
          <p:nvPr/>
        </p:nvSpPr>
        <p:spPr>
          <a:xfrm>
            <a:off x="1498557" y="2471023"/>
            <a:ext cx="10021090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prstClr val="black"/>
                </a:solidFill>
              </a:rPr>
              <a:t>: Do not omit the 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prstClr val="black"/>
                </a:solidFill>
              </a:rPr>
              <a:t> of the pointer when your declare a function pointer.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25" y="1484784"/>
            <a:ext cx="5715000" cy="52959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1524000" y="116632"/>
            <a:ext cx="9144000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Example:</a:t>
            </a:r>
          </a:p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Compute the definite integral, suppose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calculate the following definite integrals</a:t>
            </a:r>
          </a:p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19336"/>
            <a:ext cx="3312368" cy="8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930822"/>
            <a:ext cx="2429272" cy="6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071664" y="1775033"/>
            <a:ext cx="5163912" cy="793779"/>
            <a:chOff x="1991876" y="4250182"/>
            <a:chExt cx="5163912" cy="793779"/>
          </a:xfrm>
        </p:grpSpPr>
        <p:sp>
          <p:nvSpPr>
            <p:cNvPr id="13" name="矩形 12"/>
            <p:cNvSpPr/>
            <p:nvPr/>
          </p:nvSpPr>
          <p:spPr>
            <a:xfrm>
              <a:off x="1991876" y="4759836"/>
              <a:ext cx="2232248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3142483" y="4483884"/>
              <a:ext cx="813564" cy="275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54527" y="4250182"/>
              <a:ext cx="320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function pointer as a parameter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18365" y="3617934"/>
            <a:ext cx="5977325" cy="793779"/>
            <a:chOff x="786176" y="4250182"/>
            <a:chExt cx="5977325" cy="793779"/>
          </a:xfrm>
        </p:grpSpPr>
        <p:sp>
          <p:nvSpPr>
            <p:cNvPr id="19" name="矩形 18"/>
            <p:cNvSpPr/>
            <p:nvPr/>
          </p:nvSpPr>
          <p:spPr>
            <a:xfrm>
              <a:off x="786176" y="4759836"/>
              <a:ext cx="2763090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3142483" y="4483884"/>
              <a:ext cx="813564" cy="275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54527" y="4250182"/>
              <a:ext cx="280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Declaring a function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70764" y="5064286"/>
            <a:ext cx="6705388" cy="380938"/>
            <a:chOff x="786176" y="4663023"/>
            <a:chExt cx="6705388" cy="380938"/>
          </a:xfrm>
        </p:grpSpPr>
        <p:sp>
          <p:nvSpPr>
            <p:cNvPr id="23" name="矩形 22"/>
            <p:cNvSpPr/>
            <p:nvPr/>
          </p:nvSpPr>
          <p:spPr>
            <a:xfrm>
              <a:off x="786176" y="4759836"/>
              <a:ext cx="1229145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903100" y="4859295"/>
              <a:ext cx="720080" cy="882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23180" y="4663023"/>
              <a:ext cx="4868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Assigning the address of function f2 to the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9736" y="5450822"/>
            <a:ext cx="4656728" cy="917652"/>
            <a:chOff x="2370352" y="4759836"/>
            <a:chExt cx="4656728" cy="917652"/>
          </a:xfrm>
        </p:grpSpPr>
        <p:sp>
          <p:nvSpPr>
            <p:cNvPr id="29" name="矩形 28"/>
            <p:cNvSpPr/>
            <p:nvPr/>
          </p:nvSpPr>
          <p:spPr>
            <a:xfrm>
              <a:off x="2370352" y="4759836"/>
              <a:ext cx="502535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2571609" y="5043961"/>
              <a:ext cx="708060" cy="4488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58072" y="5308156"/>
              <a:ext cx="3869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Calling the function by function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19737" y="4227047"/>
            <a:ext cx="6056377" cy="715813"/>
            <a:chOff x="2370352" y="4328148"/>
            <a:chExt cx="6056377" cy="715813"/>
          </a:xfrm>
        </p:grpSpPr>
        <p:sp>
          <p:nvSpPr>
            <p:cNvPr id="38" name="矩形 37"/>
            <p:cNvSpPr/>
            <p:nvPr/>
          </p:nvSpPr>
          <p:spPr>
            <a:xfrm>
              <a:off x="2370352" y="4759836"/>
              <a:ext cx="306434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接箭头连接符 38"/>
            <p:cNvCxnSpPr>
              <a:endCxn id="38" idx="0"/>
            </p:cNvCxnSpPr>
            <p:nvPr/>
          </p:nvCxnSpPr>
          <p:spPr>
            <a:xfrm flipH="1">
              <a:off x="2523569" y="4555727"/>
              <a:ext cx="2182170" cy="2041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11801" y="4328148"/>
              <a:ext cx="371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Calling the function by function name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2100" y="5218782"/>
            <a:ext cx="2400324" cy="1090538"/>
            <a:chOff x="6588224" y="5373216"/>
            <a:chExt cx="2159000" cy="8849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5661248"/>
              <a:ext cx="21590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588224" y="5373216"/>
              <a:ext cx="826462" cy="29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Output:</a:t>
              </a:r>
              <a:endParaRPr lang="zh-CN" altLang="en-US" dirty="0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983084"/>
            <a:ext cx="6096000" cy="4102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0816"/>
            <a:ext cx="3312368" cy="8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71864" y="2529006"/>
          <a:ext cx="762124" cy="50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819150" imgH="542925" progId="Photoshop.Image.13">
                  <p:embed/>
                </p:oleObj>
              </mc:Choice>
              <mc:Fallback>
                <p:oleObj name="Image" r:id="rId5" imgW="819150" imgH="542925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1864" y="2529006"/>
                        <a:ext cx="762124" cy="505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87888" y="3861048"/>
          <a:ext cx="1067296" cy="53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1123950" imgH="561975" progId="Photoshop.Image.13">
                  <p:embed/>
                </p:oleObj>
              </mc:Choice>
              <mc:Fallback>
                <p:oleObj name="Image" r:id="rId7" imgW="1123950" imgH="561975" progId="Photoshop.Image.1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7888" y="3861048"/>
                        <a:ext cx="1067296" cy="533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3071664" y="2636912"/>
            <a:ext cx="2304256" cy="792088"/>
            <a:chOff x="1547664" y="2636912"/>
            <a:chExt cx="2304256" cy="792088"/>
          </a:xfrm>
        </p:grpSpPr>
        <p:sp>
          <p:nvSpPr>
            <p:cNvPr id="5" name="矩形 4"/>
            <p:cNvSpPr/>
            <p:nvPr/>
          </p:nvSpPr>
          <p:spPr>
            <a:xfrm>
              <a:off x="1547664" y="3140968"/>
              <a:ext cx="936104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63888" y="2636912"/>
              <a:ext cx="288032" cy="2880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2483768" y="2924944"/>
              <a:ext cx="1080120" cy="4202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99656" y="3978736"/>
            <a:ext cx="2952328" cy="746409"/>
            <a:chOff x="1475656" y="3978735"/>
            <a:chExt cx="2952328" cy="746409"/>
          </a:xfrm>
        </p:grpSpPr>
        <p:sp>
          <p:nvSpPr>
            <p:cNvPr id="12" name="矩形 11"/>
            <p:cNvSpPr/>
            <p:nvPr/>
          </p:nvSpPr>
          <p:spPr>
            <a:xfrm>
              <a:off x="1475656" y="4437112"/>
              <a:ext cx="144016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51920" y="3978735"/>
              <a:ext cx="576064" cy="2880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12" idx="3"/>
              <a:endCxn id="13" idx="3"/>
            </p:cNvCxnSpPr>
            <p:nvPr/>
          </p:nvCxnSpPr>
          <p:spPr>
            <a:xfrm flipV="1">
              <a:off x="2915816" y="4224586"/>
              <a:ext cx="1020467" cy="3565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639616" y="154113"/>
            <a:ext cx="7863348" cy="1667557"/>
            <a:chOff x="1115616" y="154112"/>
            <a:chExt cx="7863348" cy="1667557"/>
          </a:xfrm>
        </p:grpSpPr>
        <p:cxnSp>
          <p:nvCxnSpPr>
            <p:cNvPr id="19" name="直接箭头连接符 18"/>
            <p:cNvCxnSpPr>
              <a:endCxn id="23" idx="3"/>
            </p:cNvCxnSpPr>
            <p:nvPr/>
          </p:nvCxnSpPr>
          <p:spPr>
            <a:xfrm flipV="1">
              <a:off x="5229442" y="616312"/>
              <a:ext cx="2155132" cy="9880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1115616" y="1556792"/>
              <a:ext cx="4104456" cy="264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111020" y="154112"/>
              <a:ext cx="1867944" cy="5415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0B609A-C664-49CD-BAF0-1F2A1092EE9D}"/>
              </a:ext>
            </a:extLst>
          </p:cNvPr>
          <p:cNvSpPr txBox="1">
            <a:spLocks/>
          </p:cNvSpPr>
          <p:nvPr/>
        </p:nvSpPr>
        <p:spPr>
          <a:xfrm>
            <a:off x="1737404" y="203142"/>
            <a:ext cx="914400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qsort</a:t>
            </a:r>
            <a:r>
              <a:rPr lang="en-US" sz="2400" b="1" dirty="0">
                <a:solidFill>
                  <a:prstClr val="black"/>
                </a:solidFill>
              </a:rPr>
              <a:t>() in general utilities library  </a:t>
            </a:r>
            <a:r>
              <a:rPr lang="en-US" sz="2400" b="1" dirty="0" err="1">
                <a:solidFill>
                  <a:prstClr val="black"/>
                </a:solidFill>
              </a:rPr>
              <a:t>stdlib.h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400A-7A77-4EB0-A947-549D60CCADCA}"/>
              </a:ext>
            </a:extLst>
          </p:cNvPr>
          <p:cNvSpPr txBox="1">
            <a:spLocks/>
          </p:cNvSpPr>
          <p:nvPr/>
        </p:nvSpPr>
        <p:spPr>
          <a:xfrm>
            <a:off x="965316" y="891354"/>
            <a:ext cx="11161240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The quick sort method is one of the most effective sorting algorithms. </a:t>
            </a:r>
            <a:r>
              <a:rPr lang="en-US" sz="2400" b="1" dirty="0" err="1">
                <a:solidFill>
                  <a:srgbClr val="00B0F0"/>
                </a:solidFill>
              </a:rPr>
              <a:t>qsort</a:t>
            </a:r>
            <a:r>
              <a:rPr lang="en-US" sz="2400" b="1" dirty="0">
                <a:solidFill>
                  <a:srgbClr val="00B0F0"/>
                </a:solidFill>
              </a:rPr>
              <a:t>() </a:t>
            </a:r>
            <a:r>
              <a:rPr lang="en-US" sz="2400" dirty="0">
                <a:solidFill>
                  <a:prstClr val="black"/>
                </a:solidFill>
              </a:rPr>
              <a:t>function sorts an array of data object.</a:t>
            </a:r>
          </a:p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D52AE5-8CB6-443D-8F44-68B2B9637784}"/>
              </a:ext>
            </a:extLst>
          </p:cNvPr>
          <p:cNvSpPr txBox="1">
            <a:spLocks/>
          </p:cNvSpPr>
          <p:nvPr/>
        </p:nvSpPr>
        <p:spPr>
          <a:xfrm>
            <a:off x="263352" y="1971474"/>
            <a:ext cx="11737304" cy="6654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prstClr val="black"/>
                </a:solidFill>
              </a:rPr>
              <a:t>void </a:t>
            </a:r>
            <a:r>
              <a:rPr lang="en-US" sz="2400" b="1" dirty="0" err="1">
                <a:solidFill>
                  <a:prstClr val="black"/>
                </a:solidFill>
              </a:rPr>
              <a:t>qsort</a:t>
            </a:r>
            <a:r>
              <a:rPr lang="en-US" sz="2400" b="1" dirty="0">
                <a:solidFill>
                  <a:prstClr val="black"/>
                </a:solidFill>
              </a:rPr>
              <a:t>(void *base, </a:t>
            </a:r>
            <a:r>
              <a:rPr lang="en-US" sz="2400" b="1" dirty="0" err="1">
                <a:solidFill>
                  <a:prstClr val="black"/>
                </a:solidFill>
              </a:rPr>
              <a:t>size_t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nmemb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size_t</a:t>
            </a:r>
            <a:r>
              <a:rPr lang="en-US" sz="2400" b="1" dirty="0">
                <a:solidFill>
                  <a:prstClr val="black"/>
                </a:solidFill>
              </a:rPr>
              <a:t> size, int(*</a:t>
            </a:r>
            <a:r>
              <a:rPr lang="en-US" sz="2400" b="1" dirty="0" err="1">
                <a:solidFill>
                  <a:prstClr val="black"/>
                </a:solidFill>
              </a:rPr>
              <a:t>compar</a:t>
            </a:r>
            <a:r>
              <a:rPr lang="en-US" sz="2400" b="1" dirty="0">
                <a:solidFill>
                  <a:prstClr val="black"/>
                </a:solidFill>
              </a:rPr>
              <a:t>)(const void *, const void *));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DF8A1E-D76D-4289-800E-79B265ED5F1E}"/>
              </a:ext>
            </a:extLst>
          </p:cNvPr>
          <p:cNvSpPr txBox="1">
            <a:spLocks/>
          </p:cNvSpPr>
          <p:nvPr/>
        </p:nvSpPr>
        <p:spPr>
          <a:xfrm>
            <a:off x="407368" y="2708920"/>
            <a:ext cx="11349896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srgbClr val="00B0F0"/>
                </a:solidFill>
              </a:rPr>
              <a:t>void *base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altLang="zh-CN" sz="2400" dirty="0">
                <a:solidFill>
                  <a:prstClr val="black"/>
                </a:solidFill>
              </a:rPr>
              <a:t>pointer to the beginning of the array to be sorted, it permits any data pointer type to be typecast to a pointer-to-void.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marL="109537" lvl="1" indent="0">
              <a:spcBef>
                <a:spcPts val="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1493E8E-E70D-453E-961E-C90920847C4C}"/>
              </a:ext>
            </a:extLst>
          </p:cNvPr>
          <p:cNvSpPr txBox="1">
            <a:spLocks/>
          </p:cNvSpPr>
          <p:nvPr/>
        </p:nvSpPr>
        <p:spPr>
          <a:xfrm>
            <a:off x="434737" y="3656984"/>
            <a:ext cx="11161240" cy="571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size_t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nmemb</a:t>
            </a:r>
            <a:r>
              <a:rPr lang="en-US" sz="2400" dirty="0">
                <a:solidFill>
                  <a:prstClr val="black"/>
                </a:solidFill>
              </a:rPr>
              <a:t>: number of items to be sorted.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marL="109537" lvl="1" indent="0">
              <a:spcBef>
                <a:spcPts val="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71619A-8F5C-40B5-94F2-32CACB7D02A8}"/>
              </a:ext>
            </a:extLst>
          </p:cNvPr>
          <p:cNvSpPr txBox="1">
            <a:spLocks/>
          </p:cNvSpPr>
          <p:nvPr/>
        </p:nvSpPr>
        <p:spPr>
          <a:xfrm>
            <a:off x="434737" y="4230083"/>
            <a:ext cx="11161240" cy="8384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size_t</a:t>
            </a:r>
            <a:r>
              <a:rPr lang="en-US" sz="2400" b="1" dirty="0">
                <a:solidFill>
                  <a:srgbClr val="00B0F0"/>
                </a:solidFill>
              </a:rPr>
              <a:t> size</a:t>
            </a:r>
            <a:r>
              <a:rPr lang="en-US" sz="2400" dirty="0">
                <a:solidFill>
                  <a:prstClr val="black"/>
                </a:solidFill>
              </a:rPr>
              <a:t>: the size of the data object, for example, if you want to sort an array of double, you would </a:t>
            </a:r>
            <a:r>
              <a:rPr lang="en-US" sz="2400" dirty="0" err="1">
                <a:solidFill>
                  <a:prstClr val="black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(double).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marL="109537" lvl="1" indent="0">
              <a:spcBef>
                <a:spcPts val="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A0A660-7C89-40A9-B8AF-4F39AD4A6513}"/>
              </a:ext>
            </a:extLst>
          </p:cNvPr>
          <p:cNvSpPr txBox="1">
            <a:spLocks/>
          </p:cNvSpPr>
          <p:nvPr/>
        </p:nvSpPr>
        <p:spPr>
          <a:xfrm>
            <a:off x="434737" y="5212573"/>
            <a:ext cx="11161240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srgbClr val="00B0F0"/>
                </a:solidFill>
              </a:rPr>
              <a:t>int (*</a:t>
            </a:r>
            <a:r>
              <a:rPr lang="en-US" sz="2400" b="1" dirty="0" err="1">
                <a:solidFill>
                  <a:srgbClr val="00B0F0"/>
                </a:solidFill>
              </a:rPr>
              <a:t>compar</a:t>
            </a:r>
            <a:r>
              <a:rPr lang="en-US" sz="2400" b="1" dirty="0">
                <a:solidFill>
                  <a:srgbClr val="00B0F0"/>
                </a:solidFill>
              </a:rPr>
              <a:t>)(const void *, const void *)</a:t>
            </a:r>
            <a:r>
              <a:rPr lang="en-US" sz="2400" dirty="0">
                <a:solidFill>
                  <a:prstClr val="black"/>
                </a:solidFill>
              </a:rPr>
              <a:t>: a pointer to a function that returns an </a:t>
            </a:r>
            <a:r>
              <a:rPr lang="en-US" sz="2400" b="1" dirty="0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and take two arguments, each of which is a pointer to type const void. These two pointers point to the items being compared.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B623AB8-522A-4D90-912B-CE004B3EB297}"/>
              </a:ext>
            </a:extLst>
          </p:cNvPr>
          <p:cNvSpPr/>
          <p:nvPr/>
        </p:nvSpPr>
        <p:spPr>
          <a:xfrm>
            <a:off x="6384032" y="1971474"/>
            <a:ext cx="5373232" cy="5934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02B27A-5AA1-4CEB-9CD6-8515E881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07" y="128962"/>
            <a:ext cx="5310166" cy="5589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8BAC6D-8950-4B5D-98DD-EDBF8959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9" y="128962"/>
            <a:ext cx="5070124" cy="56206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B6C950-8ADB-44F1-8767-4B06E641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3" y="5786984"/>
            <a:ext cx="8258175" cy="9715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8AB9FE-6B22-4894-9D27-71BACBFBFB14}"/>
              </a:ext>
            </a:extLst>
          </p:cNvPr>
          <p:cNvGrpSpPr/>
          <p:nvPr/>
        </p:nvGrpSpPr>
        <p:grpSpPr>
          <a:xfrm>
            <a:off x="7052768" y="3089040"/>
            <a:ext cx="4545404" cy="916024"/>
            <a:chOff x="1991876" y="4342270"/>
            <a:chExt cx="4545404" cy="9160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B50203-B8EB-4DDD-996B-D17FB92AB073}"/>
                </a:ext>
              </a:extLst>
            </p:cNvPr>
            <p:cNvSpPr/>
            <p:nvPr/>
          </p:nvSpPr>
          <p:spPr>
            <a:xfrm>
              <a:off x="1991876" y="4759836"/>
              <a:ext cx="3579736" cy="4984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1F9838B-DA63-4A7F-97FA-CB8F80A9DD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039" y="4610222"/>
              <a:ext cx="147213" cy="1496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C6B360-ADAC-4008-8B48-E3516E4BA511}"/>
                </a:ext>
              </a:extLst>
            </p:cNvPr>
            <p:cNvSpPr txBox="1"/>
            <p:nvPr/>
          </p:nvSpPr>
          <p:spPr>
            <a:xfrm>
              <a:off x="2184806" y="4342270"/>
              <a:ext cx="4352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convert void pointer to the pointer of proper type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F4CE27-5A4A-447D-ABAC-F391C85B4704}"/>
              </a:ext>
            </a:extLst>
          </p:cNvPr>
          <p:cNvGrpSpPr/>
          <p:nvPr/>
        </p:nvGrpSpPr>
        <p:grpSpPr>
          <a:xfrm>
            <a:off x="7032104" y="4154678"/>
            <a:ext cx="4008438" cy="1362554"/>
            <a:chOff x="1991876" y="4759836"/>
            <a:chExt cx="4008438" cy="1362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610F7D-55D3-4964-94B5-D7D669C1E448}"/>
                </a:ext>
              </a:extLst>
            </p:cNvPr>
            <p:cNvSpPr/>
            <p:nvPr/>
          </p:nvSpPr>
          <p:spPr>
            <a:xfrm>
              <a:off x="1991876" y="4759836"/>
              <a:ext cx="1944216" cy="136255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FB5212B-0487-47A4-BA14-ACF7263137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5859" y="5160760"/>
              <a:ext cx="396257" cy="1692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F13BF9B2-FBFC-43CB-BC2B-A31A6D8C66EF}"/>
                </a:ext>
              </a:extLst>
            </p:cNvPr>
            <p:cNvSpPr txBox="1"/>
            <p:nvPr/>
          </p:nvSpPr>
          <p:spPr>
            <a:xfrm>
              <a:off x="4152116" y="5186286"/>
              <a:ext cx="1848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give the sorting rule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0624EDEE-7CCA-45E1-A32F-67B0DE151402}"/>
              </a:ext>
            </a:extLst>
          </p:cNvPr>
          <p:cNvSpPr/>
          <p:nvPr/>
        </p:nvSpPr>
        <p:spPr>
          <a:xfrm>
            <a:off x="1550596" y="4154678"/>
            <a:ext cx="3579736" cy="2824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D492C3-4C49-4567-8168-DE65E9EE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53975"/>
            <a:ext cx="4320480" cy="32037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0FBCE5-44BD-4CE8-8EF2-F9D075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351" y="252374"/>
            <a:ext cx="8028087" cy="2828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FD0BE-F90C-44B6-9D75-EF59704CD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3933056"/>
            <a:ext cx="8239125" cy="18097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243AC77-A7C7-4CC3-9FD3-74D449A6C321}"/>
              </a:ext>
            </a:extLst>
          </p:cNvPr>
          <p:cNvSpPr/>
          <p:nvPr/>
        </p:nvSpPr>
        <p:spPr>
          <a:xfrm>
            <a:off x="4796672" y="1740136"/>
            <a:ext cx="3528392" cy="2880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3B9B86-F703-44A2-B1F2-5B58390CF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393" y="3717032"/>
            <a:ext cx="2088233" cy="27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296151-82EB-417E-8DDD-C141C6EE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1" y="260649"/>
            <a:ext cx="7477125" cy="561022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6E87176-AAFB-44C8-891C-AD4BF5C89ADF}"/>
              </a:ext>
            </a:extLst>
          </p:cNvPr>
          <p:cNvGrpSpPr/>
          <p:nvPr/>
        </p:nvGrpSpPr>
        <p:grpSpPr>
          <a:xfrm>
            <a:off x="2423593" y="2132856"/>
            <a:ext cx="5378109" cy="3168352"/>
            <a:chOff x="1919868" y="4759836"/>
            <a:chExt cx="5378109" cy="3168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B77E89-82E9-49A9-826F-7B57C6A9DC55}"/>
                </a:ext>
              </a:extLst>
            </p:cNvPr>
            <p:cNvSpPr/>
            <p:nvPr/>
          </p:nvSpPr>
          <p:spPr>
            <a:xfrm>
              <a:off x="1919868" y="4759836"/>
              <a:ext cx="4104456" cy="316835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D602932-A178-4E9E-A001-F5FCE1AE9E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132" y="5612736"/>
              <a:ext cx="216024" cy="3385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C50731A-573F-440D-B294-36357F189E1D}"/>
                </a:ext>
              </a:extLst>
            </p:cNvPr>
            <p:cNvSpPr txBox="1"/>
            <p:nvPr/>
          </p:nvSpPr>
          <p:spPr>
            <a:xfrm>
              <a:off x="4152116" y="5274182"/>
              <a:ext cx="314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If the name is the same, sort by age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4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3559"/>
            <a:ext cx="11053879" cy="4258017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Define a default arguments function to display a square of any character.</a:t>
            </a:r>
          </a:p>
          <a:p>
            <a:pPr marL="0" indent="0" algn="l">
              <a:buNone/>
            </a:pPr>
            <a:r>
              <a:rPr lang="en-US" altLang="zh-CN" sz="2400" b="1" dirty="0">
                <a:solidFill>
                  <a:srgbClr val="24292F"/>
                </a:solidFill>
                <a:latin typeface="-apple-system"/>
              </a:rPr>
              <a:t>void </a:t>
            </a:r>
            <a:r>
              <a:rPr lang="en-US" altLang="zh-CN" sz="2400" b="1" dirty="0" err="1">
                <a:solidFill>
                  <a:srgbClr val="24292F"/>
                </a:solidFill>
                <a:latin typeface="-apple-system"/>
              </a:rPr>
              <a:t>displaySquare</a:t>
            </a:r>
            <a:r>
              <a:rPr lang="en-US" altLang="zh-CN" sz="2400" b="1" dirty="0">
                <a:solidFill>
                  <a:srgbClr val="24292F"/>
                </a:solidFill>
                <a:latin typeface="-apple-system"/>
              </a:rPr>
              <a:t>(int side, char </a:t>
            </a:r>
            <a:r>
              <a:rPr lang="en-US" altLang="zh-CN" sz="2400" b="1" dirty="0" err="1">
                <a:solidFill>
                  <a:srgbClr val="24292F"/>
                </a:solidFill>
                <a:latin typeface="-apple-system"/>
              </a:rPr>
              <a:t>filledCharacter</a:t>
            </a:r>
            <a:r>
              <a:rPr lang="en-US" altLang="zh-CN" sz="2400" b="1" dirty="0">
                <a:solidFill>
                  <a:srgbClr val="24292F"/>
                </a:solidFill>
                <a:latin typeface="-apple-system"/>
              </a:rPr>
              <a:t>);</a:t>
            </a: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For example, if </a:t>
            </a:r>
            <a:r>
              <a:rPr lang="en-US" altLang="zh-CN" sz="2400" b="1" i="1" dirty="0">
                <a:solidFill>
                  <a:srgbClr val="24292F"/>
                </a:solidFill>
                <a:effectLst/>
                <a:latin typeface="-apple-system"/>
              </a:rPr>
              <a:t>side 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is 5, </a:t>
            </a:r>
            <a:r>
              <a:rPr lang="en-US" altLang="zh-CN" sz="2400" b="1" i="1" dirty="0" err="1">
                <a:solidFill>
                  <a:srgbClr val="24292F"/>
                </a:solidFill>
                <a:effectLst/>
                <a:latin typeface="-apple-system"/>
              </a:rPr>
              <a:t>filledCharacter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 is ‘#’, the function displays as follows:</a:t>
            </a:r>
          </a:p>
          <a:p>
            <a:pPr marL="0" indent="0" algn="l">
              <a:buNone/>
            </a:pPr>
            <a:endParaRPr lang="en-US" altLang="zh-CN" sz="2400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2400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In default case, </a:t>
            </a:r>
            <a:r>
              <a:rPr lang="en-US" altLang="zh-CN" sz="2400" b="1" i="1" dirty="0">
                <a:solidFill>
                  <a:srgbClr val="24292F"/>
                </a:solidFill>
                <a:effectLst/>
                <a:latin typeface="-apple-system"/>
              </a:rPr>
              <a:t>side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 is 4, </a:t>
            </a:r>
            <a:r>
              <a:rPr lang="en-US" altLang="zh-CN" sz="2400" b="1" i="1" dirty="0" err="1">
                <a:solidFill>
                  <a:srgbClr val="24292F"/>
                </a:solidFill>
                <a:effectLst/>
                <a:latin typeface="-apple-system"/>
              </a:rPr>
              <a:t>filledCharacter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 is ‘*’.</a:t>
            </a:r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Write a test program to call the </a:t>
            </a:r>
            <a:r>
              <a:rPr lang="en-US" altLang="zh-CN" sz="2400" dirty="0" err="1">
                <a:solidFill>
                  <a:srgbClr val="24292F"/>
                </a:solidFill>
                <a:latin typeface="-apple-system"/>
              </a:rPr>
              <a:t>displaySquare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 function using default arguments and non-default arguments respectively and show the result.</a:t>
            </a: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8" y="2704928"/>
            <a:ext cx="753036" cy="123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Functions Overloading &amp; Template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Function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Function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Recursive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 to functions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36228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Exercise 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764" y="1207130"/>
            <a:ext cx="10040471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</a:t>
            </a:r>
            <a:r>
              <a:rPr lang="zh-CN" altLang="en-US" sz="2400" dirty="0"/>
              <a:t>verload a function </a:t>
            </a:r>
            <a:r>
              <a:rPr lang="en-US" altLang="zh-CN" sz="2400" dirty="0"/>
              <a:t>int </a:t>
            </a:r>
            <a:r>
              <a:rPr lang="zh-CN" altLang="en-US" sz="2400" dirty="0">
                <a:sym typeface="+mn-ea"/>
              </a:rPr>
              <a:t>vabs(int * p, int n)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which can compute the absolute value for an array, the array can be int, float and double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zh-CN" altLang="en-US" sz="2400" dirty="0"/>
              <a:t>hould n be int or size_t</a:t>
            </a:r>
            <a:r>
              <a:rPr lang="en-US" altLang="zh-CN" sz="2400" dirty="0"/>
              <a:t>?</a:t>
            </a:r>
            <a:r>
              <a:rPr lang="zh-CN" altLang="en-US" sz="2400" dirty="0"/>
              <a:t> what's the difference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918019" y="1476562"/>
            <a:ext cx="10683238" cy="2596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Write a program that uses a function template called </a:t>
            </a:r>
            <a:r>
              <a:rPr lang="en-US" altLang="zh-CN" b="1" i="1" dirty="0"/>
              <a:t>minimum</a:t>
            </a:r>
            <a:r>
              <a:rPr lang="en-US" altLang="zh-CN" dirty="0"/>
              <a:t> to determine the smaller of two arguments. Test the program using integer, character and floating-point number arguments.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9488" y="310896"/>
            <a:ext cx="5976244" cy="101098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Inline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536" y="1442777"/>
            <a:ext cx="10660160" cy="1279889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r>
              <a:rPr lang="en-US" altLang="zh-CN" sz="2540" dirty="0"/>
              <a:t>C++ provides </a:t>
            </a:r>
            <a:r>
              <a:rPr lang="en-US" altLang="zh-CN" sz="2540" b="1" dirty="0">
                <a:solidFill>
                  <a:srgbClr val="00B0F0"/>
                </a:solidFill>
              </a:rPr>
              <a:t>inline functions </a:t>
            </a:r>
            <a:r>
              <a:rPr lang="en-US" altLang="zh-CN" sz="2540" dirty="0"/>
              <a:t>to help reduce function-call overhead(to avoid a </a:t>
            </a:r>
          </a:p>
          <a:p>
            <a:r>
              <a:rPr lang="en-US" altLang="zh-CN" sz="2540" dirty="0"/>
              <a:t>function call). You should place the qualifier </a:t>
            </a:r>
            <a:r>
              <a:rPr lang="en-US" altLang="zh-CN" sz="2540" b="1" dirty="0">
                <a:solidFill>
                  <a:srgbClr val="00B0F0"/>
                </a:solidFill>
              </a:rPr>
              <a:t>inline</a:t>
            </a:r>
            <a:r>
              <a:rPr lang="en-US" altLang="zh-CN" sz="2540" dirty="0"/>
              <a:t> before return type in the </a:t>
            </a:r>
            <a:r>
              <a:rPr lang="en-US" altLang="zh-CN" sz="2540" b="1" dirty="0"/>
              <a:t>function prototype</a:t>
            </a:r>
            <a:r>
              <a:rPr lang="en-US" altLang="zh-CN" sz="2540" dirty="0"/>
              <a:t>.</a:t>
            </a:r>
            <a:endParaRPr lang="zh-CN" altLang="en-US" sz="2540" dirty="0"/>
          </a:p>
        </p:txBody>
      </p:sp>
      <p:sp>
        <p:nvSpPr>
          <p:cNvPr id="16" name="Title 1"/>
          <p:cNvSpPr txBox="1"/>
          <p:nvPr/>
        </p:nvSpPr>
        <p:spPr>
          <a:xfrm>
            <a:off x="1333938" y="3044514"/>
            <a:ext cx="5909544" cy="945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Default Arguments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65920" y="3990144"/>
            <a:ext cx="10660160" cy="968650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r>
              <a:rPr lang="en-US" altLang="zh-CN" sz="2800" dirty="0"/>
              <a:t>Default arguments must be specified in the </a:t>
            </a:r>
            <a:r>
              <a:rPr lang="en-US" altLang="zh-CN" sz="2800" b="1" dirty="0"/>
              <a:t>function prototype </a:t>
            </a:r>
            <a:r>
              <a:rPr lang="en-US" altLang="zh-CN" sz="2800" dirty="0"/>
              <a:t>and must be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>
                <a:solidFill>
                  <a:srgbClr val="00B0F0"/>
                </a:solidFill>
              </a:rPr>
              <a:t>rightmost(trailing)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87988" y="218347"/>
            <a:ext cx="6949189" cy="107148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Function Overloading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87" y="1533798"/>
            <a:ext cx="10789277" cy="1670894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r>
              <a:rPr lang="en-US" altLang="zh-CN" sz="2540" dirty="0">
                <a:solidFill>
                  <a:srgbClr val="00B0F0"/>
                </a:solidFill>
              </a:rPr>
              <a:t>Function overloading </a:t>
            </a:r>
            <a:r>
              <a:rPr lang="en-US" altLang="zh-CN" sz="2540" dirty="0">
                <a:solidFill>
                  <a:prstClr val="black"/>
                </a:solidFill>
              </a:rPr>
              <a:t>is used to create several functions of  the same name that </a:t>
            </a:r>
          </a:p>
          <a:p>
            <a:r>
              <a:rPr lang="en-US" altLang="zh-CN" sz="2540" dirty="0">
                <a:solidFill>
                  <a:prstClr val="black"/>
                </a:solidFill>
              </a:rPr>
              <a:t>perform similar tasks, but of different data types. The C++ compiler selects the </a:t>
            </a:r>
          </a:p>
          <a:p>
            <a:r>
              <a:rPr lang="en-US" altLang="zh-CN" sz="2540" dirty="0">
                <a:solidFill>
                  <a:prstClr val="black"/>
                </a:solidFill>
              </a:rPr>
              <a:t>the proper function to call by examining the number, types and order of the </a:t>
            </a:r>
          </a:p>
          <a:p>
            <a:r>
              <a:rPr lang="en-US" altLang="zh-CN" sz="2540" dirty="0">
                <a:solidFill>
                  <a:prstClr val="black"/>
                </a:solidFill>
              </a:rPr>
              <a:t>arguments.</a:t>
            </a:r>
            <a:endParaRPr lang="zh-CN" altLang="en-US" sz="2540" dirty="0">
              <a:solidFill>
                <a:prstClr val="black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834596" y="3357474"/>
            <a:ext cx="3528187" cy="888885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r>
              <a:rPr lang="en-US" altLang="zh-CN" sz="2540" dirty="0">
                <a:solidFill>
                  <a:srgbClr val="FF0000"/>
                </a:solidFill>
              </a:rPr>
              <a:t>1.</a:t>
            </a:r>
            <a:r>
              <a:rPr lang="zh-CN" altLang="en-US" sz="2540" dirty="0">
                <a:solidFill>
                  <a:srgbClr val="FF0000"/>
                </a:solidFill>
              </a:rPr>
              <a:t>the same fuction name</a:t>
            </a:r>
          </a:p>
          <a:p>
            <a:r>
              <a:rPr lang="en-US" altLang="zh-CN" sz="2540" dirty="0">
                <a:solidFill>
                  <a:srgbClr val="FF0000"/>
                </a:solidFill>
              </a:rPr>
              <a:t>2.different parameter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628" y="338243"/>
            <a:ext cx="5157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Three ways </a:t>
            </a:r>
            <a:r>
              <a:rPr lang="en-US" altLang="zh-CN" sz="2800" dirty="0"/>
              <a:t>to overload functions: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376554" y="1005554"/>
            <a:ext cx="2934521" cy="1080200"/>
            <a:chOff x="422138" y="824438"/>
            <a:chExt cx="2934521" cy="1080200"/>
          </a:xfrm>
        </p:grpSpPr>
        <p:sp>
          <p:nvSpPr>
            <p:cNvPr id="3" name="TextBox 2"/>
            <p:cNvSpPr txBox="1"/>
            <p:nvPr/>
          </p:nvSpPr>
          <p:spPr>
            <a:xfrm>
              <a:off x="422138" y="824438"/>
              <a:ext cx="293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1.  Number of  parameters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38" y="1196752"/>
              <a:ext cx="221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51594" y="2051996"/>
            <a:ext cx="3026791" cy="1148787"/>
            <a:chOff x="395536" y="2051995"/>
            <a:chExt cx="3026791" cy="1148787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2051995"/>
              <a:ext cx="3026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2.  Data type of parameters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763" y="2492896"/>
              <a:ext cx="2481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/>
                <a:t>float  add(</a:t>
              </a:r>
              <a:r>
                <a:rPr lang="en-US" altLang="zh-CN" sz="2000" dirty="0">
                  <a:solidFill>
                    <a:srgbClr val="00B0F0"/>
                  </a:solidFill>
                </a:rPr>
                <a:t>float, float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47154" y="3207733"/>
            <a:ext cx="4406976" cy="1077218"/>
            <a:chOff x="323528" y="3184974"/>
            <a:chExt cx="4406976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3184974"/>
              <a:ext cx="4406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3.  Sequence of  data type of parameters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087" y="3554306"/>
              <a:ext cx="22790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float  add(</a:t>
              </a:r>
              <a:r>
                <a:rPr lang="en-US" altLang="zh-CN" sz="2000" dirty="0">
                  <a:solidFill>
                    <a:srgbClr val="00B0F0"/>
                  </a:solidFill>
                </a:rPr>
                <a:t>float,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/>
                <a:t>float 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float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95482" y="4614330"/>
            <a:ext cx="11017224" cy="1422722"/>
            <a:chOff x="234585" y="4581128"/>
            <a:chExt cx="11017224" cy="1422722"/>
          </a:xfrm>
        </p:grpSpPr>
        <p:sp>
          <p:nvSpPr>
            <p:cNvPr id="10" name="TextBox 9"/>
            <p:cNvSpPr txBox="1"/>
            <p:nvPr/>
          </p:nvSpPr>
          <p:spPr>
            <a:xfrm>
              <a:off x="234585" y="4581128"/>
              <a:ext cx="11017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Note:</a:t>
              </a:r>
              <a:r>
                <a:rPr lang="en-US" altLang="zh-CN" sz="2000" dirty="0"/>
                <a:t> The same function signature but different return type is not a valid function overloading example. This will throw compilation error.</a:t>
              </a:r>
              <a:endParaRPr lang="zh-CN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7712" y="5295964"/>
              <a:ext cx="2134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rgbClr val="FF0000"/>
                  </a:solidFill>
                </a:rPr>
                <a:t>int</a:t>
              </a:r>
              <a:r>
                <a:rPr lang="en-US" altLang="zh-CN" sz="2000" dirty="0"/>
                <a:t>     add(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, 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float</a:t>
              </a:r>
              <a:r>
                <a:rPr lang="en-US" altLang="zh-CN" sz="2000" dirty="0"/>
                <a:t>  add(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, 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16706" y="131333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 function with default arguments omitted might be called identically to another overloaded function, which causes a compilation error.</a:t>
            </a:r>
          </a:p>
          <a:p>
            <a:r>
              <a:rPr lang="en-US" altLang="zh-CN" sz="2000" dirty="0"/>
              <a:t>Use caution when overloading functions with default parameters, because this may cause ambiguity.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292215" y="988095"/>
            <a:ext cx="6339863" cy="37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815" b="1" dirty="0"/>
              <a:t>The syntax of </a:t>
            </a:r>
            <a:r>
              <a:rPr lang="zh-CN" altLang="en-US" sz="1815" b="1" dirty="0"/>
              <a:t> template</a:t>
            </a:r>
            <a:r>
              <a:rPr lang="en-US" altLang="zh-CN" sz="1815" b="1" dirty="0"/>
              <a:t>s</a:t>
            </a:r>
            <a:r>
              <a:rPr lang="en-US" altLang="zh-CN" sz="1635" dirty="0"/>
              <a:t>:</a:t>
            </a:r>
            <a:endParaRPr lang="zh-CN" altLang="en-US" sz="1635" dirty="0"/>
          </a:p>
        </p:txBody>
      </p:sp>
      <p:sp>
        <p:nvSpPr>
          <p:cNvPr id="12" name="文本框 4"/>
          <p:cNvSpPr txBox="1"/>
          <p:nvPr/>
        </p:nvSpPr>
        <p:spPr>
          <a:xfrm>
            <a:off x="1178424" y="2846068"/>
            <a:ext cx="9452630" cy="930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59080" indent="-259080">
              <a:buFont typeface="Wingdings" panose="05000000000000000000" charset="0"/>
              <a:buChar char="l"/>
            </a:pPr>
            <a:r>
              <a:rPr lang="en-US" altLang="zh-CN" sz="1815" dirty="0"/>
              <a:t>S</a:t>
            </a:r>
            <a:r>
              <a:rPr lang="zh-CN" altLang="en-US" sz="1815" dirty="0"/>
              <a:t>tarts with the keyword </a:t>
            </a:r>
            <a:r>
              <a:rPr lang="zh-CN" altLang="en-US" sz="1815" b="1" dirty="0">
                <a:solidFill>
                  <a:srgbClr val="FF0000"/>
                </a:solidFill>
              </a:rPr>
              <a:t>template</a:t>
            </a:r>
          </a:p>
          <a:p>
            <a:pPr marL="259080" indent="-259080">
              <a:buFont typeface="Wingdings" panose="05000000000000000000" charset="0"/>
              <a:buChar char="l"/>
            </a:pPr>
            <a:r>
              <a:rPr lang="zh-CN" altLang="en-US" sz="1815" dirty="0"/>
              <a:t>You can also use keyword </a:t>
            </a:r>
            <a:r>
              <a:rPr lang="en-US" altLang="zh-CN" sz="1815" b="1" dirty="0"/>
              <a:t>class </a:t>
            </a:r>
            <a:r>
              <a:rPr lang="zh-CN" altLang="en-US" sz="1815" dirty="0"/>
              <a:t>instead of </a:t>
            </a:r>
            <a:r>
              <a:rPr lang="en-US" altLang="zh-CN" sz="1815" b="1" dirty="0" err="1">
                <a:solidFill>
                  <a:srgbClr val="FF0000"/>
                </a:solidFill>
              </a:rPr>
              <a:t>typename</a:t>
            </a:r>
            <a:endParaRPr lang="en-US" altLang="zh-CN" sz="1815" b="1" dirty="0">
              <a:solidFill>
                <a:srgbClr val="FF0000"/>
              </a:solidFill>
            </a:endParaRPr>
          </a:p>
          <a:p>
            <a:pPr marL="259080" indent="-259080">
              <a:buFont typeface="Wingdings" panose="05000000000000000000" charset="0"/>
              <a:buChar char="l"/>
            </a:pPr>
            <a:r>
              <a:rPr lang="en-US" altLang="zh-CN" sz="1815" b="1" dirty="0">
                <a:solidFill>
                  <a:srgbClr val="FF0000"/>
                </a:solidFill>
              </a:rPr>
              <a:t>T</a:t>
            </a:r>
            <a:r>
              <a:rPr lang="en-US" altLang="zh-CN" sz="1815" b="1" dirty="0"/>
              <a:t> </a:t>
            </a:r>
            <a:r>
              <a:rPr lang="en-US" altLang="zh-CN" sz="1815" dirty="0"/>
              <a:t>is a template argument that accepts different data types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15" y="1477587"/>
            <a:ext cx="6956915" cy="109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95494E-EDD5-7552-6B5D-4D26DD88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76" y="135612"/>
            <a:ext cx="5836848" cy="103830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Function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3385" y="1076335"/>
          <a:ext cx="6568408" cy="37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429250" imgH="3067050" progId="Photoshop.Image.13">
                  <p:embed/>
                </p:oleObj>
              </mc:Choice>
              <mc:Fallback>
                <p:oleObj name="Image" r:id="rId2" imgW="5429250" imgH="3067050" progId="Photoshop.Image.13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385" y="1076335"/>
                        <a:ext cx="6568408" cy="371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3"/>
          <p:cNvSpPr txBox="1"/>
          <p:nvPr/>
        </p:nvSpPr>
        <p:spPr>
          <a:xfrm>
            <a:off x="1417238" y="487638"/>
            <a:ext cx="69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 internally generates and adds right code respectively.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254284" y="1027682"/>
            <a:ext cx="7346041" cy="2410100"/>
            <a:chOff x="3477611" y="1132353"/>
            <a:chExt cx="8094249" cy="2655573"/>
          </a:xfrm>
        </p:grpSpPr>
        <p:cxnSp>
          <p:nvCxnSpPr>
            <p:cNvPr id="10" name="曲线连接符 9"/>
            <p:cNvCxnSpPr/>
            <p:nvPr/>
          </p:nvCxnSpPr>
          <p:spPr>
            <a:xfrm flipV="1">
              <a:off x="4973913" y="1857514"/>
              <a:ext cx="3448347" cy="16496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3477611" y="3445666"/>
              <a:ext cx="1496302" cy="342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8422260" y="1132353"/>
            <a:ext cx="3149600" cy="1257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4" imgW="2362200" imgH="942975" progId="Photoshop.Image.13">
                    <p:embed/>
                  </p:oleObj>
                </mc:Choice>
                <mc:Fallback>
                  <p:oleObj name="Image" r:id="rId4" imgW="2362200" imgH="942975" progId="Photoshop.Image.13">
                    <p:embed/>
                    <p:pic>
                      <p:nvPicPr>
                        <p:cNvPr id="0" name="对象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22260" y="1132353"/>
                          <a:ext cx="3149600" cy="1257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" name="组合 4095"/>
          <p:cNvGrpSpPr/>
          <p:nvPr/>
        </p:nvGrpSpPr>
        <p:grpSpPr>
          <a:xfrm>
            <a:off x="3529228" y="3725265"/>
            <a:ext cx="7415437" cy="1314255"/>
            <a:chOff x="3780559" y="4104690"/>
            <a:chExt cx="8170713" cy="1448114"/>
          </a:xfrm>
        </p:grpSpPr>
        <p:cxnSp>
          <p:nvCxnSpPr>
            <p:cNvPr id="8" name="曲线连接符 7"/>
            <p:cNvCxnSpPr/>
            <p:nvPr/>
          </p:nvCxnSpPr>
          <p:spPr>
            <a:xfrm>
              <a:off x="5888682" y="4327743"/>
              <a:ext cx="2533578" cy="60276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780559" y="4104690"/>
              <a:ext cx="2300378" cy="28763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8422260" y="4308204"/>
            <a:ext cx="3529012" cy="124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6" imgW="2647950" imgH="933450" progId="Photoshop.Image.13">
                    <p:embed/>
                  </p:oleObj>
                </mc:Choice>
                <mc:Fallback>
                  <p:oleObj name="Image" r:id="rId6" imgW="2647950" imgH="933450" progId="Photoshop.Image.13">
                    <p:embed/>
                    <p:pic>
                      <p:nvPicPr>
                        <p:cNvPr id="0" name="对象 1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22260" y="4308204"/>
                          <a:ext cx="3529012" cy="1244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254284" y="2596961"/>
            <a:ext cx="7358647" cy="1106508"/>
            <a:chOff x="3477611" y="2861466"/>
            <a:chExt cx="8108139" cy="1219208"/>
          </a:xfrm>
        </p:grpSpPr>
        <p:cxnSp>
          <p:nvCxnSpPr>
            <p:cNvPr id="9" name="直接箭头连接符 8"/>
            <p:cNvCxnSpPr>
              <a:endCxn id="25" idx="1"/>
            </p:cNvCxnSpPr>
            <p:nvPr/>
          </p:nvCxnSpPr>
          <p:spPr>
            <a:xfrm flipV="1">
              <a:off x="5610396" y="3445666"/>
              <a:ext cx="2774954" cy="47660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477611" y="3818778"/>
              <a:ext cx="2224638" cy="2618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8385350" y="2861466"/>
            <a:ext cx="3200400" cy="116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8" imgW="2400300" imgH="876300" progId="Photoshop.Image.13">
                    <p:embed/>
                  </p:oleObj>
                </mc:Choice>
                <mc:Fallback>
                  <p:oleObj name="Image" r:id="rId8" imgW="2400300" imgH="876300" progId="Photoshop.Image.13">
                    <p:embed/>
                    <p:pic>
                      <p:nvPicPr>
                        <p:cNvPr id="0" name="对象 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85350" y="2861466"/>
                          <a:ext cx="3200400" cy="1168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2521248" y="5338765"/>
            <a:ext cx="3421213" cy="885800"/>
            <a:chOff x="2669915" y="5882528"/>
            <a:chExt cx="3769670" cy="976020"/>
          </a:xfrm>
        </p:grpSpPr>
        <p:sp>
          <p:nvSpPr>
            <p:cNvPr id="7" name="文本框 10"/>
            <p:cNvSpPr txBox="1"/>
            <p:nvPr/>
          </p:nvSpPr>
          <p:spPr>
            <a:xfrm>
              <a:off x="2669915" y="6042660"/>
              <a:ext cx="1365250" cy="47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80" dirty="0"/>
                <a:t>output: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3830950" y="5882528"/>
            <a:ext cx="2608635" cy="976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0" imgW="1400175" imgH="523875" progId="Photoshop.Image.13">
                    <p:embed/>
                  </p:oleObj>
                </mc:Choice>
                <mc:Fallback>
                  <p:oleObj name="Image" r:id="rId10" imgW="1400175" imgH="523875" progId="Photoshop.Image.13">
                    <p:embed/>
                    <p:pic>
                      <p:nvPicPr>
                        <p:cNvPr id="0" name="对象 2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30950" y="5882528"/>
                          <a:ext cx="2608635" cy="9760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030" y="1237970"/>
            <a:ext cx="10316775" cy="888885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you declare or define a function template,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 &lt;</a:t>
            </a:r>
            <a:r>
              <a:rPr kumimoji="0" lang="en-US" altLang="zh-CN" sz="254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typename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T&gt; 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</a:t>
            </a: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&lt;class T&gt;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can not be omitted.</a:t>
            </a:r>
            <a:endParaRPr kumimoji="0" lang="zh-CN" altLang="en-US" sz="254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876388" y="2378539"/>
            <a:ext cx="10680655" cy="888885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you declare or define several function templates, every function must include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 &lt;</a:t>
            </a:r>
            <a:r>
              <a:rPr kumimoji="0" lang="en-US" altLang="zh-CN" sz="254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typename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T&gt; 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or  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</a:t>
            </a: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&lt;class T&gt;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before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function header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54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876388" y="3658428"/>
            <a:ext cx="5941732" cy="497880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 functions can also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be overloaded.</a:t>
            </a:r>
            <a:endParaRPr kumimoji="0" lang="zh-CN" altLang="en-US" sz="254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007822" y="134613"/>
          <a:ext cx="4430528" cy="648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762500" imgH="6953250" progId="Photoshop.Image.13">
                  <p:embed/>
                </p:oleObj>
              </mc:Choice>
              <mc:Fallback>
                <p:oleObj name="Image" r:id="rId2" imgW="4762500" imgH="6953250" progId="Photoshop.Image.1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07822" y="134613"/>
                        <a:ext cx="4430528" cy="6482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1652" y="488201"/>
          <a:ext cx="3267589" cy="633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3276600" imgH="6353175" progId="Photoshop.Image.13">
                  <p:embed/>
                </p:oleObj>
              </mc:Choice>
              <mc:Fallback>
                <p:oleObj name="Image" r:id="rId4" imgW="3276600" imgH="63531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652" y="488201"/>
                        <a:ext cx="3267589" cy="6336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310" y="154954"/>
            <a:ext cx="2840393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/>
              <a:t>Overloaded template functions</a:t>
            </a:r>
            <a:endParaRPr lang="zh-CN" altLang="en-US" sz="1635" dirty="0"/>
          </a:p>
        </p:txBody>
      </p:sp>
      <p:grpSp>
        <p:nvGrpSpPr>
          <p:cNvPr id="5" name="组合 4"/>
          <p:cNvGrpSpPr/>
          <p:nvPr/>
        </p:nvGrpSpPr>
        <p:grpSpPr>
          <a:xfrm>
            <a:off x="475745" y="706864"/>
            <a:ext cx="4639978" cy="2131771"/>
            <a:chOff x="416070" y="1570947"/>
            <a:chExt cx="5112568" cy="2348896"/>
          </a:xfrm>
        </p:grpSpPr>
        <p:grpSp>
          <p:nvGrpSpPr>
            <p:cNvPr id="6" name="组合 5"/>
            <p:cNvGrpSpPr/>
            <p:nvPr/>
          </p:nvGrpSpPr>
          <p:grpSpPr>
            <a:xfrm>
              <a:off x="416070" y="1570947"/>
              <a:ext cx="3404650" cy="2348896"/>
              <a:chOff x="416070" y="1570947"/>
              <a:chExt cx="3404650" cy="234889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16070" y="1570947"/>
                <a:ext cx="2160240" cy="288033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16070" y="3631811"/>
                <a:ext cx="2952332" cy="288032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8" idx="3"/>
              </p:cNvCxnSpPr>
              <p:nvPr/>
            </p:nvCxnSpPr>
            <p:spPr>
              <a:xfrm>
                <a:off x="2576310" y="1714964"/>
                <a:ext cx="1224140" cy="47911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3080367" y="2656184"/>
                <a:ext cx="740353" cy="97562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924005" y="1963905"/>
              <a:ext cx="1604633" cy="93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35" dirty="0"/>
                <a:t>Overloaded template functions</a:t>
              </a:r>
              <a:endParaRPr lang="zh-CN" altLang="en-US" sz="1635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50372" y="285690"/>
            <a:ext cx="5923211" cy="1182757"/>
            <a:chOff x="-237339" y="3619396"/>
            <a:chExt cx="8474501" cy="1303223"/>
          </a:xfrm>
        </p:grpSpPr>
        <p:sp>
          <p:nvSpPr>
            <p:cNvPr id="16" name="矩形 15"/>
            <p:cNvSpPr/>
            <p:nvPr/>
          </p:nvSpPr>
          <p:spPr>
            <a:xfrm>
              <a:off x="-237339" y="3770491"/>
              <a:ext cx="4488030" cy="11521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7" name="直接连接符 16"/>
            <p:cNvCxnSpPr>
              <a:endCxn id="18" idx="1"/>
            </p:cNvCxnSpPr>
            <p:nvPr/>
          </p:nvCxnSpPr>
          <p:spPr>
            <a:xfrm flipV="1">
              <a:off x="4134139" y="3947358"/>
              <a:ext cx="2621905" cy="399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56044" y="3619396"/>
              <a:ext cx="1481118" cy="655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Function </a:t>
              </a:r>
            </a:p>
            <a:p>
              <a:r>
                <a:rPr lang="en-US" altLang="zh-CN" sz="1635" dirty="0"/>
                <a:t>prototype</a:t>
              </a:r>
              <a:endParaRPr lang="zh-CN" altLang="en-US" sz="1635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40775" y="4557041"/>
            <a:ext cx="3146612" cy="2171359"/>
            <a:chOff x="9633098" y="5021184"/>
            <a:chExt cx="3467100" cy="2392516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9633098" y="5394400"/>
            <a:ext cx="3467100" cy="201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6" imgW="2600325" imgH="1514475" progId="Photoshop.Image.13">
                    <p:embed/>
                  </p:oleObj>
                </mc:Choice>
                <mc:Fallback>
                  <p:oleObj name="Image" r:id="rId6" imgW="2600325" imgH="1514475" progId="Photoshop.Image.13">
                    <p:embed/>
                    <p:pic>
                      <p:nvPicPr>
                        <p:cNvPr id="0" name="对象 1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33098" y="5394400"/>
                          <a:ext cx="3467100" cy="201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1099201" y="5021184"/>
              <a:ext cx="1017726" cy="40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15" dirty="0"/>
                <a:t>Output:</a:t>
              </a:r>
              <a:endParaRPr lang="zh-CN" altLang="en-US" sz="181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1058</Words>
  <Application>Microsoft Office PowerPoint</Application>
  <PresentationFormat>宽屏</PresentationFormat>
  <Paragraphs>123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Image</vt:lpstr>
      <vt:lpstr>C/C++ Program Design</vt:lpstr>
      <vt:lpstr>Functions Overloading &amp; Template</vt:lpstr>
      <vt:lpstr> Inline Function</vt:lpstr>
      <vt:lpstr> Function Overloading  </vt:lpstr>
      <vt:lpstr>PowerPoint 演示文稿</vt:lpstr>
      <vt:lpstr>Function Templates</vt:lpstr>
      <vt:lpstr>PowerPoint 演示文稿</vt:lpstr>
      <vt:lpstr>PowerPoint 演示文稿</vt:lpstr>
      <vt:lpstr>PowerPoint 演示文稿</vt:lpstr>
      <vt:lpstr>Recursive function</vt:lpstr>
      <vt:lpstr>PowerPoint 演示文稿</vt:lpstr>
      <vt:lpstr>Pointer to Function(Function Pointer)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525</cp:revision>
  <dcterms:created xsi:type="dcterms:W3CDTF">2020-09-05T08:11:00Z</dcterms:created>
  <dcterms:modified xsi:type="dcterms:W3CDTF">2022-10-25T08:50:37Z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