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477" r:id="rId3"/>
    <p:sldId id="435" r:id="rId4"/>
    <p:sldId id="1113" r:id="rId5"/>
    <p:sldId id="1114" r:id="rId6"/>
    <p:sldId id="430" r:id="rId7"/>
    <p:sldId id="1110" r:id="rId8"/>
    <p:sldId id="1104" r:id="rId9"/>
    <p:sldId id="1105" r:id="rId10"/>
    <p:sldId id="1108" r:id="rId11"/>
    <p:sldId id="1107" r:id="rId12"/>
    <p:sldId id="1109" r:id="rId13"/>
    <p:sldId id="1065"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956" autoAdjust="0"/>
    <p:restoredTop sz="94660"/>
  </p:normalViewPr>
  <p:slideViewPr>
    <p:cSldViewPr snapToGrid="0">
      <p:cViewPr varScale="1">
        <p:scale>
          <a:sx n="83" d="100"/>
          <a:sy n="83" d="100"/>
        </p:scale>
        <p:origin x="11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t>2022/11/22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t>3</a:t>
            </a:fld>
            <a:endParaRPr lang="en-US" altLang="zh-CN">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t>7</a:t>
            </a:fld>
            <a:endParaRPr lang="en-US" altLang="zh-CN">
              <a:solidFill>
                <a:prstClr val="black"/>
              </a:solidFill>
            </a:endParaRPr>
          </a:p>
        </p:txBody>
      </p:sp>
    </p:spTree>
    <p:extLst>
      <p:ext uri="{BB962C8B-B14F-4D97-AF65-F5344CB8AC3E}">
        <p14:creationId xmlns:p14="http://schemas.microsoft.com/office/powerpoint/2010/main" val="30051538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2022/11/22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2022/11/22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2022/11/22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2022/11/22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2022/11/22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2022/11/22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2022/11/22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rPr>
              <a:t>C/C++</a:t>
            </a:r>
            <a:r>
              <a:rPr lang="zh-CN" altLang="en-US" b="1" dirty="0">
                <a:latin typeface="Franklin Gothic Demi" panose="020B0703020102020204" pitchFamily="34" charset="0"/>
              </a:rPr>
              <a:t> </a:t>
            </a:r>
            <a:r>
              <a:rPr lang="en-US" altLang="zh-CN" b="1" dirty="0">
                <a:latin typeface="Franklin Gothic Demi" panose="020B0703020102020204" pitchFamily="34" charset="0"/>
              </a:rPr>
              <a:t>Program Design</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219199" y="3233141"/>
            <a:ext cx="10040471" cy="2767054"/>
          </a:xfrm>
        </p:spPr>
        <p:txBody>
          <a:bodyPr>
            <a:normAutofit/>
          </a:bodyPr>
          <a:lstStyle/>
          <a:p>
            <a:r>
              <a:rPr lang="en-US" altLang="zh-CN" sz="3600" dirty="0">
                <a:latin typeface="Franklin Gothic Medium" panose="020B0603020102020204" pitchFamily="34" charset="0"/>
                <a:sym typeface="+mn-ea"/>
              </a:rPr>
              <a:t>Lab 11, dynamic memory in classes</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endParaRPr lang="en-US" altLang="zh-CN" dirty="0">
              <a:latin typeface="Franklin Gothic Medium" panose="020B0603020102020204" pitchFamily="34" charset="0"/>
            </a:endParaRPr>
          </a:p>
          <a:p>
            <a:r>
              <a:rPr lang="zh-CN" altLang="en-US" dirty="0">
                <a:latin typeface="Franklin Gothic Medium" panose="020B0603020102020204" pitchFamily="34" charset="0"/>
                <a:sym typeface="+mn-ea"/>
              </a:rPr>
              <a:t>廖琪梅，王大兴</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Unique pointer</a:t>
            </a:r>
          </a:p>
        </p:txBody>
      </p:sp>
      <p:sp>
        <p:nvSpPr>
          <p:cNvPr id="3" name="内容占位符 2"/>
          <p:cNvSpPr>
            <a:spLocks noGrp="1"/>
          </p:cNvSpPr>
          <p:nvPr>
            <p:ph idx="1"/>
          </p:nvPr>
        </p:nvSpPr>
        <p:spPr/>
        <p:txBody>
          <a:bodyPr/>
          <a:lstStyle/>
          <a:p>
            <a:r>
              <a:rPr lang="en-US" altLang="zh-CN"/>
              <a:t>Does smart pointers always solve our problems?</a:t>
            </a:r>
          </a:p>
          <a:p>
            <a:r>
              <a:rPr lang="en-US" altLang="zh-CN"/>
              <a:t>Can we do this?</a:t>
            </a:r>
          </a:p>
        </p:txBody>
      </p:sp>
      <p:pic>
        <p:nvPicPr>
          <p:cNvPr id="4" name="图片 3"/>
          <p:cNvPicPr>
            <a:picLocks noChangeAspect="1"/>
          </p:cNvPicPr>
          <p:nvPr/>
        </p:nvPicPr>
        <p:blipFill>
          <a:blip r:embed="rId2"/>
          <a:stretch>
            <a:fillRect/>
          </a:stretch>
        </p:blipFill>
        <p:spPr>
          <a:xfrm>
            <a:off x="3543300" y="2663825"/>
            <a:ext cx="3123565" cy="21767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Shared pointer</a:t>
            </a:r>
          </a:p>
        </p:txBody>
      </p:sp>
      <p:sp>
        <p:nvSpPr>
          <p:cNvPr id="3" name="内容占位符 2"/>
          <p:cNvSpPr>
            <a:spLocks noGrp="1"/>
          </p:cNvSpPr>
          <p:nvPr>
            <p:ph idx="1"/>
          </p:nvPr>
        </p:nvSpPr>
        <p:spPr/>
        <p:txBody>
          <a:bodyPr/>
          <a:lstStyle/>
          <a:p>
            <a:r>
              <a:rPr lang="en-US" altLang="zh-CN"/>
              <a:t>C++ provides shared pointer to help manage your dynamic memory.</a:t>
            </a:r>
          </a:p>
          <a:p>
            <a:r>
              <a:rPr lang="en-US" altLang="zh-CN"/>
              <a:t>You can make several shared pointers points to one piece of memory.</a:t>
            </a:r>
          </a:p>
          <a:p>
            <a:r>
              <a:rPr lang="en-US" altLang="zh-CN"/>
              <a:t>If the last one of them is released, the dynamic memory is released.</a:t>
            </a:r>
          </a:p>
        </p:txBody>
      </p:sp>
      <p:pic>
        <p:nvPicPr>
          <p:cNvPr id="4" name="图片 3"/>
          <p:cNvPicPr>
            <a:picLocks noChangeAspect="1"/>
          </p:cNvPicPr>
          <p:nvPr/>
        </p:nvPicPr>
        <p:blipFill>
          <a:blip r:embed="rId2"/>
          <a:stretch>
            <a:fillRect/>
          </a:stretch>
        </p:blipFill>
        <p:spPr>
          <a:xfrm>
            <a:off x="1534795" y="3199130"/>
            <a:ext cx="3612515" cy="2838450"/>
          </a:xfrm>
          <a:prstGeom prst="rect">
            <a:avLst/>
          </a:prstGeom>
        </p:spPr>
      </p:pic>
      <p:pic>
        <p:nvPicPr>
          <p:cNvPr id="5" name="图片 4"/>
          <p:cNvPicPr>
            <a:picLocks noChangeAspect="1"/>
          </p:cNvPicPr>
          <p:nvPr/>
        </p:nvPicPr>
        <p:blipFill>
          <a:blip r:embed="rId3"/>
          <a:stretch>
            <a:fillRect/>
          </a:stretch>
        </p:blipFill>
        <p:spPr>
          <a:xfrm>
            <a:off x="6203950" y="3451860"/>
            <a:ext cx="3608070" cy="11830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Shared pointer</a:t>
            </a:r>
          </a:p>
        </p:txBody>
      </p:sp>
      <p:sp>
        <p:nvSpPr>
          <p:cNvPr id="3" name="内容占位符 2"/>
          <p:cNvSpPr>
            <a:spLocks noGrp="1"/>
          </p:cNvSpPr>
          <p:nvPr>
            <p:ph idx="1"/>
          </p:nvPr>
        </p:nvSpPr>
        <p:spPr>
          <a:xfrm>
            <a:off x="838199" y="1003780"/>
            <a:ext cx="11053879" cy="4849968"/>
          </a:xfrm>
        </p:spPr>
        <p:txBody>
          <a:bodyPr/>
          <a:lstStyle/>
          <a:p>
            <a:r>
              <a:rPr lang="en-US" altLang="zh-CN"/>
              <a:t>Does shared pointer always releases memory?</a:t>
            </a:r>
          </a:p>
          <a:p>
            <a:r>
              <a:rPr lang="en-US" altLang="zh-CN"/>
              <a:t>Can we do this?</a:t>
            </a:r>
          </a:p>
        </p:txBody>
      </p:sp>
      <p:pic>
        <p:nvPicPr>
          <p:cNvPr id="4" name="图片 3"/>
          <p:cNvPicPr>
            <a:picLocks noChangeAspect="1"/>
          </p:cNvPicPr>
          <p:nvPr/>
        </p:nvPicPr>
        <p:blipFill>
          <a:blip r:embed="rId2"/>
          <a:stretch>
            <a:fillRect/>
          </a:stretch>
        </p:blipFill>
        <p:spPr>
          <a:xfrm>
            <a:off x="3834765" y="1464310"/>
            <a:ext cx="3462655" cy="53936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Exercise:</a:t>
            </a:r>
          </a:p>
        </p:txBody>
      </p:sp>
      <p:sp>
        <p:nvSpPr>
          <p:cNvPr id="3" name="内容占位符 2"/>
          <p:cNvSpPr>
            <a:spLocks noGrp="1"/>
          </p:cNvSpPr>
          <p:nvPr>
            <p:ph idx="1"/>
          </p:nvPr>
        </p:nvSpPr>
        <p:spPr>
          <a:xfrm>
            <a:off x="197225" y="1326994"/>
            <a:ext cx="11694854" cy="5020017"/>
          </a:xfrm>
        </p:spPr>
        <p:txBody>
          <a:bodyPr>
            <a:normAutofit/>
          </a:bodyPr>
          <a:lstStyle/>
          <a:p>
            <a:r>
              <a:rPr lang="en-US" altLang="zh-CN" sz="1600" b="0" dirty="0">
                <a:effectLst/>
                <a:latin typeface="Consolas" panose="020B0609020204030204" pitchFamily="49" charset="0"/>
              </a:rPr>
              <a:t>Create a class for matrices which elements are in float. The class should support the follow operations and has no memory management problem. When a matrix is assigned to another by =, the two matrices will share the same data.</a:t>
            </a:r>
          </a:p>
          <a:p>
            <a:r>
              <a:rPr lang="en-US" altLang="zh-CN" sz="1600" b="0" dirty="0">
                <a:effectLst/>
                <a:latin typeface="Consolas" panose="020B0609020204030204" pitchFamily="49" charset="0"/>
              </a:rPr>
              <a:t>class Matrix{...};</a:t>
            </a:r>
          </a:p>
          <a:p>
            <a:r>
              <a:rPr lang="en-US" altLang="zh-CN" sz="1600" b="0" dirty="0">
                <a:effectLst/>
                <a:latin typeface="Consolas" panose="020B0609020204030204" pitchFamily="49" charset="0"/>
              </a:rPr>
              <a:t>Matrix a(3,4);</a:t>
            </a:r>
          </a:p>
          <a:p>
            <a:r>
              <a:rPr lang="en-US" altLang="zh-CN" sz="1600" b="0" dirty="0">
                <a:effectLst/>
                <a:latin typeface="Consolas" panose="020B0609020204030204" pitchFamily="49" charset="0"/>
              </a:rPr>
              <a:t>Matrix b(3,4);</a:t>
            </a:r>
          </a:p>
          <a:p>
            <a:r>
              <a:rPr lang="en-US" altLang="zh-CN" sz="1600" b="0" dirty="0">
                <a:effectLst/>
                <a:latin typeface="Consolas" panose="020B0609020204030204" pitchFamily="49" charset="0"/>
              </a:rPr>
              <a:t>Matrix c = a + b;</a:t>
            </a:r>
          </a:p>
          <a:p>
            <a:r>
              <a:rPr lang="en-US" altLang="zh-CN" sz="1600" b="0" dirty="0">
                <a:effectLst/>
                <a:latin typeface="Consolas" panose="020B0609020204030204" pitchFamily="49" charset="0"/>
              </a:rPr>
              <a:t>Matrix d = a * 2.0f;</a:t>
            </a:r>
          </a:p>
          <a:p>
            <a:pPr marL="0" indent="0">
              <a:buNone/>
            </a:pPr>
            <a:br>
              <a:rPr lang="en-US" altLang="zh-CN" sz="1600" b="0" dirty="0">
                <a:effectLst/>
                <a:latin typeface="Consolas" panose="020B0609020204030204" pitchFamily="49" charset="0"/>
              </a:rPr>
            </a:br>
            <a:endParaRPr lang="en-US" altLang="zh-CN" sz="1600" b="0" dirty="0">
              <a:effectLst/>
              <a:latin typeface="Consolas" panose="020B06090202040302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i="0" dirty="0">
                <a:solidFill>
                  <a:srgbClr val="24292F"/>
                </a:solidFill>
                <a:effectLst/>
                <a:cs typeface="+mj-lt"/>
              </a:rPr>
              <a:t>Dynamic memory in classes</a:t>
            </a:r>
          </a:p>
        </p:txBody>
      </p:sp>
      <p:sp>
        <p:nvSpPr>
          <p:cNvPr id="3" name="内容占位符 2"/>
          <p:cNvSpPr>
            <a:spLocks noGrp="1"/>
          </p:cNvSpPr>
          <p:nvPr>
            <p:ph idx="1"/>
          </p:nvPr>
        </p:nvSpPr>
        <p:spPr>
          <a:xfrm>
            <a:off x="838200" y="1676618"/>
            <a:ext cx="11053879" cy="2387382"/>
          </a:xfrm>
        </p:spPr>
        <p:txBody>
          <a:bodyPr/>
          <a:lstStyle/>
          <a:p>
            <a:pPr marL="285750" indent="-285750">
              <a:buFont typeface="Arial" panose="020B0604020202020204" pitchFamily="34" charset="0"/>
              <a:buChar char="•"/>
            </a:pPr>
            <a:r>
              <a:rPr lang="en-US" altLang="zh-CN" dirty="0">
                <a:sym typeface="+mn-ea"/>
              </a:rPr>
              <a:t>Constructor, destructor, copy constructor and assignment operator</a:t>
            </a:r>
          </a:p>
          <a:p>
            <a:pPr marL="285750" indent="-285750">
              <a:buFont typeface="Arial" panose="020B0604020202020204" pitchFamily="34" charset="0"/>
              <a:buChar char="•"/>
            </a:pPr>
            <a:r>
              <a:rPr lang="en-US" altLang="zh-CN" dirty="0">
                <a:sym typeface="+mn-ea"/>
              </a:rPr>
              <a:t>Smart pointers</a:t>
            </a:r>
          </a:p>
          <a:p>
            <a:pPr marL="0" indent="0">
              <a:buNone/>
            </a:pPr>
            <a:endParaRPr lang="en-US" altLang="zh-CN" dirty="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279138" y="235261"/>
            <a:ext cx="9633723" cy="1043057"/>
          </a:xfrm>
        </p:spPr>
        <p:txBody>
          <a:bodyPr>
            <a:noAutofit/>
          </a:bodyPr>
          <a:lstStyle/>
          <a:p>
            <a:r>
              <a:rPr lang="en-US" altLang="zh-CN" sz="4720" dirty="0"/>
              <a:t>Four important member functions</a:t>
            </a:r>
          </a:p>
        </p:txBody>
      </p:sp>
      <p:sp>
        <p:nvSpPr>
          <p:cNvPr id="2" name="TextBox 1"/>
          <p:cNvSpPr txBox="1"/>
          <p:nvPr/>
        </p:nvSpPr>
        <p:spPr>
          <a:xfrm>
            <a:off x="477080" y="1463578"/>
            <a:ext cx="10988521" cy="830997"/>
          </a:xfrm>
          <a:prstGeom prst="rect">
            <a:avLst/>
          </a:prstGeom>
          <a:noFill/>
        </p:spPr>
        <p:txBody>
          <a:bodyPr wrap="none" rtlCol="0">
            <a:spAutoFit/>
          </a:bodyPr>
          <a:lstStyle/>
          <a:p>
            <a:pPr marL="0" lvl="1"/>
            <a:r>
              <a:rPr lang="en-US" altLang="zh-CN" sz="2400" dirty="0">
                <a:solidFill>
                  <a:prstClr val="black"/>
                </a:solidFill>
              </a:rPr>
              <a:t>To define a class containing </a:t>
            </a:r>
            <a:r>
              <a:rPr lang="en-US" altLang="zh-CN" sz="2400" b="1" dirty="0">
                <a:solidFill>
                  <a:prstClr val="black"/>
                </a:solidFill>
              </a:rPr>
              <a:t>a pointer member</a:t>
            </a:r>
            <a:r>
              <a:rPr lang="en-US" altLang="zh-CN" sz="2400" dirty="0">
                <a:solidFill>
                  <a:prstClr val="black"/>
                </a:solidFill>
              </a:rPr>
              <a:t>, you should think more carefully  about </a:t>
            </a:r>
          </a:p>
          <a:p>
            <a:pPr marL="0" lvl="1"/>
            <a:r>
              <a:rPr lang="en-US" altLang="zh-CN" sz="2400" dirty="0">
                <a:solidFill>
                  <a:prstClr val="black"/>
                </a:solidFill>
              </a:rPr>
              <a:t>four things: </a:t>
            </a:r>
            <a:r>
              <a:rPr lang="en-US" altLang="zh-CN" sz="2400" b="1" dirty="0">
                <a:solidFill>
                  <a:prstClr val="black"/>
                </a:solidFill>
              </a:rPr>
              <a:t>constructor</a:t>
            </a:r>
            <a:r>
              <a:rPr lang="en-US" altLang="zh-CN" sz="2400" dirty="0">
                <a:solidFill>
                  <a:prstClr val="black"/>
                </a:solidFill>
              </a:rPr>
              <a:t>, </a:t>
            </a:r>
            <a:r>
              <a:rPr lang="en-US" altLang="zh-CN" sz="2400" b="1" dirty="0">
                <a:solidFill>
                  <a:prstClr val="black"/>
                </a:solidFill>
              </a:rPr>
              <a:t>destructor</a:t>
            </a:r>
            <a:r>
              <a:rPr lang="en-US" altLang="zh-CN" sz="2400" dirty="0">
                <a:solidFill>
                  <a:prstClr val="black"/>
                </a:solidFill>
              </a:rPr>
              <a:t>, </a:t>
            </a:r>
            <a:r>
              <a:rPr lang="en-US" altLang="zh-CN" sz="2400" b="1" dirty="0">
                <a:solidFill>
                  <a:prstClr val="black"/>
                </a:solidFill>
              </a:rPr>
              <a:t>copy constructor </a:t>
            </a:r>
            <a:r>
              <a:rPr lang="en-US" altLang="zh-CN" sz="2400" dirty="0">
                <a:solidFill>
                  <a:prstClr val="black"/>
                </a:solidFill>
              </a:rPr>
              <a:t>and </a:t>
            </a:r>
            <a:r>
              <a:rPr lang="en-US" altLang="zh-CN" sz="2400" b="1" dirty="0">
                <a:solidFill>
                  <a:prstClr val="black"/>
                </a:solidFill>
              </a:rPr>
              <a:t>assignment operator</a:t>
            </a:r>
            <a:r>
              <a:rPr lang="en-US" altLang="zh-CN" sz="2400" dirty="0">
                <a:solidFill>
                  <a:prstClr val="black"/>
                </a:solidFill>
              </a:rPr>
              <a:t>.</a:t>
            </a:r>
            <a:endParaRPr lang="zh-CN" altLang="zh-CN" sz="2400" dirty="0">
              <a:solidFill>
                <a:prstClr val="black"/>
              </a:solidFill>
            </a:endParaRPr>
          </a:p>
        </p:txBody>
      </p:sp>
      <p:sp>
        <p:nvSpPr>
          <p:cNvPr id="11" name="TextBox 1"/>
          <p:cNvSpPr txBox="1"/>
          <p:nvPr/>
        </p:nvSpPr>
        <p:spPr>
          <a:xfrm>
            <a:off x="477080" y="2532767"/>
            <a:ext cx="10731592" cy="830997"/>
          </a:xfrm>
          <a:prstGeom prst="rect">
            <a:avLst/>
          </a:prstGeom>
          <a:noFill/>
        </p:spPr>
        <p:txBody>
          <a:bodyPr wrap="none" rtlCol="0">
            <a:spAutoFit/>
          </a:bodyPr>
          <a:lstStyle/>
          <a:p>
            <a:pPr marL="0" lvl="1"/>
            <a:r>
              <a:rPr lang="en-US" altLang="zh-CN" sz="2400" dirty="0">
                <a:solidFill>
                  <a:prstClr val="black"/>
                </a:solidFill>
              </a:rPr>
              <a:t>In constructor, first, use </a:t>
            </a:r>
            <a:r>
              <a:rPr lang="en-US" altLang="zh-CN" sz="2400" b="1" dirty="0">
                <a:solidFill>
                  <a:srgbClr val="00B0F0"/>
                </a:solidFill>
              </a:rPr>
              <a:t>new</a:t>
            </a:r>
            <a:r>
              <a:rPr lang="en-US" altLang="zh-CN" sz="2400" dirty="0">
                <a:solidFill>
                  <a:prstClr val="black"/>
                </a:solidFill>
              </a:rPr>
              <a:t> to allocate enough memory to hold the data where the </a:t>
            </a:r>
          </a:p>
          <a:p>
            <a:pPr marL="0" lvl="1"/>
            <a:r>
              <a:rPr lang="en-US" altLang="zh-CN" sz="2400" dirty="0">
                <a:solidFill>
                  <a:prstClr val="black"/>
                </a:solidFill>
              </a:rPr>
              <a:t>pointer points to. Second, initialize the storage space with proper data.</a:t>
            </a:r>
          </a:p>
        </p:txBody>
      </p:sp>
      <p:sp>
        <p:nvSpPr>
          <p:cNvPr id="8" name="TextBox 1"/>
          <p:cNvSpPr txBox="1"/>
          <p:nvPr/>
        </p:nvSpPr>
        <p:spPr>
          <a:xfrm>
            <a:off x="477080" y="3601956"/>
            <a:ext cx="6111225" cy="461665"/>
          </a:xfrm>
          <a:prstGeom prst="rect">
            <a:avLst/>
          </a:prstGeom>
          <a:noFill/>
        </p:spPr>
        <p:txBody>
          <a:bodyPr wrap="none" rtlCol="0">
            <a:spAutoFit/>
          </a:bodyPr>
          <a:lstStyle/>
          <a:p>
            <a:pPr marL="0" lvl="1"/>
            <a:r>
              <a:rPr lang="en-US" altLang="zh-CN" sz="2400" dirty="0">
                <a:solidFill>
                  <a:prstClr val="black"/>
                </a:solidFill>
              </a:rPr>
              <a:t>In destructor, release the memory using </a:t>
            </a:r>
            <a:r>
              <a:rPr lang="en-US" altLang="zh-CN" sz="2400" b="1" dirty="0">
                <a:solidFill>
                  <a:srgbClr val="00B0F0"/>
                </a:solidFill>
              </a:rPr>
              <a:t>delete</a:t>
            </a:r>
            <a:r>
              <a:rPr lang="en-US" altLang="zh-CN" sz="2400" dirty="0">
                <a:solidFill>
                  <a:prstClr val="black"/>
                </a:solidFill>
              </a:rPr>
              <a:t>.</a:t>
            </a:r>
            <a:endParaRPr lang="zh-CN" altLang="zh-CN" sz="2400" dirty="0">
              <a:solidFill>
                <a:prstClr val="black"/>
              </a:solidFill>
            </a:endParaRPr>
          </a:p>
        </p:txBody>
      </p:sp>
      <p:sp>
        <p:nvSpPr>
          <p:cNvPr id="3" name="TextBox 1">
            <a:extLst>
              <a:ext uri="{FF2B5EF4-FFF2-40B4-BE49-F238E27FC236}">
                <a16:creationId xmlns:a16="http://schemas.microsoft.com/office/drawing/2014/main" id="{3B06219F-0D77-1C7B-A764-B8CA0646B2E7}"/>
              </a:ext>
            </a:extLst>
          </p:cNvPr>
          <p:cNvSpPr txBox="1"/>
          <p:nvPr/>
        </p:nvSpPr>
        <p:spPr>
          <a:xfrm>
            <a:off x="518648" y="4290059"/>
            <a:ext cx="11217558" cy="830997"/>
          </a:xfrm>
          <a:prstGeom prst="rect">
            <a:avLst/>
          </a:prstGeom>
          <a:noFill/>
        </p:spPr>
        <p:txBody>
          <a:bodyPr wrap="none" rtlCol="0">
            <a:spAutoFit/>
          </a:bodyPr>
          <a:lstStyle/>
          <a:p>
            <a:pPr marL="0" lvl="1"/>
            <a:r>
              <a:rPr lang="en-US" altLang="zh-CN" sz="2400" dirty="0">
                <a:solidFill>
                  <a:prstClr val="black"/>
                </a:solidFill>
              </a:rPr>
              <a:t>With copy operations(</a:t>
            </a:r>
            <a:r>
              <a:rPr lang="en-US" altLang="zh-CN" sz="2400" b="1" dirty="0">
                <a:solidFill>
                  <a:srgbClr val="00B0F0"/>
                </a:solidFill>
              </a:rPr>
              <a:t>copy constructor </a:t>
            </a:r>
            <a:r>
              <a:rPr lang="en-US" altLang="zh-CN" sz="2400" dirty="0">
                <a:solidFill>
                  <a:prstClr val="black"/>
                </a:solidFill>
              </a:rPr>
              <a:t>and </a:t>
            </a:r>
            <a:r>
              <a:rPr lang="en-US" altLang="zh-CN" sz="2400" b="1" dirty="0">
                <a:solidFill>
                  <a:srgbClr val="00B0F0"/>
                </a:solidFill>
              </a:rPr>
              <a:t>assignment operator</a:t>
            </a:r>
            <a:r>
              <a:rPr lang="en-US" altLang="zh-CN" sz="2400" dirty="0">
                <a:solidFill>
                  <a:prstClr val="black"/>
                </a:solidFill>
              </a:rPr>
              <a:t>), we have two choices: </a:t>
            </a:r>
          </a:p>
          <a:p>
            <a:pPr marL="0" lvl="1"/>
            <a:r>
              <a:rPr lang="en-US" altLang="zh-CN" sz="2400" dirty="0">
                <a:solidFill>
                  <a:prstClr val="black"/>
                </a:solidFill>
              </a:rPr>
              <a:t>one is hard copy(deep copy) and another is soft copy(shallow copy).</a:t>
            </a:r>
            <a:endParaRPr lang="zh-CN" altLang="zh-CN" sz="2400"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E6F5C86-8FD4-C879-607D-FC94F4085D33}"/>
              </a:ext>
            </a:extLst>
          </p:cNvPr>
          <p:cNvPicPr>
            <a:picLocks noChangeAspect="1"/>
          </p:cNvPicPr>
          <p:nvPr/>
        </p:nvPicPr>
        <p:blipFill>
          <a:blip r:embed="rId2"/>
          <a:stretch>
            <a:fillRect/>
          </a:stretch>
        </p:blipFill>
        <p:spPr>
          <a:xfrm>
            <a:off x="443344" y="768105"/>
            <a:ext cx="5438775" cy="5676900"/>
          </a:xfrm>
          <a:prstGeom prst="rect">
            <a:avLst/>
          </a:prstGeom>
        </p:spPr>
      </p:pic>
      <p:grpSp>
        <p:nvGrpSpPr>
          <p:cNvPr id="10" name="组合 9">
            <a:extLst>
              <a:ext uri="{FF2B5EF4-FFF2-40B4-BE49-F238E27FC236}">
                <a16:creationId xmlns:a16="http://schemas.microsoft.com/office/drawing/2014/main" id="{BECC18DE-BE9D-9BDA-1780-04080B58EC19}"/>
              </a:ext>
            </a:extLst>
          </p:cNvPr>
          <p:cNvGrpSpPr/>
          <p:nvPr/>
        </p:nvGrpSpPr>
        <p:grpSpPr>
          <a:xfrm>
            <a:off x="1318608" y="3668180"/>
            <a:ext cx="10137151" cy="821114"/>
            <a:chOff x="1318608" y="3668180"/>
            <a:chExt cx="10137151" cy="821114"/>
          </a:xfrm>
        </p:grpSpPr>
        <p:sp>
          <p:nvSpPr>
            <p:cNvPr id="6" name="矩形 5">
              <a:extLst>
                <a:ext uri="{FF2B5EF4-FFF2-40B4-BE49-F238E27FC236}">
                  <a16:creationId xmlns:a16="http://schemas.microsoft.com/office/drawing/2014/main" id="{B868F367-AF08-8830-ECA0-88887B8A5C87}"/>
                </a:ext>
              </a:extLst>
            </p:cNvPr>
            <p:cNvSpPr/>
            <p:nvPr/>
          </p:nvSpPr>
          <p:spPr>
            <a:xfrm>
              <a:off x="1318608" y="3668180"/>
              <a:ext cx="2653027" cy="3311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8" name="直接箭头连接符 7">
              <a:extLst>
                <a:ext uri="{FF2B5EF4-FFF2-40B4-BE49-F238E27FC236}">
                  <a16:creationId xmlns:a16="http://schemas.microsoft.com/office/drawing/2014/main" id="{CD822B66-9750-1112-0CEA-600B175B8EFB}"/>
                </a:ext>
              </a:extLst>
            </p:cNvPr>
            <p:cNvCxnSpPr>
              <a:cxnSpLocks/>
              <a:stCxn id="9" idx="1"/>
              <a:endCxn id="6" idx="3"/>
            </p:cNvCxnSpPr>
            <p:nvPr/>
          </p:nvCxnSpPr>
          <p:spPr>
            <a:xfrm flipH="1" flipV="1">
              <a:off x="3971635" y="3833761"/>
              <a:ext cx="875264" cy="33236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7DAE62E4-BA52-150D-B85D-1A0B4C6486EB}"/>
                </a:ext>
              </a:extLst>
            </p:cNvPr>
            <p:cNvSpPr txBox="1"/>
            <p:nvPr/>
          </p:nvSpPr>
          <p:spPr>
            <a:xfrm>
              <a:off x="4846899" y="3842963"/>
              <a:ext cx="6608860" cy="646331"/>
            </a:xfrm>
            <a:prstGeom prst="rect">
              <a:avLst/>
            </a:prstGeom>
            <a:noFill/>
          </p:spPr>
          <p:txBody>
            <a:bodyPr wrap="square" rtlCol="0">
              <a:spAutoFit/>
            </a:bodyPr>
            <a:lstStyle/>
            <a:p>
              <a:r>
                <a:rPr lang="en-US" altLang="zh-CN" dirty="0"/>
                <a:t>Constructor by initialization list, it dynamically allocates its own copy of that string and stores a pointer to that string in </a:t>
              </a:r>
              <a:r>
                <a:rPr lang="en-US" altLang="zh-CN" b="1" dirty="0"/>
                <a:t>ps</a:t>
              </a:r>
              <a:r>
                <a:rPr lang="en-US" altLang="zh-CN" dirty="0"/>
                <a:t>.</a:t>
              </a:r>
              <a:endParaRPr lang="zh-CN" altLang="en-US" dirty="0"/>
            </a:p>
          </p:txBody>
        </p:sp>
      </p:grpSp>
      <p:grpSp>
        <p:nvGrpSpPr>
          <p:cNvPr id="11" name="组合 10">
            <a:extLst>
              <a:ext uri="{FF2B5EF4-FFF2-40B4-BE49-F238E27FC236}">
                <a16:creationId xmlns:a16="http://schemas.microsoft.com/office/drawing/2014/main" id="{44B57ADD-1669-B956-BBA7-E97F48D268DE}"/>
              </a:ext>
            </a:extLst>
          </p:cNvPr>
          <p:cNvGrpSpPr/>
          <p:nvPr/>
        </p:nvGrpSpPr>
        <p:grpSpPr>
          <a:xfrm>
            <a:off x="1369412" y="4476351"/>
            <a:ext cx="10604362" cy="738545"/>
            <a:chOff x="1244720" y="3695890"/>
            <a:chExt cx="10604362" cy="738545"/>
          </a:xfrm>
        </p:grpSpPr>
        <p:sp>
          <p:nvSpPr>
            <p:cNvPr id="12" name="矩形 11">
              <a:extLst>
                <a:ext uri="{FF2B5EF4-FFF2-40B4-BE49-F238E27FC236}">
                  <a16:creationId xmlns:a16="http://schemas.microsoft.com/office/drawing/2014/main" id="{C9C30739-A47C-8B52-33A6-FC890E9EDD02}"/>
                </a:ext>
              </a:extLst>
            </p:cNvPr>
            <p:cNvSpPr/>
            <p:nvPr/>
          </p:nvSpPr>
          <p:spPr>
            <a:xfrm>
              <a:off x="1244720" y="3695890"/>
              <a:ext cx="3350371" cy="3311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dirty="0">
                <a:solidFill>
                  <a:prstClr val="white"/>
                </a:solidFill>
              </a:endParaRPr>
            </a:p>
          </p:txBody>
        </p:sp>
        <p:cxnSp>
          <p:nvCxnSpPr>
            <p:cNvPr id="13" name="直接箭头连接符 12">
              <a:extLst>
                <a:ext uri="{FF2B5EF4-FFF2-40B4-BE49-F238E27FC236}">
                  <a16:creationId xmlns:a16="http://schemas.microsoft.com/office/drawing/2014/main" id="{E2155856-731A-D79C-C940-978E398D14DF}"/>
                </a:ext>
              </a:extLst>
            </p:cNvPr>
            <p:cNvCxnSpPr>
              <a:cxnSpLocks/>
            </p:cNvCxnSpPr>
            <p:nvPr/>
          </p:nvCxnSpPr>
          <p:spPr>
            <a:xfrm flipH="1" flipV="1">
              <a:off x="4077853" y="4027051"/>
              <a:ext cx="1542473" cy="15044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D1B3D923-5A19-68DF-6551-3C11854A9237}"/>
                </a:ext>
              </a:extLst>
            </p:cNvPr>
            <p:cNvSpPr txBox="1"/>
            <p:nvPr/>
          </p:nvSpPr>
          <p:spPr>
            <a:xfrm>
              <a:off x="5527964" y="3788104"/>
              <a:ext cx="6321118" cy="646331"/>
            </a:xfrm>
            <a:prstGeom prst="rect">
              <a:avLst/>
            </a:prstGeom>
            <a:noFill/>
          </p:spPr>
          <p:txBody>
            <a:bodyPr wrap="square" rtlCol="0">
              <a:spAutoFit/>
            </a:bodyPr>
            <a:lstStyle/>
            <a:p>
              <a:r>
                <a:rPr lang="en-US" altLang="zh-CN" dirty="0"/>
                <a:t>Copy constructor by initialization list, it also allocates its own, separate copy of the string.</a:t>
              </a:r>
              <a:endParaRPr lang="zh-CN" altLang="en-US" dirty="0"/>
            </a:p>
          </p:txBody>
        </p:sp>
      </p:grpSp>
      <p:grpSp>
        <p:nvGrpSpPr>
          <p:cNvPr id="18" name="组合 17">
            <a:extLst>
              <a:ext uri="{FF2B5EF4-FFF2-40B4-BE49-F238E27FC236}">
                <a16:creationId xmlns:a16="http://schemas.microsoft.com/office/drawing/2014/main" id="{0E621F60-65EC-447C-E11C-DF07D490897B}"/>
              </a:ext>
            </a:extLst>
          </p:cNvPr>
          <p:cNvGrpSpPr/>
          <p:nvPr/>
        </p:nvGrpSpPr>
        <p:grpSpPr>
          <a:xfrm>
            <a:off x="920581" y="5544897"/>
            <a:ext cx="7157556" cy="1121203"/>
            <a:chOff x="1272428" y="3501930"/>
            <a:chExt cx="7157556" cy="1121203"/>
          </a:xfrm>
        </p:grpSpPr>
        <p:sp>
          <p:nvSpPr>
            <p:cNvPr id="19" name="矩形 18">
              <a:extLst>
                <a:ext uri="{FF2B5EF4-FFF2-40B4-BE49-F238E27FC236}">
                  <a16:creationId xmlns:a16="http://schemas.microsoft.com/office/drawing/2014/main" id="{0C970871-DB57-91B7-CDAA-606FEDCFBE26}"/>
                </a:ext>
              </a:extLst>
            </p:cNvPr>
            <p:cNvSpPr/>
            <p:nvPr/>
          </p:nvSpPr>
          <p:spPr>
            <a:xfrm>
              <a:off x="1272428" y="3501930"/>
              <a:ext cx="3350371" cy="3311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dirty="0">
                <a:solidFill>
                  <a:prstClr val="white"/>
                </a:solidFill>
              </a:endParaRPr>
            </a:p>
          </p:txBody>
        </p:sp>
        <p:cxnSp>
          <p:nvCxnSpPr>
            <p:cNvPr id="20" name="直接箭头连接符 19">
              <a:extLst>
                <a:ext uri="{FF2B5EF4-FFF2-40B4-BE49-F238E27FC236}">
                  <a16:creationId xmlns:a16="http://schemas.microsoft.com/office/drawing/2014/main" id="{72B8D355-34A8-4E4E-4157-E59F01A78C7B}"/>
                </a:ext>
              </a:extLst>
            </p:cNvPr>
            <p:cNvCxnSpPr>
              <a:cxnSpLocks/>
            </p:cNvCxnSpPr>
            <p:nvPr/>
          </p:nvCxnSpPr>
          <p:spPr>
            <a:xfrm flipH="1" flipV="1">
              <a:off x="3732356" y="3884811"/>
              <a:ext cx="425570" cy="14787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268E70DB-7AC6-F1A1-39F9-C6FDB6D12CE1}"/>
                </a:ext>
              </a:extLst>
            </p:cNvPr>
            <p:cNvSpPr txBox="1"/>
            <p:nvPr/>
          </p:nvSpPr>
          <p:spPr>
            <a:xfrm>
              <a:off x="1624275" y="3976802"/>
              <a:ext cx="6805709" cy="646331"/>
            </a:xfrm>
            <a:prstGeom prst="rect">
              <a:avLst/>
            </a:prstGeom>
            <a:noFill/>
          </p:spPr>
          <p:txBody>
            <a:bodyPr wrap="none" rtlCol="0">
              <a:spAutoFit/>
            </a:bodyPr>
            <a:lstStyle/>
            <a:p>
              <a:r>
                <a:rPr lang="en-US" altLang="zh-CN" dirty="0"/>
                <a:t>Destructor frees the memory allocated in its constructors by executing </a:t>
              </a:r>
            </a:p>
            <a:p>
              <a:r>
                <a:rPr lang="en-US" altLang="zh-CN" dirty="0"/>
                <a:t>delete on the pointer member, </a:t>
              </a:r>
              <a:r>
                <a:rPr lang="en-US" altLang="zh-CN" b="1" dirty="0"/>
                <a:t>ps</a:t>
              </a:r>
              <a:r>
                <a:rPr lang="en-US" altLang="zh-CN" dirty="0"/>
                <a:t>.</a:t>
              </a:r>
              <a:endParaRPr lang="zh-CN" altLang="en-US" dirty="0"/>
            </a:p>
          </p:txBody>
        </p:sp>
      </p:grpSp>
      <p:pic>
        <p:nvPicPr>
          <p:cNvPr id="24" name="图片 23">
            <a:extLst>
              <a:ext uri="{FF2B5EF4-FFF2-40B4-BE49-F238E27FC236}">
                <a16:creationId xmlns:a16="http://schemas.microsoft.com/office/drawing/2014/main" id="{F56192BA-D001-8CEB-60C0-56BC33985F56}"/>
              </a:ext>
            </a:extLst>
          </p:cNvPr>
          <p:cNvPicPr>
            <a:picLocks noChangeAspect="1"/>
          </p:cNvPicPr>
          <p:nvPr/>
        </p:nvPicPr>
        <p:blipFill>
          <a:blip r:embed="rId3"/>
          <a:stretch>
            <a:fillRect/>
          </a:stretch>
        </p:blipFill>
        <p:spPr>
          <a:xfrm>
            <a:off x="4857173" y="234374"/>
            <a:ext cx="6041736" cy="2664473"/>
          </a:xfrm>
          <a:prstGeom prst="rect">
            <a:avLst/>
          </a:prstGeom>
        </p:spPr>
      </p:pic>
      <p:sp>
        <p:nvSpPr>
          <p:cNvPr id="26" name="文本框 25">
            <a:extLst>
              <a:ext uri="{FF2B5EF4-FFF2-40B4-BE49-F238E27FC236}">
                <a16:creationId xmlns:a16="http://schemas.microsoft.com/office/drawing/2014/main" id="{462F82E7-B7D2-5808-4429-DE526A8F368E}"/>
              </a:ext>
            </a:extLst>
          </p:cNvPr>
          <p:cNvSpPr txBox="1"/>
          <p:nvPr/>
        </p:nvSpPr>
        <p:spPr>
          <a:xfrm>
            <a:off x="6753225" y="1132049"/>
            <a:ext cx="5438775" cy="2031325"/>
          </a:xfrm>
          <a:prstGeom prst="rect">
            <a:avLst/>
          </a:prstGeom>
          <a:noFill/>
        </p:spPr>
        <p:txBody>
          <a:bodyPr wrap="square">
            <a:spAutoFit/>
          </a:bodyPr>
          <a:lstStyle/>
          <a:p>
            <a:r>
              <a:rPr lang="en-US" altLang="zh-CN" dirty="0"/>
              <a:t>Assignment operators typically combine the actions of the destructor and the copy constructor. Like the destructor, assignment destroys the left-hand operand’s resources. Like the copy constructor, assignment copies data from the right-hand operand. </a:t>
            </a:r>
          </a:p>
          <a:p>
            <a:r>
              <a:rPr lang="en-US" altLang="zh-CN" dirty="0"/>
              <a:t>Self-assignment(an object is assigned to itself) must be considered.</a:t>
            </a:r>
            <a:endParaRPr lang="zh-CN" altLang="en-US" dirty="0"/>
          </a:p>
        </p:txBody>
      </p:sp>
      <p:sp>
        <p:nvSpPr>
          <p:cNvPr id="34" name="文本框 33">
            <a:extLst>
              <a:ext uri="{FF2B5EF4-FFF2-40B4-BE49-F238E27FC236}">
                <a16:creationId xmlns:a16="http://schemas.microsoft.com/office/drawing/2014/main" id="{CAA98FCD-BFAE-C90A-2950-BE0D88CD1920}"/>
              </a:ext>
            </a:extLst>
          </p:cNvPr>
          <p:cNvSpPr txBox="1"/>
          <p:nvPr/>
        </p:nvSpPr>
        <p:spPr>
          <a:xfrm>
            <a:off x="341744" y="182162"/>
            <a:ext cx="1447576" cy="461665"/>
          </a:xfrm>
          <a:prstGeom prst="rect">
            <a:avLst/>
          </a:prstGeom>
          <a:noFill/>
        </p:spPr>
        <p:txBody>
          <a:bodyPr wrap="none" rtlCol="0">
            <a:spAutoFit/>
          </a:bodyPr>
          <a:lstStyle/>
          <a:p>
            <a:r>
              <a:rPr lang="en-US" altLang="zh-CN" sz="2400" dirty="0"/>
              <a:t>Hard copy</a:t>
            </a:r>
            <a:endParaRPr lang="zh-CN" altLang="en-US" sz="2400" dirty="0"/>
          </a:p>
        </p:txBody>
      </p:sp>
      <p:sp>
        <p:nvSpPr>
          <p:cNvPr id="35" name="椭圆 34">
            <a:extLst>
              <a:ext uri="{FF2B5EF4-FFF2-40B4-BE49-F238E27FC236}">
                <a16:creationId xmlns:a16="http://schemas.microsoft.com/office/drawing/2014/main" id="{FFFD822B-AF29-B878-3464-DAB2CC250E66}"/>
              </a:ext>
            </a:extLst>
          </p:cNvPr>
          <p:cNvSpPr/>
          <p:nvPr/>
        </p:nvSpPr>
        <p:spPr>
          <a:xfrm>
            <a:off x="855929" y="2346036"/>
            <a:ext cx="1517819" cy="25861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3976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4D2A101-3DAD-AF6F-6205-A9EEC4C90546}"/>
              </a:ext>
            </a:extLst>
          </p:cNvPr>
          <p:cNvSpPr txBox="1"/>
          <p:nvPr/>
        </p:nvSpPr>
        <p:spPr>
          <a:xfrm>
            <a:off x="341744" y="172926"/>
            <a:ext cx="1342803" cy="461665"/>
          </a:xfrm>
          <a:prstGeom prst="rect">
            <a:avLst/>
          </a:prstGeom>
          <a:noFill/>
        </p:spPr>
        <p:txBody>
          <a:bodyPr wrap="none" rtlCol="0">
            <a:spAutoFit/>
          </a:bodyPr>
          <a:lstStyle/>
          <a:p>
            <a:r>
              <a:rPr lang="en-US" altLang="zh-CN" sz="2400" dirty="0"/>
              <a:t>Soft copy</a:t>
            </a:r>
            <a:endParaRPr lang="zh-CN" altLang="en-US" sz="2400" dirty="0"/>
          </a:p>
        </p:txBody>
      </p:sp>
      <p:pic>
        <p:nvPicPr>
          <p:cNvPr id="6" name="图片 5">
            <a:extLst>
              <a:ext uri="{FF2B5EF4-FFF2-40B4-BE49-F238E27FC236}">
                <a16:creationId xmlns:a16="http://schemas.microsoft.com/office/drawing/2014/main" id="{11EBF146-B8F1-839B-18D8-E72DF403E447}"/>
              </a:ext>
            </a:extLst>
          </p:cNvPr>
          <p:cNvPicPr>
            <a:picLocks noChangeAspect="1"/>
          </p:cNvPicPr>
          <p:nvPr/>
        </p:nvPicPr>
        <p:blipFill>
          <a:blip r:embed="rId2"/>
          <a:stretch>
            <a:fillRect/>
          </a:stretch>
        </p:blipFill>
        <p:spPr>
          <a:xfrm>
            <a:off x="5996032" y="172926"/>
            <a:ext cx="5468793" cy="3273573"/>
          </a:xfrm>
          <a:prstGeom prst="rect">
            <a:avLst/>
          </a:prstGeom>
        </p:spPr>
      </p:pic>
      <p:grpSp>
        <p:nvGrpSpPr>
          <p:cNvPr id="11" name="组合 10">
            <a:extLst>
              <a:ext uri="{FF2B5EF4-FFF2-40B4-BE49-F238E27FC236}">
                <a16:creationId xmlns:a16="http://schemas.microsoft.com/office/drawing/2014/main" id="{09F34E45-F911-6925-0396-1E30414B356D}"/>
              </a:ext>
            </a:extLst>
          </p:cNvPr>
          <p:cNvGrpSpPr/>
          <p:nvPr/>
        </p:nvGrpSpPr>
        <p:grpSpPr>
          <a:xfrm>
            <a:off x="475271" y="1043705"/>
            <a:ext cx="4549669" cy="5284938"/>
            <a:chOff x="475271" y="748145"/>
            <a:chExt cx="4549669" cy="5284938"/>
          </a:xfrm>
        </p:grpSpPr>
        <p:pic>
          <p:nvPicPr>
            <p:cNvPr id="8" name="图片 7">
              <a:extLst>
                <a:ext uri="{FF2B5EF4-FFF2-40B4-BE49-F238E27FC236}">
                  <a16:creationId xmlns:a16="http://schemas.microsoft.com/office/drawing/2014/main" id="{F703C11C-5AF2-571C-4393-419ADE71309F}"/>
                </a:ext>
              </a:extLst>
            </p:cNvPr>
            <p:cNvPicPr>
              <a:picLocks noChangeAspect="1"/>
            </p:cNvPicPr>
            <p:nvPr/>
          </p:nvPicPr>
          <p:blipFill>
            <a:blip r:embed="rId3"/>
            <a:stretch>
              <a:fillRect/>
            </a:stretch>
          </p:blipFill>
          <p:spPr>
            <a:xfrm>
              <a:off x="475271" y="748145"/>
              <a:ext cx="4549669" cy="5033818"/>
            </a:xfrm>
            <a:prstGeom prst="rect">
              <a:avLst/>
            </a:prstGeom>
          </p:spPr>
        </p:pic>
        <p:pic>
          <p:nvPicPr>
            <p:cNvPr id="10" name="图片 9">
              <a:extLst>
                <a:ext uri="{FF2B5EF4-FFF2-40B4-BE49-F238E27FC236}">
                  <a16:creationId xmlns:a16="http://schemas.microsoft.com/office/drawing/2014/main" id="{BADB3365-AAF4-3D07-5ECA-35CB4395D79B}"/>
                </a:ext>
              </a:extLst>
            </p:cNvPr>
            <p:cNvPicPr>
              <a:picLocks noChangeAspect="1"/>
            </p:cNvPicPr>
            <p:nvPr/>
          </p:nvPicPr>
          <p:blipFill>
            <a:blip r:embed="rId4"/>
            <a:stretch>
              <a:fillRect/>
            </a:stretch>
          </p:blipFill>
          <p:spPr>
            <a:xfrm>
              <a:off x="475271" y="5806390"/>
              <a:ext cx="226693" cy="226693"/>
            </a:xfrm>
            <a:prstGeom prst="rect">
              <a:avLst/>
            </a:prstGeom>
          </p:spPr>
        </p:pic>
      </p:grpSp>
      <p:grpSp>
        <p:nvGrpSpPr>
          <p:cNvPr id="24" name="组合 23">
            <a:extLst>
              <a:ext uri="{FF2B5EF4-FFF2-40B4-BE49-F238E27FC236}">
                <a16:creationId xmlns:a16="http://schemas.microsoft.com/office/drawing/2014/main" id="{697FAAD3-0519-983E-AE20-2635EECBDAFE}"/>
              </a:ext>
            </a:extLst>
          </p:cNvPr>
          <p:cNvGrpSpPr/>
          <p:nvPr/>
        </p:nvGrpSpPr>
        <p:grpSpPr>
          <a:xfrm>
            <a:off x="775855" y="1860369"/>
            <a:ext cx="5292795" cy="923330"/>
            <a:chOff x="775855" y="1860369"/>
            <a:chExt cx="5292795" cy="923330"/>
          </a:xfrm>
        </p:grpSpPr>
        <p:sp>
          <p:nvSpPr>
            <p:cNvPr id="13" name="文本框 12">
              <a:extLst>
                <a:ext uri="{FF2B5EF4-FFF2-40B4-BE49-F238E27FC236}">
                  <a16:creationId xmlns:a16="http://schemas.microsoft.com/office/drawing/2014/main" id="{0CFD260A-1595-7F71-9AFB-C76D672B5816}"/>
                </a:ext>
              </a:extLst>
            </p:cNvPr>
            <p:cNvSpPr txBox="1"/>
            <p:nvPr/>
          </p:nvSpPr>
          <p:spPr>
            <a:xfrm>
              <a:off x="1968979" y="1860369"/>
              <a:ext cx="4099671" cy="923330"/>
            </a:xfrm>
            <a:prstGeom prst="rect">
              <a:avLst/>
            </a:prstGeom>
            <a:noFill/>
          </p:spPr>
          <p:txBody>
            <a:bodyPr wrap="square">
              <a:spAutoFit/>
            </a:bodyPr>
            <a:lstStyle/>
            <a:p>
              <a:r>
                <a:rPr lang="en-US" altLang="zh-CN" dirty="0"/>
                <a:t>add a new data member named </a:t>
              </a:r>
              <a:r>
                <a:rPr lang="en-US" altLang="zh-CN" b="1" dirty="0"/>
                <a:t>num</a:t>
              </a:r>
              <a:r>
                <a:rPr lang="en-US" altLang="zh-CN" dirty="0"/>
                <a:t> that will keep track of how many objects share the same string.</a:t>
              </a:r>
              <a:endParaRPr lang="zh-CN" altLang="en-US" dirty="0"/>
            </a:p>
          </p:txBody>
        </p:sp>
        <p:grpSp>
          <p:nvGrpSpPr>
            <p:cNvPr id="14" name="组合 13">
              <a:extLst>
                <a:ext uri="{FF2B5EF4-FFF2-40B4-BE49-F238E27FC236}">
                  <a16:creationId xmlns:a16="http://schemas.microsoft.com/office/drawing/2014/main" id="{14D34A75-1A91-F54A-E3DA-D84DEF3054A1}"/>
                </a:ext>
              </a:extLst>
            </p:cNvPr>
            <p:cNvGrpSpPr/>
            <p:nvPr/>
          </p:nvGrpSpPr>
          <p:grpSpPr>
            <a:xfrm>
              <a:off x="775855" y="2225964"/>
              <a:ext cx="1344294" cy="498763"/>
              <a:chOff x="1496287" y="3482108"/>
              <a:chExt cx="1344294" cy="498763"/>
            </a:xfrm>
          </p:grpSpPr>
          <p:sp>
            <p:nvSpPr>
              <p:cNvPr id="15" name="矩形 14">
                <a:extLst>
                  <a:ext uri="{FF2B5EF4-FFF2-40B4-BE49-F238E27FC236}">
                    <a16:creationId xmlns:a16="http://schemas.microsoft.com/office/drawing/2014/main" id="{F2D6302D-F556-E00F-F332-3C0D7A64760D}"/>
                  </a:ext>
                </a:extLst>
              </p:cNvPr>
              <p:cNvSpPr/>
              <p:nvPr/>
            </p:nvSpPr>
            <p:spPr>
              <a:xfrm>
                <a:off x="1496287" y="3768435"/>
                <a:ext cx="1043710" cy="2124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16" name="直接箭头连接符 15">
                <a:extLst>
                  <a:ext uri="{FF2B5EF4-FFF2-40B4-BE49-F238E27FC236}">
                    <a16:creationId xmlns:a16="http://schemas.microsoft.com/office/drawing/2014/main" id="{9F20061B-9E7E-CCEC-39A2-15C4B7929B26}"/>
                  </a:ext>
                </a:extLst>
              </p:cNvPr>
              <p:cNvCxnSpPr>
                <a:cxnSpLocks/>
              </p:cNvCxnSpPr>
              <p:nvPr/>
            </p:nvCxnSpPr>
            <p:spPr>
              <a:xfrm flipH="1">
                <a:off x="2404979" y="3482108"/>
                <a:ext cx="435602" cy="2863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25" name="组合 24">
            <a:extLst>
              <a:ext uri="{FF2B5EF4-FFF2-40B4-BE49-F238E27FC236}">
                <a16:creationId xmlns:a16="http://schemas.microsoft.com/office/drawing/2014/main" id="{23964AFC-933F-34D4-9604-AB3249BC0AF8}"/>
              </a:ext>
            </a:extLst>
          </p:cNvPr>
          <p:cNvGrpSpPr/>
          <p:nvPr/>
        </p:nvGrpSpPr>
        <p:grpSpPr>
          <a:xfrm>
            <a:off x="1050756" y="3252548"/>
            <a:ext cx="10734843" cy="821114"/>
            <a:chOff x="1318608" y="3668180"/>
            <a:chExt cx="10734843" cy="821114"/>
          </a:xfrm>
        </p:grpSpPr>
        <p:sp>
          <p:nvSpPr>
            <p:cNvPr id="26" name="矩形 25">
              <a:extLst>
                <a:ext uri="{FF2B5EF4-FFF2-40B4-BE49-F238E27FC236}">
                  <a16:creationId xmlns:a16="http://schemas.microsoft.com/office/drawing/2014/main" id="{57C61B08-0FFF-C9D0-32C3-FE850CE4374F}"/>
                </a:ext>
              </a:extLst>
            </p:cNvPr>
            <p:cNvSpPr/>
            <p:nvPr/>
          </p:nvSpPr>
          <p:spPr>
            <a:xfrm>
              <a:off x="1318608" y="3668180"/>
              <a:ext cx="3528291" cy="2843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27" name="直接箭头连接符 26">
              <a:extLst>
                <a:ext uri="{FF2B5EF4-FFF2-40B4-BE49-F238E27FC236}">
                  <a16:creationId xmlns:a16="http://schemas.microsoft.com/office/drawing/2014/main" id="{49BB23A4-2645-2301-B43A-01F202B7F634}"/>
                </a:ext>
              </a:extLst>
            </p:cNvPr>
            <p:cNvCxnSpPr>
              <a:cxnSpLocks/>
            </p:cNvCxnSpPr>
            <p:nvPr/>
          </p:nvCxnSpPr>
          <p:spPr>
            <a:xfrm flipH="1" flipV="1">
              <a:off x="4687024" y="3862558"/>
              <a:ext cx="319749" cy="18036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E51AE322-F95D-8878-3BFB-509AD2A9F22D}"/>
                </a:ext>
              </a:extLst>
            </p:cNvPr>
            <p:cNvSpPr txBox="1"/>
            <p:nvPr/>
          </p:nvSpPr>
          <p:spPr>
            <a:xfrm>
              <a:off x="4846898" y="3842963"/>
              <a:ext cx="7206553" cy="646331"/>
            </a:xfrm>
            <a:prstGeom prst="rect">
              <a:avLst/>
            </a:prstGeom>
            <a:noFill/>
          </p:spPr>
          <p:txBody>
            <a:bodyPr wrap="square" rtlCol="0">
              <a:spAutoFit/>
            </a:bodyPr>
            <a:lstStyle/>
            <a:p>
              <a:r>
                <a:rPr lang="en-US" altLang="zh-CN" dirty="0"/>
                <a:t>The constructor that takes a string allocates this counter and initializes it to 1, indicating that there is one user of this object’s string member.</a:t>
              </a:r>
              <a:endParaRPr lang="zh-CN" altLang="en-US" dirty="0"/>
            </a:p>
          </p:txBody>
        </p:sp>
      </p:grpSp>
      <p:grpSp>
        <p:nvGrpSpPr>
          <p:cNvPr id="31" name="组合 30">
            <a:extLst>
              <a:ext uri="{FF2B5EF4-FFF2-40B4-BE49-F238E27FC236}">
                <a16:creationId xmlns:a16="http://schemas.microsoft.com/office/drawing/2014/main" id="{945F4DE9-538E-5C2B-9494-2749131567AD}"/>
              </a:ext>
            </a:extLst>
          </p:cNvPr>
          <p:cNvGrpSpPr/>
          <p:nvPr/>
        </p:nvGrpSpPr>
        <p:grpSpPr>
          <a:xfrm>
            <a:off x="1027666" y="3802107"/>
            <a:ext cx="10734843" cy="1227420"/>
            <a:chOff x="1318608" y="3668180"/>
            <a:chExt cx="10734843" cy="1227420"/>
          </a:xfrm>
        </p:grpSpPr>
        <p:sp>
          <p:nvSpPr>
            <p:cNvPr id="32" name="矩形 31">
              <a:extLst>
                <a:ext uri="{FF2B5EF4-FFF2-40B4-BE49-F238E27FC236}">
                  <a16:creationId xmlns:a16="http://schemas.microsoft.com/office/drawing/2014/main" id="{E863542C-14E4-CE78-229E-00782FDF98F4}"/>
                </a:ext>
              </a:extLst>
            </p:cNvPr>
            <p:cNvSpPr/>
            <p:nvPr/>
          </p:nvSpPr>
          <p:spPr>
            <a:xfrm>
              <a:off x="1318608" y="3668180"/>
              <a:ext cx="3528291" cy="2843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33" name="直接箭头连接符 32">
              <a:extLst>
                <a:ext uri="{FF2B5EF4-FFF2-40B4-BE49-F238E27FC236}">
                  <a16:creationId xmlns:a16="http://schemas.microsoft.com/office/drawing/2014/main" id="{28D02DF0-E180-B9D7-FE1A-22D49ECEACE9}"/>
                </a:ext>
              </a:extLst>
            </p:cNvPr>
            <p:cNvCxnSpPr>
              <a:cxnSpLocks/>
            </p:cNvCxnSpPr>
            <p:nvPr/>
          </p:nvCxnSpPr>
          <p:spPr>
            <a:xfrm flipH="1" flipV="1">
              <a:off x="4687024" y="3862558"/>
              <a:ext cx="319749" cy="18036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9DA332EC-55AA-8BF2-9881-368D1E5A4297}"/>
                </a:ext>
              </a:extLst>
            </p:cNvPr>
            <p:cNvSpPr txBox="1"/>
            <p:nvPr/>
          </p:nvSpPr>
          <p:spPr>
            <a:xfrm>
              <a:off x="4846898" y="3972270"/>
              <a:ext cx="7206553" cy="923330"/>
            </a:xfrm>
            <a:prstGeom prst="rect">
              <a:avLst/>
            </a:prstGeom>
            <a:noFill/>
          </p:spPr>
          <p:txBody>
            <a:bodyPr wrap="square" rtlCol="0">
              <a:spAutoFit/>
            </a:bodyPr>
            <a:lstStyle/>
            <a:p>
              <a:r>
                <a:rPr lang="en-US" altLang="zh-CN" dirty="0"/>
                <a:t>The copy constructor copies all three members from its given </a:t>
              </a:r>
              <a:r>
                <a:rPr lang="en-US" altLang="zh-CN" b="1" dirty="0" err="1"/>
                <a:t>PtrSoftcopy</a:t>
              </a:r>
              <a:r>
                <a:rPr lang="en-US" altLang="zh-CN" dirty="0"/>
                <a:t>. This constructor also increments the </a:t>
              </a:r>
              <a:r>
                <a:rPr lang="en-US" altLang="zh-CN" b="1" dirty="0"/>
                <a:t>num</a:t>
              </a:r>
              <a:r>
                <a:rPr lang="en-US" altLang="zh-CN" dirty="0"/>
                <a:t> member, indicating that there is another user for the string to which </a:t>
              </a:r>
              <a:r>
                <a:rPr lang="en-US" altLang="zh-CN" b="1" dirty="0" err="1"/>
                <a:t>ps</a:t>
              </a:r>
              <a:r>
                <a:rPr lang="en-US" altLang="zh-CN" dirty="0"/>
                <a:t> and </a:t>
              </a:r>
              <a:r>
                <a:rPr lang="en-US" altLang="zh-CN" b="1" dirty="0"/>
                <a:t>p.ps </a:t>
              </a:r>
              <a:r>
                <a:rPr lang="en-US" altLang="zh-CN" dirty="0"/>
                <a:t>point. </a:t>
              </a:r>
              <a:endParaRPr lang="zh-CN" altLang="en-US" dirty="0"/>
            </a:p>
          </p:txBody>
        </p:sp>
      </p:grpSp>
      <p:grpSp>
        <p:nvGrpSpPr>
          <p:cNvPr id="35" name="组合 34">
            <a:extLst>
              <a:ext uri="{FF2B5EF4-FFF2-40B4-BE49-F238E27FC236}">
                <a16:creationId xmlns:a16="http://schemas.microsoft.com/office/drawing/2014/main" id="{7A183538-4853-41B6-C3BA-3E409788582A}"/>
              </a:ext>
            </a:extLst>
          </p:cNvPr>
          <p:cNvGrpSpPr/>
          <p:nvPr/>
        </p:nvGrpSpPr>
        <p:grpSpPr>
          <a:xfrm>
            <a:off x="1032285" y="4933567"/>
            <a:ext cx="9015336" cy="1684759"/>
            <a:chOff x="1318608" y="3668180"/>
            <a:chExt cx="9015336" cy="1684759"/>
          </a:xfrm>
        </p:grpSpPr>
        <p:sp>
          <p:nvSpPr>
            <p:cNvPr id="36" name="矩形 35">
              <a:extLst>
                <a:ext uri="{FF2B5EF4-FFF2-40B4-BE49-F238E27FC236}">
                  <a16:creationId xmlns:a16="http://schemas.microsoft.com/office/drawing/2014/main" id="{3890A2EB-17CF-90CB-CF91-AB9DC9EB79D5}"/>
                </a:ext>
              </a:extLst>
            </p:cNvPr>
            <p:cNvSpPr/>
            <p:nvPr/>
          </p:nvSpPr>
          <p:spPr>
            <a:xfrm>
              <a:off x="1318608" y="3668180"/>
              <a:ext cx="1655497" cy="99617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37" name="直接箭头连接符 36">
              <a:extLst>
                <a:ext uri="{FF2B5EF4-FFF2-40B4-BE49-F238E27FC236}">
                  <a16:creationId xmlns:a16="http://schemas.microsoft.com/office/drawing/2014/main" id="{748B362A-066E-9670-9E4A-6E342F30537A}"/>
                </a:ext>
              </a:extLst>
            </p:cNvPr>
            <p:cNvCxnSpPr>
              <a:cxnSpLocks/>
            </p:cNvCxnSpPr>
            <p:nvPr/>
          </p:nvCxnSpPr>
          <p:spPr>
            <a:xfrm flipH="1" flipV="1">
              <a:off x="2876553" y="3791909"/>
              <a:ext cx="319749" cy="18036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6D42BBA8-D14F-E4EA-F25C-2A3EA279C1ED}"/>
                </a:ext>
              </a:extLst>
            </p:cNvPr>
            <p:cNvSpPr txBox="1"/>
            <p:nvPr/>
          </p:nvSpPr>
          <p:spPr>
            <a:xfrm>
              <a:off x="3127391" y="3875611"/>
              <a:ext cx="7206553" cy="1477328"/>
            </a:xfrm>
            <a:prstGeom prst="rect">
              <a:avLst/>
            </a:prstGeom>
            <a:noFill/>
          </p:spPr>
          <p:txBody>
            <a:bodyPr wrap="square" rtlCol="0">
              <a:spAutoFit/>
            </a:bodyPr>
            <a:lstStyle/>
            <a:p>
              <a:r>
                <a:rPr lang="en-US" altLang="zh-CN" dirty="0"/>
                <a:t>The destructor cannot unconditionally delete </a:t>
              </a:r>
              <a:r>
                <a:rPr lang="en-US" altLang="zh-CN" b="1" dirty="0" err="1"/>
                <a:t>ps</a:t>
              </a:r>
              <a:r>
                <a:rPr lang="en-US" altLang="zh-CN" dirty="0"/>
                <a:t>—there might be other objects pointing to that memory. Instead, the destructor decrements the reference count, indicating that one less object shares the string. If the counter goes to zero, then the destructor frees the memory to which both </a:t>
              </a:r>
              <a:r>
                <a:rPr lang="en-US" altLang="zh-CN" b="1" dirty="0" err="1"/>
                <a:t>ps</a:t>
              </a:r>
              <a:r>
                <a:rPr lang="en-US" altLang="zh-CN" dirty="0"/>
                <a:t> and </a:t>
              </a:r>
              <a:r>
                <a:rPr lang="en-US" altLang="zh-CN" b="1" dirty="0"/>
                <a:t>num</a:t>
              </a:r>
              <a:r>
                <a:rPr lang="en-US" altLang="zh-CN" dirty="0"/>
                <a:t> point.</a:t>
              </a:r>
              <a:endParaRPr lang="zh-CN" altLang="en-US" dirty="0"/>
            </a:p>
          </p:txBody>
        </p:sp>
      </p:grpSp>
      <p:sp>
        <p:nvSpPr>
          <p:cNvPr id="40" name="文本框 39">
            <a:extLst>
              <a:ext uri="{FF2B5EF4-FFF2-40B4-BE49-F238E27FC236}">
                <a16:creationId xmlns:a16="http://schemas.microsoft.com/office/drawing/2014/main" id="{82DB3B31-2FA2-3A69-2CF5-12818BBC347E}"/>
              </a:ext>
            </a:extLst>
          </p:cNvPr>
          <p:cNvSpPr txBox="1"/>
          <p:nvPr/>
        </p:nvSpPr>
        <p:spPr>
          <a:xfrm>
            <a:off x="8040237" y="634591"/>
            <a:ext cx="4014767" cy="2031325"/>
          </a:xfrm>
          <a:prstGeom prst="rect">
            <a:avLst/>
          </a:prstGeom>
          <a:noFill/>
        </p:spPr>
        <p:txBody>
          <a:bodyPr wrap="square">
            <a:spAutoFit/>
          </a:bodyPr>
          <a:lstStyle/>
          <a:p>
            <a:r>
              <a:rPr lang="en-US" altLang="zh-CN" dirty="0"/>
              <a:t>The assignment operator must increment the counter of the right-hand operand and decrement the counter of the left-hand operand, deleting the memory used if appropriate. Also, as usual, the operator must handle self-assignment.</a:t>
            </a:r>
            <a:endParaRPr lang="zh-CN" altLang="en-US" dirty="0"/>
          </a:p>
        </p:txBody>
      </p:sp>
    </p:spTree>
    <p:extLst>
      <p:ext uri="{BB962C8B-B14F-4D97-AF65-F5344CB8AC3E}">
        <p14:creationId xmlns:p14="http://schemas.microsoft.com/office/powerpoint/2010/main" val="279769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9418" y="3124338"/>
            <a:ext cx="11553164" cy="427489"/>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8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The following four definitions(constructing an object from another object) invoke a copy constructor:</a:t>
            </a:r>
            <a:endParaRPr kumimoji="0" lang="zh-CN" altLang="en-US" sz="218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3" name="TextBox 2"/>
          <p:cNvSpPr txBox="1"/>
          <p:nvPr/>
        </p:nvSpPr>
        <p:spPr>
          <a:xfrm>
            <a:off x="933208" y="3623745"/>
            <a:ext cx="10456288" cy="2051459"/>
          </a:xfrm>
          <a:prstGeom prst="rect">
            <a:avLst/>
          </a:prstGeom>
          <a:solidFill>
            <a:schemeClr val="bg1"/>
          </a:solid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18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Complex c1 (c2);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18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Complex c3 = c1;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18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Complex c4 = Complex(c1);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18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Complex *pc = new Complex(c1);</a:t>
            </a:r>
            <a:endParaRPr kumimoji="0" lang="zh-CN" altLang="en-US" sz="218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grpSp>
        <p:nvGrpSpPr>
          <p:cNvPr id="4" name="组合 3"/>
          <p:cNvGrpSpPr/>
          <p:nvPr/>
        </p:nvGrpSpPr>
        <p:grpSpPr>
          <a:xfrm>
            <a:off x="933949" y="5143913"/>
            <a:ext cx="10716954" cy="1288607"/>
            <a:chOff x="918565" y="3488484"/>
            <a:chExt cx="11808496" cy="1419854"/>
          </a:xfrm>
        </p:grpSpPr>
        <p:sp>
          <p:nvSpPr>
            <p:cNvPr id="5" name="矩形 4"/>
            <p:cNvSpPr/>
            <p:nvPr/>
          </p:nvSpPr>
          <p:spPr>
            <a:xfrm>
              <a:off x="918565" y="3488484"/>
              <a:ext cx="4391672" cy="57606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35"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圆角矩形标注 5"/>
            <p:cNvSpPr/>
            <p:nvPr/>
          </p:nvSpPr>
          <p:spPr>
            <a:xfrm>
              <a:off x="3402025" y="4153131"/>
              <a:ext cx="9325036" cy="755207"/>
            </a:xfrm>
            <a:prstGeom prst="wedgeRoundRectCallout">
              <a:avLst>
                <a:gd name="adj1" fmla="val -59055"/>
                <a:gd name="adj2" fmla="val -711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This statement initializes a anonymous object to </a:t>
              </a:r>
              <a:r>
                <a:rPr kumimoji="0" lang="en-US" altLang="zh-CN" sz="2000" b="1" i="1" u="none" strike="noStrike" kern="1200" cap="none" spc="0" normalizeH="0" baseline="0" noProof="0" dirty="0">
                  <a:ln>
                    <a:noFill/>
                  </a:ln>
                  <a:solidFill>
                    <a:srgbClr val="FFFF00"/>
                  </a:solidFill>
                  <a:effectLst/>
                  <a:uLnTx/>
                  <a:uFillTx/>
                  <a:latin typeface="Calibri"/>
                  <a:ea typeface="宋体" panose="02010600030101010101" pitchFamily="2" charset="-122"/>
                  <a:cs typeface="+mn-cs"/>
                </a:rPr>
                <a:t>c1</a:t>
              </a:r>
              <a:r>
                <a:rPr kumimoji="0" lang="en-US" altLang="zh-CN" sz="20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 and assigns the address of the new object t the </a:t>
              </a:r>
              <a:r>
                <a:rPr kumimoji="0" lang="en-US" altLang="zh-CN" sz="2000" b="1" i="1" u="none" strike="noStrike" kern="1200" cap="none" spc="0" normalizeH="0" baseline="0" noProof="0" dirty="0">
                  <a:ln>
                    <a:noFill/>
                  </a:ln>
                  <a:solidFill>
                    <a:srgbClr val="FFFF00"/>
                  </a:solidFill>
                  <a:effectLst/>
                  <a:uLnTx/>
                  <a:uFillTx/>
                  <a:latin typeface="Calibri"/>
                  <a:ea typeface="宋体" panose="02010600030101010101" pitchFamily="2" charset="-122"/>
                  <a:cs typeface="+mn-cs"/>
                </a:rPr>
                <a:t>pc</a:t>
              </a:r>
              <a:r>
                <a:rPr kumimoji="0" lang="en-US" altLang="zh-CN" sz="20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 pointer.</a:t>
              </a:r>
              <a:endParaRPr kumimoji="0" lang="zh-CN" altLang="en-US" sz="20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sp>
        <p:nvSpPr>
          <p:cNvPr id="7" name="TextBox 6"/>
          <p:cNvSpPr txBox="1"/>
          <p:nvPr/>
        </p:nvSpPr>
        <p:spPr>
          <a:xfrm>
            <a:off x="1237888" y="679298"/>
            <a:ext cx="10314436" cy="1938992"/>
          </a:xfrm>
          <a:prstGeom prst="rect">
            <a:avLst/>
          </a:prstGeom>
          <a:noFill/>
        </p:spPr>
        <p:txBody>
          <a:bodyPr wrap="square" rtlCol="0">
            <a:sp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 copy constructor is usually called in the following situations:</a:t>
            </a:r>
            <a:endParaRPr kumimoji="0" lang="zh-CN"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1. When a class object is returned by value.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2. When an object is passed to a function as an argument and is passed by value.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3. When an object is constructed from another object of the same class.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4. When a temporary object is generated by the compiler.</a:t>
            </a:r>
            <a:endParaRPr kumimoji="0" lang="zh-CN" altLang="en-US"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612712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336804" y="299129"/>
            <a:ext cx="6880948" cy="971258"/>
          </a:xfrm>
        </p:spPr>
        <p:txBody>
          <a:bodyPr>
            <a:noAutofit/>
          </a:bodyPr>
          <a:lstStyle/>
          <a:p>
            <a:r>
              <a:rPr lang="en-US" altLang="zh-CN" sz="3800" dirty="0"/>
              <a:t>Smart pointers</a:t>
            </a:r>
          </a:p>
        </p:txBody>
      </p:sp>
      <p:sp>
        <p:nvSpPr>
          <p:cNvPr id="2" name="TextBox 1"/>
          <p:cNvSpPr txBox="1"/>
          <p:nvPr/>
        </p:nvSpPr>
        <p:spPr>
          <a:xfrm>
            <a:off x="789327" y="1512612"/>
            <a:ext cx="10217990" cy="2308324"/>
          </a:xfrm>
          <a:prstGeom prst="rect">
            <a:avLst/>
          </a:prstGeom>
          <a:noFill/>
        </p:spPr>
        <p:txBody>
          <a:bodyPr wrap="none" rtlCol="0">
            <a:spAutoFit/>
          </a:bodyPr>
          <a:lstStyle/>
          <a:p>
            <a:r>
              <a:rPr lang="en-US" altLang="zh-CN" sz="2400" dirty="0"/>
              <a:t>To make using dynamic memory easier (and safer), the new library provides two </a:t>
            </a:r>
          </a:p>
          <a:p>
            <a:r>
              <a:rPr lang="en-US" altLang="zh-CN" sz="2400" dirty="0"/>
              <a:t>smart pointer types(</a:t>
            </a:r>
            <a:r>
              <a:rPr lang="en-US" altLang="zh-CN" sz="2400" b="1" dirty="0" err="1"/>
              <a:t>unique_ptr</a:t>
            </a:r>
            <a:r>
              <a:rPr lang="en-US" altLang="zh-CN" sz="2400" b="1" dirty="0"/>
              <a:t> </a:t>
            </a:r>
            <a:r>
              <a:rPr lang="en-US" altLang="zh-CN" sz="2400" dirty="0"/>
              <a:t>and </a:t>
            </a:r>
            <a:r>
              <a:rPr lang="en-US" altLang="zh-CN" sz="2400" b="1" dirty="0" err="1"/>
              <a:t>shared_ptr</a:t>
            </a:r>
            <a:r>
              <a:rPr lang="en-US" altLang="zh-CN" sz="2400" dirty="0"/>
              <a:t>) that manage dynamic objects. </a:t>
            </a:r>
          </a:p>
          <a:p>
            <a:r>
              <a:rPr lang="en-US" altLang="zh-CN" sz="2400" dirty="0"/>
              <a:t>A smart pointer acts like a regular pointer with the important exception that it </a:t>
            </a:r>
          </a:p>
          <a:p>
            <a:r>
              <a:rPr lang="en-US" altLang="zh-CN" sz="2400" dirty="0"/>
              <a:t>automatically deletes the object to which it points. A</a:t>
            </a:r>
            <a:r>
              <a:rPr lang="en-US" altLang="zh-CN" sz="2400" b="0" i="0" dirty="0">
                <a:solidFill>
                  <a:srgbClr val="171717"/>
                </a:solidFill>
                <a:effectLst/>
                <a:latin typeface="Segoe UI" panose="020B0502040204020203" pitchFamily="34" charset="0"/>
              </a:rPr>
              <a:t> smart pointer is a class </a:t>
            </a:r>
          </a:p>
          <a:p>
            <a:r>
              <a:rPr lang="en-US" altLang="zh-CN" sz="2400" b="0" i="0" dirty="0">
                <a:solidFill>
                  <a:srgbClr val="171717"/>
                </a:solidFill>
                <a:effectLst/>
                <a:latin typeface="Segoe UI" panose="020B0502040204020203" pitchFamily="34" charset="0"/>
              </a:rPr>
              <a:t>template </a:t>
            </a:r>
            <a:r>
              <a:rPr kumimoji="0" lang="zh-CN" altLang="zh-CN" sz="2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defined in the </a:t>
            </a:r>
            <a:r>
              <a:rPr lang="en-US" altLang="zh-CN" sz="2400" b="1" dirty="0">
                <a:solidFill>
                  <a:srgbClr val="171717"/>
                </a:solidFill>
                <a:latin typeface="Segoe UI" panose="020B0502040204020203" pitchFamily="34" charset="0"/>
                <a:cs typeface="Segoe UI" panose="020B0502040204020203" pitchFamily="34" charset="0"/>
              </a:rPr>
              <a:t>s</a:t>
            </a:r>
            <a:r>
              <a:rPr kumimoji="0" lang="en-US" altLang="zh-CN" sz="2400" b="1"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td</a:t>
            </a:r>
            <a:r>
              <a:rPr kumimoji="0" lang="en-US" altLang="zh-CN" sz="2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a:t>
            </a:r>
            <a:r>
              <a:rPr kumimoji="0" lang="zh-CN" altLang="zh-CN" sz="2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namespace in the </a:t>
            </a:r>
            <a:r>
              <a:rPr kumimoji="0" lang="zh-CN" altLang="zh-CN" sz="2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&lt;memory&gt;</a:t>
            </a:r>
            <a:r>
              <a:rPr kumimoji="0" lang="zh-CN" altLang="zh-CN" sz="2400" b="1"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a:t>
            </a:r>
            <a:r>
              <a:rPr kumimoji="0" lang="zh-CN" altLang="zh-CN" sz="2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header file.</a:t>
            </a:r>
            <a:r>
              <a:rPr kumimoji="0" lang="zh-CN" altLang="zh-CN" sz="1200" b="0" i="0" u="none" strike="noStrike" cap="none" normalizeH="0" baseline="0" dirty="0">
                <a:ln>
                  <a:noFill/>
                </a:ln>
                <a:solidFill>
                  <a:schemeClr val="tx1"/>
                </a:solidFill>
                <a:effectLst/>
              </a:rPr>
              <a:t> </a:t>
            </a:r>
            <a:endParaRPr kumimoji="0" lang="zh-CN" altLang="zh-CN" sz="3600" b="0" i="0" u="none" strike="noStrike" cap="none" normalizeH="0" baseline="0" dirty="0">
              <a:ln>
                <a:noFill/>
              </a:ln>
              <a:solidFill>
                <a:schemeClr val="tx1"/>
              </a:solidFill>
              <a:effectLst/>
              <a:latin typeface="Arial" panose="020B0604020202020204" pitchFamily="34" charset="0"/>
            </a:endParaRPr>
          </a:p>
          <a:p>
            <a:r>
              <a:rPr lang="en-US" altLang="zh-CN" sz="2400" b="0" i="0" dirty="0">
                <a:solidFill>
                  <a:srgbClr val="171717"/>
                </a:solidFill>
                <a:effectLst/>
                <a:latin typeface="Segoe UI" panose="020B0502040204020203" pitchFamily="34" charset="0"/>
              </a:rPr>
              <a:t> </a:t>
            </a:r>
            <a:endParaRPr lang="zh-CN" altLang="en-US" sz="2400" dirty="0"/>
          </a:p>
        </p:txBody>
      </p:sp>
    </p:spTree>
    <p:extLst>
      <p:ext uri="{BB962C8B-B14F-4D97-AF65-F5344CB8AC3E}">
        <p14:creationId xmlns:p14="http://schemas.microsoft.com/office/powerpoint/2010/main" val="1138636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Unique pointer</a:t>
            </a:r>
          </a:p>
        </p:txBody>
      </p:sp>
      <p:sp>
        <p:nvSpPr>
          <p:cNvPr id="3" name="内容占位符 2"/>
          <p:cNvSpPr>
            <a:spLocks noGrp="1"/>
          </p:cNvSpPr>
          <p:nvPr>
            <p:ph idx="1"/>
          </p:nvPr>
        </p:nvSpPr>
        <p:spPr/>
        <p:txBody>
          <a:bodyPr/>
          <a:lstStyle/>
          <a:p>
            <a:r>
              <a:rPr lang="en-US" altLang="zh-CN"/>
              <a:t>C++ provides unique pointers to help manage your dynamic memory.</a:t>
            </a:r>
          </a:p>
          <a:p>
            <a:r>
              <a:rPr lang="en-US" altLang="zh-CN"/>
              <a:t>A unique pointer object take ownership of a pointer.</a:t>
            </a:r>
          </a:p>
          <a:p>
            <a:r>
              <a:rPr lang="en-US" altLang="zh-CN"/>
              <a:t>When the unique pointer is deleted, the memory is freed too.</a:t>
            </a:r>
          </a:p>
          <a:p>
            <a:r>
              <a:rPr lang="en-US" altLang="zh-CN"/>
              <a:t>You can initialize it with a raw pointer.</a:t>
            </a:r>
          </a:p>
        </p:txBody>
      </p:sp>
      <p:pic>
        <p:nvPicPr>
          <p:cNvPr id="7" name="图片 6"/>
          <p:cNvPicPr>
            <a:picLocks noChangeAspect="1"/>
          </p:cNvPicPr>
          <p:nvPr/>
        </p:nvPicPr>
        <p:blipFill>
          <a:blip r:embed="rId2"/>
          <a:stretch>
            <a:fillRect/>
          </a:stretch>
        </p:blipFill>
        <p:spPr>
          <a:xfrm>
            <a:off x="1248410" y="3505200"/>
            <a:ext cx="5843905" cy="2760980"/>
          </a:xfrm>
          <a:prstGeom prst="rect">
            <a:avLst/>
          </a:prstGeom>
        </p:spPr>
      </p:pic>
      <p:pic>
        <p:nvPicPr>
          <p:cNvPr id="8" name="图片 7"/>
          <p:cNvPicPr>
            <a:picLocks noChangeAspect="1"/>
          </p:cNvPicPr>
          <p:nvPr/>
        </p:nvPicPr>
        <p:blipFill>
          <a:blip r:embed="rId3"/>
          <a:stretch>
            <a:fillRect/>
          </a:stretch>
        </p:blipFill>
        <p:spPr>
          <a:xfrm>
            <a:off x="7639685" y="4057015"/>
            <a:ext cx="3829050" cy="8940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Unique pointer</a:t>
            </a:r>
          </a:p>
        </p:txBody>
      </p:sp>
      <p:sp>
        <p:nvSpPr>
          <p:cNvPr id="3" name="内容占位符 2"/>
          <p:cNvSpPr>
            <a:spLocks noGrp="1"/>
          </p:cNvSpPr>
          <p:nvPr>
            <p:ph idx="1"/>
          </p:nvPr>
        </p:nvSpPr>
        <p:spPr/>
        <p:txBody>
          <a:bodyPr/>
          <a:lstStyle/>
          <a:p>
            <a:r>
              <a:rPr lang="en-US" altLang="zh-CN"/>
              <a:t>There are several ways to use a unique pointer:</a:t>
            </a:r>
          </a:p>
        </p:txBody>
      </p:sp>
      <p:pic>
        <p:nvPicPr>
          <p:cNvPr id="5" name="图片 4"/>
          <p:cNvPicPr>
            <a:picLocks noChangeAspect="1"/>
          </p:cNvPicPr>
          <p:nvPr/>
        </p:nvPicPr>
        <p:blipFill>
          <a:blip r:embed="rId2"/>
          <a:stretch>
            <a:fillRect/>
          </a:stretch>
        </p:blipFill>
        <p:spPr>
          <a:xfrm>
            <a:off x="6917055" y="2327910"/>
            <a:ext cx="2816860" cy="1614805"/>
          </a:xfrm>
          <a:prstGeom prst="rect">
            <a:avLst/>
          </a:prstGeom>
        </p:spPr>
      </p:pic>
      <p:pic>
        <p:nvPicPr>
          <p:cNvPr id="6" name="图片 5"/>
          <p:cNvPicPr>
            <a:picLocks noChangeAspect="1"/>
          </p:cNvPicPr>
          <p:nvPr/>
        </p:nvPicPr>
        <p:blipFill>
          <a:blip r:embed="rId3"/>
          <a:stretch>
            <a:fillRect/>
          </a:stretch>
        </p:blipFill>
        <p:spPr>
          <a:xfrm>
            <a:off x="1267460" y="2327910"/>
            <a:ext cx="4728845" cy="301942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844</Words>
  <Application>Microsoft Office PowerPoint</Application>
  <PresentationFormat>宽屏</PresentationFormat>
  <Paragraphs>74</Paragraphs>
  <Slides>13</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等线</vt:lpstr>
      <vt:lpstr>Arial</vt:lpstr>
      <vt:lpstr>Calibri</vt:lpstr>
      <vt:lpstr>Consolas</vt:lpstr>
      <vt:lpstr>Franklin Gothic Demi</vt:lpstr>
      <vt:lpstr>Franklin Gothic Medium</vt:lpstr>
      <vt:lpstr>Segoe UI</vt:lpstr>
      <vt:lpstr>Wingdings</vt:lpstr>
      <vt:lpstr>Office 主题</vt:lpstr>
      <vt:lpstr>C/C++ Program Design</vt:lpstr>
      <vt:lpstr>Dynamic memory in classes</vt:lpstr>
      <vt:lpstr>Four important member functions</vt:lpstr>
      <vt:lpstr>PowerPoint 演示文稿</vt:lpstr>
      <vt:lpstr>PowerPoint 演示文稿</vt:lpstr>
      <vt:lpstr>PowerPoint 演示文稿</vt:lpstr>
      <vt:lpstr>Smart pointers</vt:lpstr>
      <vt:lpstr>Unique pointer</vt:lpstr>
      <vt:lpstr>Unique pointer</vt:lpstr>
      <vt:lpstr>Unique pointer</vt:lpstr>
      <vt:lpstr>Shared pointer</vt:lpstr>
      <vt:lpstr>Shared pointer</vt:lpstr>
      <vt:lpstr>Exercise:</vt:lpstr>
    </vt:vector>
  </TitlesOfParts>
  <Company>Southern University of Science and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maydlee@163.com</cp:lastModifiedBy>
  <cp:revision>854</cp:revision>
  <dcterms:created xsi:type="dcterms:W3CDTF">2020-09-05T08:11:00Z</dcterms:created>
  <dcterms:modified xsi:type="dcterms:W3CDTF">2022-11-22T15:07:08Z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739579C7EFA44A4AB4406E6E4EDFE2A4</vt:lpwstr>
  </property>
  <property fmtid="{D5CDD505-2E9C-101B-9397-08002B2CF9AE}" pid="3" name="KSOProductBuildVer">
    <vt:lpwstr>2052-11.1.0.11045</vt:lpwstr>
  </property>
</Properties>
</file>