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568" r:id="rId3"/>
    <p:sldId id="468" r:id="rId4"/>
    <p:sldId id="569" r:id="rId5"/>
    <p:sldId id="470" r:id="rId6"/>
    <p:sldId id="570" r:id="rId7"/>
    <p:sldId id="571" r:id="rId8"/>
    <p:sldId id="572" r:id="rId9"/>
    <p:sldId id="469" r:id="rId10"/>
    <p:sldId id="459" r:id="rId11"/>
    <p:sldId id="567" r:id="rId12"/>
    <p:sldId id="479" r:id="rId13"/>
    <p:sldId id="564" r:id="rId14"/>
    <p:sldId id="566" r:id="rId15"/>
    <p:sldId id="5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5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廖琪梅，于仕琪，王大兴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6" y="699294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8" y="676498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806705" y="2645645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5024" y="5309941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A179F7-F556-7D9D-4871-38DCA23D7128}"/>
              </a:ext>
            </a:extLst>
          </p:cNvPr>
          <p:cNvSpPr txBox="1">
            <a:spLocks/>
          </p:cNvSpPr>
          <p:nvPr/>
        </p:nvSpPr>
        <p:spPr>
          <a:xfrm>
            <a:off x="6096000" y="676499"/>
            <a:ext cx="5911273" cy="153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>
                <a:solidFill>
                  <a:schemeClr val="tx1"/>
                </a:solidFill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</a:rPr>
              <a:t>() vs </a:t>
            </a:r>
            <a:r>
              <a:rPr lang="en-US" altLang="zh-CN" sz="4000" dirty="0" err="1">
                <a:solidFill>
                  <a:schemeClr val="tx1"/>
                </a:solidFill>
              </a:rPr>
              <a:t>cout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chemeClr val="tx1"/>
                </a:solidFill>
              </a:rPr>
              <a:t>Which one do you prefer?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80" y="1268580"/>
            <a:ext cx="11381793" cy="125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1.Compile and run the following program, what is the result? 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>
              <a:sym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8706" y="2526258"/>
            <a:ext cx="57494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char a = 127;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b = 0xff;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c = 0;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a++;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b++;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c--;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nb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a,b,c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68" y="1043709"/>
            <a:ext cx="11135414" cy="207352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ym typeface="+mn-ea"/>
              </a:rPr>
              <a:t>2. Write a program to calculate integer multiplication: 56789 * 23456789, and then print the result. Verify the result using a calculator.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If the result is wrong, what could be the reason? How to get the correct result for this exercise?</a:t>
            </a:r>
            <a:br>
              <a:rPr lang="en-US" altLang="zh-CN" sz="2800" dirty="0">
                <a:sym typeface="+mn-ea"/>
              </a:rPr>
            </a:b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" y="4727045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EDF61-BA08-8187-BC1E-3BADA41E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39" y="3740768"/>
            <a:ext cx="4178671" cy="2991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3CBCCE-A490-0636-F8C3-256C6DDB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306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3. Run the following source code and explain the result.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185F50-0456-21DC-2559-64094642D326}"/>
              </a:ext>
            </a:extLst>
          </p:cNvPr>
          <p:cNvSpPr txBox="1"/>
          <p:nvPr/>
        </p:nvSpPr>
        <p:spPr>
          <a:xfrm>
            <a:off x="3087278" y="2525546"/>
            <a:ext cx="6017443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 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fixed;</a:t>
            </a:r>
          </a:p>
          <a:p>
            <a:r>
              <a:rPr lang="en-US" altLang="zh-CN" sz="14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&lt;&lt;"f1 = "&lt;&lt;f1&lt;&lt;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400" dirty="0">
                <a:latin typeface="Courier" pitchFamily="2" charset="0"/>
              </a:rPr>
              <a:t>    float f2 = </a:t>
            </a:r>
            <a:r>
              <a:rPr lang="en-US" altLang="zh-CN" sz="1400" dirty="0" err="1">
                <a:latin typeface="Courier" pitchFamily="2" charset="0"/>
              </a:rPr>
              <a:t>a+a+a+a+a+a+a+a+a+a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&lt;&lt;"f2 = "&lt;&lt;f2&lt;&lt;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    if(f1 == f2)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else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!=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778" y="1506903"/>
            <a:ext cx="5172666" cy="384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 Run the following source code and explain the result. Why the value of a and b are not equal? Explain the division operation with different types.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499C3-7994-B2FE-24E6-449BC82B9E93}"/>
              </a:ext>
            </a:extLst>
          </p:cNvPr>
          <p:cNvSpPr txBox="1"/>
          <p:nvPr/>
        </p:nvSpPr>
        <p:spPr>
          <a:xfrm>
            <a:off x="6174557" y="1311209"/>
            <a:ext cx="6017443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int a, b;</a:t>
            </a:r>
          </a:p>
          <a:p>
            <a:r>
              <a:rPr lang="en-US" altLang="zh-CN" sz="1400" dirty="0">
                <a:latin typeface="Courier" pitchFamily="2" charset="0"/>
              </a:rPr>
              <a:t>    double c, 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400" dirty="0">
                <a:latin typeface="Courier" pitchFamily="2" charset="0"/>
              </a:rPr>
              <a:t>    b = (int)19.99 + (int)21.99;</a:t>
            </a:r>
          </a:p>
          <a:p>
            <a:r>
              <a:rPr lang="en-US" altLang="zh-CN" sz="1400" dirty="0">
                <a:latin typeface="Courier" pitchFamily="2" charset="0"/>
              </a:rPr>
              <a:t>    c = 23 / 8;</a:t>
            </a:r>
          </a:p>
          <a:p>
            <a:r>
              <a:rPr lang="en-US" altLang="zh-CN" sz="1400" dirty="0">
                <a:latin typeface="Courier" pitchFamily="2" charset="0"/>
              </a:rPr>
              <a:t>    d = 23 / 8.0;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"a = " &lt;&lt; a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"b = " &lt;&lt; b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"c = " &lt;&lt; c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"d = " &lt;&lt; d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"0/0= " &lt;&lt; 0/0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836" y="1073696"/>
            <a:ext cx="11053879" cy="166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 What is the output of the code as follows? What is the meaning of </a:t>
            </a:r>
            <a:r>
              <a:rPr lang="en-US" altLang="zh-CN" b="1" dirty="0"/>
              <a:t>auto </a:t>
            </a:r>
            <a:r>
              <a:rPr lang="en-US" altLang="zh-CN" dirty="0"/>
              <a:t>when defines a variable in C++?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499C3-7994-B2FE-24E6-449BC82B9E93}"/>
              </a:ext>
            </a:extLst>
          </p:cNvPr>
          <p:cNvSpPr txBox="1"/>
          <p:nvPr/>
        </p:nvSpPr>
        <p:spPr>
          <a:xfrm>
            <a:off x="3274943" y="3647990"/>
            <a:ext cx="3788336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61027"/>
            <a:ext cx="8155448" cy="833631"/>
          </a:xfrm>
        </p:spPr>
        <p:txBody>
          <a:bodyPr/>
          <a:lstStyle/>
          <a:p>
            <a:r>
              <a:rPr lang="en-US" altLang="zh-CN" dirty="0"/>
              <a:t>Formatting with 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957C17-D36A-47FB-F61B-36016CB3C6F1}"/>
              </a:ext>
            </a:extLst>
          </p:cNvPr>
          <p:cNvSpPr txBox="1"/>
          <p:nvPr/>
        </p:nvSpPr>
        <p:spPr>
          <a:xfrm>
            <a:off x="1034467" y="780681"/>
            <a:ext cx="1058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Floating-point types are displayed with a total of six digits, except that trailing zeros aren’t displayed. The float number is displayed in </a:t>
            </a:r>
            <a:r>
              <a:rPr lang="en-US" altLang="zh-CN" sz="2000" i="1" dirty="0">
                <a:solidFill>
                  <a:srgbClr val="00B0F0"/>
                </a:solidFill>
              </a:rPr>
              <a:t>fixed-point notation </a:t>
            </a:r>
            <a:r>
              <a:rPr lang="en-US" altLang="zh-CN" sz="2000" dirty="0"/>
              <a:t>or else in </a:t>
            </a:r>
            <a:r>
              <a:rPr lang="en-US" altLang="zh-CN" sz="2000" i="1" dirty="0">
                <a:solidFill>
                  <a:srgbClr val="00B0F0"/>
                </a:solidFill>
              </a:rPr>
              <a:t>E notation </a:t>
            </a:r>
            <a:r>
              <a:rPr lang="en-US" altLang="zh-CN" sz="2000" dirty="0"/>
              <a:t>depending on the value of the number. In particular, </a:t>
            </a:r>
            <a:r>
              <a:rPr lang="en-US" altLang="zh-CN" sz="2000" i="1" dirty="0">
                <a:solidFill>
                  <a:srgbClr val="00B0F0"/>
                </a:solidFill>
              </a:rPr>
              <a:t>E notation</a:t>
            </a:r>
            <a:r>
              <a:rPr lang="en-US" altLang="zh-CN" sz="2000" dirty="0"/>
              <a:t> is used if the exponent is 6 or larger or -5 or smaller.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C780FF-2361-B405-DE34-D082F8E21C07}"/>
              </a:ext>
            </a:extLst>
          </p:cNvPr>
          <p:cNvSpPr txBox="1"/>
          <p:nvPr/>
        </p:nvSpPr>
        <p:spPr>
          <a:xfrm>
            <a:off x="1182247" y="1796344"/>
            <a:ext cx="5975935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double f1 = 1.200;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= " &lt;&lt; f1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+ 1.0/9.0 = " &lt;&lt; f1 + 1.0/9.0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f2 = 1.67E2;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"f2 = " &lt;&lt; f2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f3 = f2 + 1.0/9.0;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= " &lt;&lt; f3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* 1.0e10 + 100 = " &lt;&lt; f3 * 1.0e10 + 100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f4 = 2.3e-4;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 = " &lt;&lt; f4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"f4/10 = " &lt;&lt; f4/10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CF9E9B-8102-05DF-7157-BFD85824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859" y="4563052"/>
            <a:ext cx="3342191" cy="16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2229144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prstClr val="black"/>
                </a:solidFill>
              </a:rPr>
              <a:t>cout.setf</a:t>
            </a:r>
            <a:r>
              <a:rPr lang="en-US" altLang="zh-CN" sz="2400" dirty="0">
                <a:solidFill>
                  <a:prstClr val="black"/>
                </a:solidFill>
              </a:rPr>
              <a:t>(): The </a:t>
            </a:r>
            <a:r>
              <a:rPr lang="en-US" altLang="zh-CN" sz="2400" dirty="0" err="1">
                <a:solidFill>
                  <a:prstClr val="black"/>
                </a:solidFill>
              </a:rPr>
              <a:t>setf</a:t>
            </a:r>
            <a:r>
              <a:rPr lang="en-US" altLang="zh-CN" sz="2400" dirty="0">
                <a:solidFill>
                  <a:prstClr val="black"/>
                </a:solidFill>
              </a:rPr>
              <a:t>() function has two prototypes, the first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27782"/>
            <a:ext cx="8447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E5824-466E-46A9-C271-DF2BEFD3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94" y="4923058"/>
            <a:ext cx="5446073" cy="1891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C19608-9170-CF4F-5173-D2819904A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71" y="3275694"/>
            <a:ext cx="7297632" cy="1404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3" y="519062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1217891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The second 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fmtflags,fmtflags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7" y="2224497"/>
            <a:ext cx="7825157" cy="342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840F0BD-08FF-8CC9-0E91-F6C64C98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57" y="4667653"/>
            <a:ext cx="1496898" cy="9238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5C2802-C7FB-E1AC-0FC4-056C342E6E18}"/>
              </a:ext>
            </a:extLst>
          </p:cNvPr>
          <p:cNvSpPr txBox="1"/>
          <p:nvPr/>
        </p:nvSpPr>
        <p:spPr>
          <a:xfrm>
            <a:off x="218599" y="1814506"/>
            <a:ext cx="3188373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991544" y="97468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5286" y="556036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cout.width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len</a:t>
            </a:r>
            <a:r>
              <a:rPr lang="en-US" altLang="zh-CN" sz="2400" dirty="0">
                <a:solidFill>
                  <a:prstClr val="black"/>
                </a:solidFill>
              </a:rPr>
              <a:t>)               </a:t>
            </a:r>
            <a:r>
              <a:rPr lang="en-US" altLang="zh-CN" sz="2400" dirty="0">
                <a:solidFill>
                  <a:srgbClr val="00B050"/>
                </a:solidFill>
              </a:rPr>
              <a:t>//set the field width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cout.fill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fill character to be used with justified field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4.  </a:t>
            </a:r>
            <a:r>
              <a:rPr lang="en-US" altLang="zh-CN" sz="2400" dirty="0" err="1">
                <a:solidFill>
                  <a:prstClr val="black"/>
                </a:solidFill>
              </a:rPr>
              <a:t>cout.precision</a:t>
            </a:r>
            <a:r>
              <a:rPr lang="en-US" altLang="zh-CN" sz="2400" dirty="0">
                <a:solidFill>
                  <a:prstClr val="black"/>
                </a:solidFill>
              </a:rPr>
              <a:t>(p)      </a:t>
            </a:r>
            <a:r>
              <a:rPr lang="en-US" altLang="zh-CN" sz="2400" dirty="0">
                <a:solidFill>
                  <a:srgbClr val="00B050"/>
                </a:solidFill>
              </a:rPr>
              <a:t>// set the precision of floating-point numbers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057" y="3518635"/>
            <a:ext cx="4760413" cy="1563197"/>
            <a:chOff x="310184" y="3978105"/>
            <a:chExt cx="4760413" cy="1563197"/>
          </a:xfrm>
        </p:grpSpPr>
        <p:sp>
          <p:nvSpPr>
            <p:cNvPr id="6" name="矩形 5"/>
            <p:cNvSpPr/>
            <p:nvPr/>
          </p:nvSpPr>
          <p:spPr>
            <a:xfrm>
              <a:off x="310184" y="3978105"/>
              <a:ext cx="2451326" cy="86649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73699" y="5373219"/>
              <a:ext cx="1496898" cy="16808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184" y="4579618"/>
            <a:ext cx="4187761" cy="1211587"/>
            <a:chOff x="70201" y="4727394"/>
            <a:chExt cx="4187761" cy="1211587"/>
          </a:xfrm>
        </p:grpSpPr>
        <p:sp>
          <p:nvSpPr>
            <p:cNvPr id="8" name="矩形 7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92173" y="5274419"/>
              <a:ext cx="965789" cy="46487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9522C37-4554-671A-9CE9-F19CCBD97A0E}"/>
              </a:ext>
            </a:extLst>
          </p:cNvPr>
          <p:cNvSpPr txBox="1"/>
          <p:nvPr/>
        </p:nvSpPr>
        <p:spPr>
          <a:xfrm>
            <a:off x="5747478" y="1725388"/>
            <a:ext cx="48149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cout.setf</a:t>
            </a:r>
            <a:r>
              <a:rPr lang="en-US" altLang="zh-CN" b="1" dirty="0"/>
              <a:t>(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::fixed, 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</a:t>
            </a:r>
            <a:r>
              <a:rPr lang="en-US" altLang="zh-CN" b="1" dirty="0" err="1"/>
              <a:t>floatfield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16D1D0-2A45-292E-ABB5-2EBDB44F5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164" y="5081832"/>
            <a:ext cx="1326385" cy="86320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1CF353-E95E-A233-ECD1-B8857A9F3755}"/>
              </a:ext>
            </a:extLst>
          </p:cNvPr>
          <p:cNvGrpSpPr/>
          <p:nvPr/>
        </p:nvGrpSpPr>
        <p:grpSpPr>
          <a:xfrm>
            <a:off x="6023057" y="3429000"/>
            <a:ext cx="5987288" cy="2066636"/>
            <a:chOff x="310184" y="3736070"/>
            <a:chExt cx="5987288" cy="206663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96240D-04D9-DD03-FBC1-C41CB541ED2A}"/>
                </a:ext>
              </a:extLst>
            </p:cNvPr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042804-D445-FC53-A76B-259DD0329FC3}"/>
                </a:ext>
              </a:extLst>
            </p:cNvPr>
            <p:cNvSpPr/>
            <p:nvPr/>
          </p:nvSpPr>
          <p:spPr>
            <a:xfrm>
              <a:off x="4986863" y="5373219"/>
              <a:ext cx="1310609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E26B8D-4BD6-1DC1-F082-A578F731D246}"/>
              </a:ext>
            </a:extLst>
          </p:cNvPr>
          <p:cNvGrpSpPr/>
          <p:nvPr/>
        </p:nvGrpSpPr>
        <p:grpSpPr>
          <a:xfrm>
            <a:off x="5958390" y="4732018"/>
            <a:ext cx="5812427" cy="1234672"/>
            <a:chOff x="70201" y="4727394"/>
            <a:chExt cx="5812427" cy="12346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D35481-DA74-0EDD-3D1E-216097722193}"/>
                </a:ext>
              </a:extLst>
            </p:cNvPr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D8535B0-A26B-0D02-0AF1-D34989BAC26A}"/>
                </a:ext>
              </a:extLst>
            </p:cNvPr>
            <p:cNvSpPr/>
            <p:nvPr/>
          </p:nvSpPr>
          <p:spPr>
            <a:xfrm>
              <a:off x="4779811" y="5514563"/>
              <a:ext cx="1102817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DB53DF-AE7D-E11D-CBE5-DA69FFAD80D9}"/>
              </a:ext>
            </a:extLst>
          </p:cNvPr>
          <p:cNvGrpSpPr/>
          <p:nvPr/>
        </p:nvGrpSpPr>
        <p:grpSpPr>
          <a:xfrm>
            <a:off x="3601572" y="5591520"/>
            <a:ext cx="1693862" cy="606191"/>
            <a:chOff x="3601572" y="5591520"/>
            <a:chExt cx="1693862" cy="6061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124665D-3E2F-14F9-7CBD-1EACACF336CD}"/>
                </a:ext>
              </a:extLst>
            </p:cNvPr>
            <p:cNvCxnSpPr/>
            <p:nvPr/>
          </p:nvCxnSpPr>
          <p:spPr>
            <a:xfrm flipH="1" flipV="1">
              <a:off x="3879273" y="5591520"/>
              <a:ext cx="277091" cy="27357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4CC9C9-3650-75CF-A4E8-9E714933E173}"/>
                </a:ext>
              </a:extLst>
            </p:cNvPr>
            <p:cNvSpPr txBox="1"/>
            <p:nvPr/>
          </p:nvSpPr>
          <p:spPr>
            <a:xfrm>
              <a:off x="3601572" y="5828379"/>
              <a:ext cx="169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significant digits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6602B79-4425-D9E8-7130-DAB98836C4A7}"/>
              </a:ext>
            </a:extLst>
          </p:cNvPr>
          <p:cNvGrpSpPr/>
          <p:nvPr/>
        </p:nvGrpSpPr>
        <p:grpSpPr>
          <a:xfrm>
            <a:off x="10496541" y="5966690"/>
            <a:ext cx="1697388" cy="882089"/>
            <a:chOff x="3601572" y="5592621"/>
            <a:chExt cx="1697388" cy="882089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FC1722E-615B-77FB-3C32-E9DF63786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364" y="5592621"/>
              <a:ext cx="300158" cy="27247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452D16A-B1DE-D710-19A5-D940496E843E}"/>
                </a:ext>
              </a:extLst>
            </p:cNvPr>
            <p:cNvSpPr txBox="1"/>
            <p:nvPr/>
          </p:nvSpPr>
          <p:spPr>
            <a:xfrm>
              <a:off x="3601572" y="5828379"/>
              <a:ext cx="1697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precision of </a:t>
              </a:r>
            </a:p>
            <a:p>
              <a:r>
                <a:rPr lang="en-US" altLang="zh-CN" dirty="0"/>
                <a:t>floating number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4BF16-B50E-7328-F189-FED1EB416A70}"/>
              </a:ext>
            </a:extLst>
          </p:cNvPr>
          <p:cNvSpPr txBox="1"/>
          <p:nvPr/>
        </p:nvSpPr>
        <p:spPr>
          <a:xfrm>
            <a:off x="5107711" y="107896"/>
            <a:ext cx="581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effect of calling </a:t>
            </a:r>
            <a:r>
              <a:rPr lang="en-US" altLang="zh-CN" sz="2000" b="1" i="1" dirty="0" err="1"/>
              <a:t>setf</a:t>
            </a:r>
            <a:r>
              <a:rPr lang="en-US" altLang="zh-CN" sz="2000" b="1" i="1" dirty="0"/>
              <a:t>() </a:t>
            </a:r>
            <a:r>
              <a:rPr lang="en-US" altLang="zh-CN" sz="2000" dirty="0"/>
              <a:t>can be undone with </a:t>
            </a:r>
            <a:r>
              <a:rPr lang="en-US" altLang="zh-CN" sz="2000" b="1" i="1" dirty="0" err="1"/>
              <a:t>unsef</a:t>
            </a:r>
            <a:r>
              <a:rPr lang="en-US" altLang="zh-CN" sz="2000" b="1" i="1" dirty="0"/>
              <a:t>()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D1ABC-D2B2-59D0-7608-809CE5AF6911}"/>
              </a:ext>
            </a:extLst>
          </p:cNvPr>
          <p:cNvSpPr txBox="1"/>
          <p:nvPr/>
        </p:nvSpPr>
        <p:spPr>
          <a:xfrm>
            <a:off x="1810328" y="314045"/>
            <a:ext cx="2992581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true;</a:t>
            </a:r>
          </a:p>
          <a:p>
            <a:r>
              <a:rPr lang="en-US" altLang="zh-CN" dirty="0"/>
              <a:t>    float f = 0.20f;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ECD063-A935-3376-9347-3FAEE55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40898"/>
            <a:ext cx="1096553" cy="98928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A4E19F1-2C50-F005-8E08-C7A46168FFBF}"/>
              </a:ext>
            </a:extLst>
          </p:cNvPr>
          <p:cNvGrpSpPr/>
          <p:nvPr/>
        </p:nvGrpSpPr>
        <p:grpSpPr>
          <a:xfrm>
            <a:off x="2060648" y="3392056"/>
            <a:ext cx="5145163" cy="2029692"/>
            <a:chOff x="310184" y="3736070"/>
            <a:chExt cx="5145163" cy="202969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7EDC16-6325-95FE-7451-0F0A1164C9CC}"/>
                </a:ext>
              </a:extLst>
            </p:cNvPr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E267FC-6F9B-1414-577C-D4E2CA58354B}"/>
                </a:ext>
              </a:extLst>
            </p:cNvPr>
            <p:cNvSpPr/>
            <p:nvPr/>
          </p:nvSpPr>
          <p:spPr>
            <a:xfrm>
              <a:off x="4358794" y="5336275"/>
              <a:ext cx="1096553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4A37A1-5760-C6DB-8F43-333CF16F768F}"/>
              </a:ext>
            </a:extLst>
          </p:cNvPr>
          <p:cNvGrpSpPr/>
          <p:nvPr/>
        </p:nvGrpSpPr>
        <p:grpSpPr>
          <a:xfrm>
            <a:off x="2032926" y="4695074"/>
            <a:ext cx="4663439" cy="1225436"/>
            <a:chOff x="107146" y="4727394"/>
            <a:chExt cx="4663439" cy="1225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1D5375-0641-16D7-FB04-384BA28BA877}"/>
                </a:ext>
              </a:extLst>
            </p:cNvPr>
            <p:cNvSpPr/>
            <p:nvPr/>
          </p:nvSpPr>
          <p:spPr>
            <a:xfrm>
              <a:off x="107146" y="4727394"/>
              <a:ext cx="2696092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AC2EDED-0C2A-F658-9496-93DE2A697C22}"/>
                </a:ext>
              </a:extLst>
            </p:cNvPr>
            <p:cNvSpPr/>
            <p:nvPr/>
          </p:nvSpPr>
          <p:spPr>
            <a:xfrm>
              <a:off x="4170215" y="5505327"/>
              <a:ext cx="600370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5F7D2D-8B87-6F58-DE5C-0312F9E36F3C}"/>
              </a:ext>
            </a:extLst>
          </p:cNvPr>
          <p:cNvSpPr txBox="1"/>
          <p:nvPr/>
        </p:nvSpPr>
        <p:spPr>
          <a:xfrm>
            <a:off x="1653309" y="4018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Standard Manipulators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F5B6B-6A7D-D7C9-DF59-22698966AC8E}"/>
              </a:ext>
            </a:extLst>
          </p:cNvPr>
          <p:cNvSpPr txBox="1"/>
          <p:nvPr/>
        </p:nvSpPr>
        <p:spPr>
          <a:xfrm>
            <a:off x="1422399" y="863508"/>
            <a:ext cx="10769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C++ offers several manipulators to invoke </a:t>
            </a:r>
            <a:r>
              <a:rPr lang="en-US" altLang="zh-CN" sz="2200" dirty="0" err="1"/>
              <a:t>setf</a:t>
            </a:r>
            <a:r>
              <a:rPr lang="en-US" altLang="zh-CN" sz="2200" dirty="0"/>
              <a:t>(),automatically supplying the right arguments.</a:t>
            </a:r>
            <a:endParaRPr lang="zh-CN" altLang="en-US" sz="22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C95606-FE90-055C-880A-D789A12F8E49}"/>
              </a:ext>
            </a:extLst>
          </p:cNvPr>
          <p:cNvGrpSpPr/>
          <p:nvPr/>
        </p:nvGrpSpPr>
        <p:grpSpPr>
          <a:xfrm>
            <a:off x="427904" y="1481534"/>
            <a:ext cx="5671641" cy="3133433"/>
            <a:chOff x="427904" y="1481534"/>
            <a:chExt cx="5671641" cy="31334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2708E7-A02B-F1A3-CBA4-2FC2153F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04" y="1481534"/>
              <a:ext cx="5671641" cy="157707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3B3BF08-F480-2A5F-B7C4-54D5B228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9" y="3105057"/>
              <a:ext cx="5398367" cy="150991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697E50-330E-DF9A-AF7D-87096AB636AA}"/>
              </a:ext>
            </a:extLst>
          </p:cNvPr>
          <p:cNvGrpSpPr/>
          <p:nvPr/>
        </p:nvGrpSpPr>
        <p:grpSpPr>
          <a:xfrm>
            <a:off x="6217948" y="2822210"/>
            <a:ext cx="5546148" cy="3362030"/>
            <a:chOff x="6217948" y="2822210"/>
            <a:chExt cx="5546148" cy="336203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BDE0B1C-3EA4-6938-B360-5E84828D7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48" y="3058612"/>
              <a:ext cx="5546148" cy="312562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691D62D-2FAB-4942-8857-8BB3A8A3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7948" y="2822210"/>
              <a:ext cx="3953164" cy="23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0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6980DA-D92C-9BCA-65C3-6B13B210BA2B}"/>
              </a:ext>
            </a:extLst>
          </p:cNvPr>
          <p:cNvSpPr txBox="1"/>
          <p:nvPr/>
        </p:nvSpPr>
        <p:spPr>
          <a:xfrm>
            <a:off x="1773382" y="612844"/>
            <a:ext cx="3819956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false;</a:t>
            </a:r>
          </a:p>
          <a:p>
            <a:r>
              <a:rPr lang="en-US" altLang="zh-CN" dirty="0"/>
              <a:t>    double a = 2.3876;</a:t>
            </a:r>
          </a:p>
          <a:p>
            <a:r>
              <a:rPr lang="en-US" altLang="zh-CN" dirty="0"/>
              <a:t>    double b = 0.46e2;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fixed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noboolalpha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EDE03-5052-514A-C453-046E211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57" y="4521204"/>
            <a:ext cx="1154979" cy="144664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19AF2E6-6656-74F7-860D-B66BFBD3D5CC}"/>
              </a:ext>
            </a:extLst>
          </p:cNvPr>
          <p:cNvGrpSpPr/>
          <p:nvPr/>
        </p:nvGrpSpPr>
        <p:grpSpPr>
          <a:xfrm>
            <a:off x="2032940" y="3013370"/>
            <a:ext cx="5874834" cy="2205175"/>
            <a:chOff x="310184" y="3736070"/>
            <a:chExt cx="5874834" cy="22051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E7150F-C237-A0A4-BD92-59ACCD87F72B}"/>
                </a:ext>
              </a:extLst>
            </p:cNvPr>
            <p:cNvSpPr/>
            <p:nvPr/>
          </p:nvSpPr>
          <p:spPr>
            <a:xfrm>
              <a:off x="310184" y="3736070"/>
              <a:ext cx="3351860" cy="9675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056943-1A71-CBC5-34D7-1589D4CBAFF3}"/>
                </a:ext>
              </a:extLst>
            </p:cNvPr>
            <p:cNvSpPr/>
            <p:nvPr/>
          </p:nvSpPr>
          <p:spPr>
            <a:xfrm>
              <a:off x="5088465" y="5262387"/>
              <a:ext cx="1096553" cy="6788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B9F5C0-C764-DA5F-D0F4-129FF1A20410}"/>
              </a:ext>
            </a:extLst>
          </p:cNvPr>
          <p:cNvGrpSpPr/>
          <p:nvPr/>
        </p:nvGrpSpPr>
        <p:grpSpPr>
          <a:xfrm>
            <a:off x="2005218" y="4242500"/>
            <a:ext cx="5642491" cy="1678467"/>
            <a:chOff x="107146" y="4653506"/>
            <a:chExt cx="5642491" cy="1678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CE13DC-757C-7065-DC54-35E4FAD8A8C9}"/>
                </a:ext>
              </a:extLst>
            </p:cNvPr>
            <p:cNvSpPr/>
            <p:nvPr/>
          </p:nvSpPr>
          <p:spPr>
            <a:xfrm>
              <a:off x="107146" y="4653506"/>
              <a:ext cx="3490418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BF7B8E-6665-5787-A1FD-F13112B2E75F}"/>
                </a:ext>
              </a:extLst>
            </p:cNvPr>
            <p:cNvSpPr/>
            <p:nvPr/>
          </p:nvSpPr>
          <p:spPr>
            <a:xfrm>
              <a:off x="4909121" y="5653115"/>
              <a:ext cx="840516" cy="67885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991545" y="97468"/>
            <a:ext cx="486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6" y="897052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     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7006" y="529603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</a:rPr>
              <a:t>iomanip</a:t>
            </a:r>
            <a:r>
              <a:rPr lang="en-US" altLang="zh-CN" sz="2400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DF034FC-F74C-97EB-7AB3-D6012AF17CE9}"/>
              </a:ext>
            </a:extLst>
          </p:cNvPr>
          <p:cNvSpPr txBox="1"/>
          <p:nvPr/>
        </p:nvSpPr>
        <p:spPr>
          <a:xfrm>
            <a:off x="1417006" y="1332406"/>
            <a:ext cx="5516062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#include &lt;iostream&gt;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iomanip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using namespace std;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::fixed, 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floatfield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('#')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left;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(2)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(5)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right;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 ')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 ')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cout.unsetf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('$')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9B68DB-16D0-8D13-A3C8-D1B10985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53" y="3472710"/>
            <a:ext cx="2563242" cy="148398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6961D6-D7C9-9D64-688B-4CDB5DAA1A9B}"/>
              </a:ext>
            </a:extLst>
          </p:cNvPr>
          <p:cNvGrpSpPr/>
          <p:nvPr/>
        </p:nvGrpSpPr>
        <p:grpSpPr>
          <a:xfrm>
            <a:off x="1597504" y="2854981"/>
            <a:ext cx="8904241" cy="884215"/>
            <a:chOff x="-125252" y="3577681"/>
            <a:chExt cx="8904241" cy="88421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38C5773-52CC-480A-A6BD-0E49F27D9419}"/>
                </a:ext>
              </a:extLst>
            </p:cNvPr>
            <p:cNvSpPr/>
            <p:nvPr/>
          </p:nvSpPr>
          <p:spPr>
            <a:xfrm>
              <a:off x="-125252" y="3577681"/>
              <a:ext cx="4914131" cy="48673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39C6CFC-4A1B-29ED-BC18-3020BD7F9B13}"/>
                </a:ext>
              </a:extLst>
            </p:cNvPr>
            <p:cNvSpPr/>
            <p:nvPr/>
          </p:nvSpPr>
          <p:spPr>
            <a:xfrm>
              <a:off x="6308497" y="4151700"/>
              <a:ext cx="2470492" cy="3101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49864C-9321-2483-1DBC-A336A7BB2AE1}"/>
              </a:ext>
            </a:extLst>
          </p:cNvPr>
          <p:cNvGrpSpPr/>
          <p:nvPr/>
        </p:nvGrpSpPr>
        <p:grpSpPr>
          <a:xfrm>
            <a:off x="1625490" y="3555101"/>
            <a:ext cx="8010605" cy="833632"/>
            <a:chOff x="-272582" y="3966107"/>
            <a:chExt cx="8010605" cy="8336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6D9961-39A3-B1E6-1149-49C318B03A1A}"/>
                </a:ext>
              </a:extLst>
            </p:cNvPr>
            <p:cNvSpPr/>
            <p:nvPr/>
          </p:nvSpPr>
          <p:spPr>
            <a:xfrm>
              <a:off x="-272582" y="3966107"/>
              <a:ext cx="5227642" cy="833632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BE1089-310A-E233-29BF-2F6AE046D47E}"/>
                </a:ext>
              </a:extLst>
            </p:cNvPr>
            <p:cNvSpPr/>
            <p:nvPr/>
          </p:nvSpPr>
          <p:spPr>
            <a:xfrm>
              <a:off x="6133180" y="4180974"/>
              <a:ext cx="1604843" cy="38639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D633806-09BC-F653-86AC-3CB26D8C9BDB}"/>
              </a:ext>
            </a:extLst>
          </p:cNvPr>
          <p:cNvGrpSpPr/>
          <p:nvPr/>
        </p:nvGrpSpPr>
        <p:grpSpPr>
          <a:xfrm>
            <a:off x="1608067" y="4200074"/>
            <a:ext cx="7976378" cy="1129296"/>
            <a:chOff x="-114689" y="4119217"/>
            <a:chExt cx="7976378" cy="112929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7F24523-A543-F0E8-BD7B-4355C92CB124}"/>
                </a:ext>
              </a:extLst>
            </p:cNvPr>
            <p:cNvSpPr/>
            <p:nvPr/>
          </p:nvSpPr>
          <p:spPr>
            <a:xfrm>
              <a:off x="-114689" y="4426727"/>
              <a:ext cx="4903567" cy="82178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086B9CB-0F1E-886F-9297-4F2C8277A707}"/>
                </a:ext>
              </a:extLst>
            </p:cNvPr>
            <p:cNvSpPr/>
            <p:nvPr/>
          </p:nvSpPr>
          <p:spPr>
            <a:xfrm>
              <a:off x="6308494" y="4119217"/>
              <a:ext cx="1553195" cy="46166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E54F33-649F-6316-9DD9-DE476254AB8E}"/>
              </a:ext>
            </a:extLst>
          </p:cNvPr>
          <p:cNvGrpSpPr/>
          <p:nvPr/>
        </p:nvGrpSpPr>
        <p:grpSpPr>
          <a:xfrm>
            <a:off x="1625489" y="4710545"/>
            <a:ext cx="8405201" cy="1373615"/>
            <a:chOff x="-272583" y="4317994"/>
            <a:chExt cx="8405201" cy="137361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FF63D60-9893-B036-FED4-AD1AC78CDA39}"/>
                </a:ext>
              </a:extLst>
            </p:cNvPr>
            <p:cNvSpPr/>
            <p:nvPr/>
          </p:nvSpPr>
          <p:spPr>
            <a:xfrm>
              <a:off x="-272583" y="5062080"/>
              <a:ext cx="4812255" cy="629529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887CB71-A790-1B59-4B3A-B2C80EB669F9}"/>
                </a:ext>
              </a:extLst>
            </p:cNvPr>
            <p:cNvSpPr/>
            <p:nvPr/>
          </p:nvSpPr>
          <p:spPr>
            <a:xfrm>
              <a:off x="6133179" y="4317994"/>
              <a:ext cx="1999439" cy="246147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1524</Words>
  <Application>Microsoft Macintosh PowerPoint</Application>
  <PresentationFormat>宽屏</PresentationFormat>
  <Paragraphs>240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Arial</vt:lpstr>
      <vt:lpstr>Calibri</vt:lpstr>
      <vt:lpstr>Consolas</vt:lpstr>
      <vt:lpstr>Courier</vt:lpstr>
      <vt:lpstr>Franklin Gothic Demi</vt:lpstr>
      <vt:lpstr>Franklin Gothic Medium</vt:lpstr>
      <vt:lpstr>Wingdings</vt:lpstr>
      <vt:lpstr>Office 主题</vt:lpstr>
      <vt:lpstr>C/C++ Program Design</vt:lpstr>
      <vt:lpstr>Formatting with cout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Write a program to calculate integer multiplication: 56789 * 23456789, and then print the result. Verify the result using a calculator. If the result is wrong, what could be the reason? How to get the correct result for this exercise?  You need to explain the reason to a SA to pass the test.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280</cp:revision>
  <dcterms:created xsi:type="dcterms:W3CDTF">2020-09-05T08:11:00Z</dcterms:created>
  <dcterms:modified xsi:type="dcterms:W3CDTF">2023-02-22T09:57:37Z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