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1"/>
  </p:notesMasterIdLst>
  <p:sldIdLst>
    <p:sldId id="256" r:id="rId3"/>
    <p:sldId id="478" r:id="rId4"/>
    <p:sldId id="573" r:id="rId5"/>
    <p:sldId id="436" r:id="rId6"/>
    <p:sldId id="437" r:id="rId7"/>
    <p:sldId id="574" r:id="rId8"/>
    <p:sldId id="476" r:id="rId9"/>
    <p:sldId id="477" r:id="rId10"/>
    <p:sldId id="569" r:id="rId11"/>
    <p:sldId id="442" r:id="rId12"/>
    <p:sldId id="443" r:id="rId13"/>
    <p:sldId id="570" r:id="rId14"/>
    <p:sldId id="486" r:id="rId15"/>
    <p:sldId id="575" r:id="rId16"/>
    <p:sldId id="481" r:id="rId17"/>
    <p:sldId id="482" r:id="rId18"/>
    <p:sldId id="576" r:id="rId19"/>
    <p:sldId id="425" r:id="rId20"/>
    <p:sldId id="427" r:id="rId21"/>
    <p:sldId id="577" r:id="rId22"/>
    <p:sldId id="578" r:id="rId23"/>
    <p:sldId id="579" r:id="rId24"/>
    <p:sldId id="580" r:id="rId25"/>
    <p:sldId id="769" r:id="rId26"/>
    <p:sldId id="483" r:id="rId27"/>
    <p:sldId id="572" r:id="rId28"/>
    <p:sldId id="522" r:id="rId29"/>
    <p:sldId id="446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5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20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7EF7-A117-46B7-88A8-1B7FB98FF0F2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5520-EB74-4E10-9207-DDFEA7EA0F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42948" indent="-542948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662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42948" indent="-542948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pPr/>
              <a:t>20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42948" indent="-542948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833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42948" indent="-542948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pPr/>
              <a:t>22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42948" indent="-542948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pPr/>
              <a:t>23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1166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462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42948" indent="-542948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662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1166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1166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1166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1166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42948" indent="-542948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pPr/>
              <a:t>17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2808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541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4, </a:t>
            </a:r>
            <a:r>
              <a:rPr lang="en-US" altLang="zh-CN" sz="3600" dirty="0" err="1">
                <a:latin typeface="Franklin Gothic Medium" panose="020B0603020102020204" pitchFamily="34" charset="0"/>
              </a:rPr>
              <a:t>Makefile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廖琪梅</a:t>
            </a:r>
            <a:r>
              <a:rPr lang="en-US" altLang="zh-CN" dirty="0">
                <a:latin typeface="Franklin Gothic Medium" panose="020B0603020102020204" pitchFamily="34" charset="0"/>
                <a:sym typeface="+mn-ea"/>
              </a:rPr>
              <a:t>, </a:t>
            </a:r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王大兴</a:t>
            </a:r>
            <a:r>
              <a:rPr lang="en-US" altLang="zh-CN" dirty="0">
                <a:latin typeface="Franklin Gothic Medium" panose="020B0603020102020204" pitchFamily="34" charset="0"/>
                <a:sym typeface="+mn-ea"/>
              </a:rPr>
              <a:t>, </a:t>
            </a:r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于仕琪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01D3C2E-08F0-4B82-F02B-6A2C52312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26" y="1161983"/>
            <a:ext cx="4448175" cy="4362450"/>
          </a:xfrm>
          <a:prstGeom prst="rect">
            <a:avLst/>
          </a:prstGeom>
        </p:spPr>
      </p:pic>
      <p:sp>
        <p:nvSpPr>
          <p:cNvPr id="9" name="Content Placeholder 2"/>
          <p:cNvSpPr txBox="1"/>
          <p:nvPr/>
        </p:nvSpPr>
        <p:spPr bwMode="auto">
          <a:xfrm>
            <a:off x="5236799" y="1093159"/>
            <a:ext cx="5228144" cy="1700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7671" tIns="53836" rIns="107671" bIns="53836" numCol="1" anchor="t" anchorCtr="0" compatLnSpc="1"/>
          <a:lstStyle>
            <a:lvl1pPr marL="473710" indent="-331470" algn="l" rtl="0" eaLnBrk="0" fontAlgn="base" hangingPunct="0">
              <a:spcBef>
                <a:spcPts val="52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5815" indent="-296545" algn="l" rtl="0" eaLnBrk="0" fontAlgn="base" hangingPunct="0">
              <a:spcBef>
                <a:spcPts val="42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708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63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017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672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905" marR="0" lvl="1" indent="0" algn="l" defTabSz="1076960" rtl="0" eaLnBrk="0" fontAlgn="base" latinLnBrk="0" hangingPunct="0">
              <a:lnSpc>
                <a:spcPct val="100000"/>
              </a:lnSpc>
              <a:spcBef>
                <a:spcPts val="141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54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$@</a:t>
            </a:r>
            <a:r>
              <a:rPr kumimoji="0" lang="en-US" sz="254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the target </a:t>
            </a:r>
            <a:r>
              <a:rPr kumimoji="0" lang="en-US" sz="25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</a:t>
            </a:r>
          </a:p>
          <a:p>
            <a:pPr marL="128905" marR="0" lvl="1" indent="0" algn="l" defTabSz="1076960" rtl="0" eaLnBrk="0" fontAlgn="base" latinLnBrk="0" hangingPunct="0">
              <a:lnSpc>
                <a:spcPct val="100000"/>
              </a:lnSpc>
              <a:spcBef>
                <a:spcPts val="141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54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$^</a:t>
            </a:r>
            <a:r>
              <a:rPr kumimoji="0" lang="en-US" sz="25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all the prerequisites files</a:t>
            </a:r>
          </a:p>
          <a:p>
            <a:pPr marL="128905" marR="0" lvl="1" indent="0" algn="l" defTabSz="1076960" rtl="0" eaLnBrk="0" fontAlgn="base" latinLnBrk="0" hangingPunct="0">
              <a:lnSpc>
                <a:spcPct val="100000"/>
              </a:lnSpc>
              <a:spcBef>
                <a:spcPts val="141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54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$&lt;</a:t>
            </a: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: the first prerequisite file</a:t>
            </a:r>
            <a:endParaRPr kumimoji="0" lang="zh-CN" altLang="zh-CN" sz="254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128905" marR="0" lvl="1" indent="0" algn="l" defTabSz="1076960" rtl="0" eaLnBrk="0" fontAlgn="base" latinLnBrk="0" hangingPunct="0">
              <a:lnSpc>
                <a:spcPct val="100000"/>
              </a:lnSpc>
              <a:spcBef>
                <a:spcPts val="141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" panose="05000000000000000000" pitchFamily="2" charset="2"/>
              <a:buNone/>
              <a:tabLst/>
              <a:defRPr/>
            </a:pPr>
            <a:endParaRPr kumimoji="0" lang="en-US" sz="254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28905" marR="0" lvl="1" indent="0" algn="l" defTabSz="1076960" rtl="0" eaLnBrk="0" fontAlgn="base" latinLnBrk="0" hangingPunct="0">
              <a:lnSpc>
                <a:spcPct val="100000"/>
              </a:lnSpc>
              <a:spcBef>
                <a:spcPts val="141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5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74126" y="4932086"/>
            <a:ext cx="5228144" cy="1541922"/>
            <a:chOff x="191538" y="5513510"/>
            <a:chExt cx="5760640" cy="1699583"/>
          </a:xfrm>
        </p:grpSpPr>
        <p:sp>
          <p:nvSpPr>
            <p:cNvPr id="8" name="矩形 7"/>
            <p:cNvSpPr/>
            <p:nvPr/>
          </p:nvSpPr>
          <p:spPr>
            <a:xfrm>
              <a:off x="297419" y="5513510"/>
              <a:ext cx="1440160" cy="25478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Content Placeholder 2"/>
            <p:cNvSpPr txBox="1"/>
            <p:nvPr/>
          </p:nvSpPr>
          <p:spPr bwMode="auto">
            <a:xfrm>
              <a:off x="191538" y="6275929"/>
              <a:ext cx="5760640" cy="9371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7696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2DA2BF"/>
                </a:buClr>
                <a:buSzPct val="68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This is a model rule, which indicates that all the .o objects depend on the .</a:t>
              </a:r>
              <a:r>
                <a:rPr kumimoji="0" lang="en-US" sz="2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cpp</a:t>
              </a: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files</a:t>
              </a: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H="1" flipV="1">
              <a:off x="701725" y="5768292"/>
              <a:ext cx="144016" cy="67425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335744" y="270045"/>
            <a:ext cx="105650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All the .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cpp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files are compiled to the .o files, so we can modify the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like this: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F66DDE2-76A8-DFA4-4EE3-7E3A8BDF2251}"/>
              </a:ext>
            </a:extLst>
          </p:cNvPr>
          <p:cNvGrpSpPr/>
          <p:nvPr/>
        </p:nvGrpSpPr>
        <p:grpSpPr>
          <a:xfrm>
            <a:off x="1483094" y="4383009"/>
            <a:ext cx="2160192" cy="1096210"/>
            <a:chOff x="1483094" y="4383009"/>
            <a:chExt cx="2160192" cy="1096210"/>
          </a:xfrm>
        </p:grpSpPr>
        <p:grpSp>
          <p:nvGrpSpPr>
            <p:cNvPr id="4" name="组合 3"/>
            <p:cNvGrpSpPr/>
            <p:nvPr/>
          </p:nvGrpSpPr>
          <p:grpSpPr>
            <a:xfrm>
              <a:off x="2136932" y="4383009"/>
              <a:ext cx="1506354" cy="1096210"/>
              <a:chOff x="2306838" y="4856713"/>
              <a:chExt cx="1659784" cy="1208299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2306838" y="4856713"/>
                <a:ext cx="396045" cy="360041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769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85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875074" y="5699471"/>
                <a:ext cx="396044" cy="36004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769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8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3570579" y="5704972"/>
                <a:ext cx="396043" cy="36004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769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85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1B1A4A8-01E0-8DFB-9013-7E08B2FA1AB8}"/>
                </a:ext>
              </a:extLst>
            </p:cNvPr>
            <p:cNvSpPr/>
            <p:nvPr/>
          </p:nvSpPr>
          <p:spPr>
            <a:xfrm>
              <a:off x="1483094" y="4387943"/>
              <a:ext cx="359435" cy="32664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1D7225C3-B0D0-5FBD-50E4-2D7929B80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118" y="2849389"/>
            <a:ext cx="5076825" cy="1085850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0E07FEB8-A149-30B7-F840-FA7A2A913CB2}"/>
              </a:ext>
            </a:extLst>
          </p:cNvPr>
          <p:cNvGrpSpPr/>
          <p:nvPr/>
        </p:nvGrpSpPr>
        <p:grpSpPr>
          <a:xfrm>
            <a:off x="5447270" y="4311281"/>
            <a:ext cx="5438777" cy="652540"/>
            <a:chOff x="6371504" y="4979872"/>
            <a:chExt cx="5438777" cy="652540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29BC014D-A576-0761-CD00-357B8FFEF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1504" y="4979872"/>
              <a:ext cx="2582427" cy="601387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EA8FD714-AB58-A83B-399B-23110A2FF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14756" y="5271042"/>
              <a:ext cx="2295525" cy="295275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2337690-8AC1-3561-D2D1-1ADB69C3BC73}"/>
                </a:ext>
              </a:extLst>
            </p:cNvPr>
            <p:cNvSpPr txBox="1"/>
            <p:nvPr/>
          </p:nvSpPr>
          <p:spPr>
            <a:xfrm>
              <a:off x="9033137" y="5186136"/>
              <a:ext cx="442750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or</a:t>
              </a:r>
              <a:endParaRPr lang="zh-CN" altLang="en-US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5332B4C-C14A-4879-E9E3-C7352ECAC5CB}"/>
              </a:ext>
            </a:extLst>
          </p:cNvPr>
          <p:cNvGrpSpPr/>
          <p:nvPr/>
        </p:nvGrpSpPr>
        <p:grpSpPr>
          <a:xfrm>
            <a:off x="321060" y="4611975"/>
            <a:ext cx="5126210" cy="894701"/>
            <a:chOff x="493540" y="4690979"/>
            <a:chExt cx="5126210" cy="894701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287EFE3-AA9D-CB37-EC30-829E7D8408D4}"/>
                </a:ext>
              </a:extLst>
            </p:cNvPr>
            <p:cNvSpPr/>
            <p:nvPr/>
          </p:nvSpPr>
          <p:spPr>
            <a:xfrm>
              <a:off x="493540" y="4888001"/>
              <a:ext cx="3799759" cy="69767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F20C2DC2-FBC3-0496-C809-43FBF4788BD9}"/>
                </a:ext>
              </a:extLst>
            </p:cNvPr>
            <p:cNvCxnSpPr>
              <a:cxnSpLocks/>
              <a:stCxn id="27" idx="3"/>
              <a:endCxn id="23" idx="1"/>
            </p:cNvCxnSpPr>
            <p:nvPr/>
          </p:nvCxnSpPr>
          <p:spPr>
            <a:xfrm flipV="1">
              <a:off x="4293299" y="4690979"/>
              <a:ext cx="1326451" cy="54586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8C8E654F-A2A6-6B5B-32B9-3DC8CED2CF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2199" y="3700225"/>
            <a:ext cx="2000102" cy="507602"/>
          </a:xfrm>
          <a:prstGeom prst="rect">
            <a:avLst/>
          </a:prstGeom>
        </p:spPr>
      </p:pic>
      <p:grpSp>
        <p:nvGrpSpPr>
          <p:cNvPr id="35" name="组合 34">
            <a:extLst>
              <a:ext uri="{FF2B5EF4-FFF2-40B4-BE49-F238E27FC236}">
                <a16:creationId xmlns:a16="http://schemas.microsoft.com/office/drawing/2014/main" id="{16AFAEED-E793-68E6-9B72-9FB88557A7B3}"/>
              </a:ext>
            </a:extLst>
          </p:cNvPr>
          <p:cNvGrpSpPr/>
          <p:nvPr/>
        </p:nvGrpSpPr>
        <p:grpSpPr>
          <a:xfrm>
            <a:off x="384972" y="4046991"/>
            <a:ext cx="2617456" cy="697679"/>
            <a:chOff x="493540" y="4888001"/>
            <a:chExt cx="2617456" cy="697679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D8259E0-83BB-6E5D-0984-D862A20A9395}"/>
                </a:ext>
              </a:extLst>
            </p:cNvPr>
            <p:cNvSpPr/>
            <p:nvPr/>
          </p:nvSpPr>
          <p:spPr>
            <a:xfrm>
              <a:off x="493540" y="4888001"/>
              <a:ext cx="2258021" cy="69767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FFBD4A3B-0205-BD99-0EDA-8AAA831073EA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 flipV="1">
              <a:off x="2751561" y="4910199"/>
              <a:ext cx="359435" cy="32664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69194622-6B19-1874-7637-2CC99797E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547" y="2479383"/>
            <a:ext cx="6433706" cy="5489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CA269DA-C73B-CA49-411D-C7E7979E5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38" y="1183531"/>
            <a:ext cx="4343400" cy="5286375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1541377" y="335672"/>
            <a:ext cx="7881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Using phony target to clean up compiled results automatically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75010" y="5534152"/>
            <a:ext cx="9971880" cy="1211056"/>
            <a:chOff x="629717" y="6010497"/>
            <a:chExt cx="10987535" cy="1334885"/>
          </a:xfrm>
        </p:grpSpPr>
        <p:sp>
          <p:nvSpPr>
            <p:cNvPr id="9" name="矩形 8"/>
            <p:cNvSpPr/>
            <p:nvPr/>
          </p:nvSpPr>
          <p:spPr>
            <a:xfrm>
              <a:off x="629717" y="6010497"/>
              <a:ext cx="3390230" cy="953799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Content Placeholder 2"/>
            <p:cNvSpPr txBox="1"/>
            <p:nvPr/>
          </p:nvSpPr>
          <p:spPr bwMode="auto">
            <a:xfrm>
              <a:off x="5376082" y="6408220"/>
              <a:ext cx="6241170" cy="9371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7696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2DA2BF"/>
                </a:buClr>
                <a:buSzPct val="68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Adding 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.PHONY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 a target will prevent making from confusing the phony target with a file name.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 flipV="1">
              <a:off x="3870077" y="6219125"/>
              <a:ext cx="1584176" cy="69248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10343868" y="2541944"/>
            <a:ext cx="1241684" cy="2613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8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171768" y="1263078"/>
            <a:ext cx="6685935" cy="1197930"/>
            <a:chOff x="3804242" y="6180566"/>
            <a:chExt cx="6101384" cy="1083475"/>
          </a:xfrm>
        </p:grpSpPr>
        <p:sp>
          <p:nvSpPr>
            <p:cNvPr id="15" name="Content Placeholder 2"/>
            <p:cNvSpPr txBox="1"/>
            <p:nvPr/>
          </p:nvSpPr>
          <p:spPr bwMode="auto">
            <a:xfrm>
              <a:off x="3804242" y="6180566"/>
              <a:ext cx="6101384" cy="1021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7696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2DA2BF"/>
                </a:buClr>
                <a:buSzPct val="68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Because 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clean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is a label not a target, the command 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make clean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can execute the clean part. Only 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make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command can not execute clean part.</a:t>
              </a:r>
            </a:p>
          </p:txBody>
        </p:sp>
        <p:cxnSp>
          <p:nvCxnSpPr>
            <p:cNvPr id="16" name="直接箭头连接符 15"/>
            <p:cNvCxnSpPr>
              <a:cxnSpLocks/>
            </p:cNvCxnSpPr>
            <p:nvPr/>
          </p:nvCxnSpPr>
          <p:spPr>
            <a:xfrm>
              <a:off x="8012403" y="6837221"/>
              <a:ext cx="816508" cy="42682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DA3BC860-8268-8B07-9079-1277267B0C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1768" y="3287283"/>
            <a:ext cx="5260258" cy="1113703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4E822ECF-DE7D-2C1C-15B2-F6F32E93A627}"/>
              </a:ext>
            </a:extLst>
          </p:cNvPr>
          <p:cNvGrpSpPr/>
          <p:nvPr/>
        </p:nvGrpSpPr>
        <p:grpSpPr>
          <a:xfrm>
            <a:off x="5260301" y="3518698"/>
            <a:ext cx="5361494" cy="1508858"/>
            <a:chOff x="629717" y="6010498"/>
            <a:chExt cx="5361495" cy="150940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5EF38B0-FB24-7E29-B8F8-A41A4123DE69}"/>
                </a:ext>
              </a:extLst>
            </p:cNvPr>
            <p:cNvSpPr/>
            <p:nvPr/>
          </p:nvSpPr>
          <p:spPr>
            <a:xfrm>
              <a:off x="629717" y="6010498"/>
              <a:ext cx="4434306" cy="901113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86325"/>
              <a:endParaRPr lang="zh-CN" altLang="en-US" sz="2299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D0CA5755-A6CB-41B0-BA8E-6AFFE79F3D1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72448" y="7091007"/>
              <a:ext cx="5118764" cy="4288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18637" tIns="59319" rIns="118637" bIns="59319" numCol="1" anchor="t" anchorCtr="0" compatLnSpc="1">
              <a:prstTxWarp prst="textNoShape">
                <a:avLst/>
              </a:prstTxWarp>
            </a:bodyPr>
            <a:lstStyle>
              <a:lvl1pPr marL="473896" indent="-331728" algn="l" rtl="0" eaLnBrk="0" fontAlgn="base" hangingPunct="0">
                <a:spcBef>
                  <a:spcPts val="519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623" indent="-296700" algn="l" rtl="0" eaLnBrk="0" fontAlgn="base" hangingPunct="0">
                <a:spcBef>
                  <a:spcPts val="422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686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69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2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9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  <a:extLst/>
            </a:lstStyle>
            <a:p>
              <a:pPr marL="0" lvl="1" indent="0" defTabSz="1186325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After clean, you can run make again</a:t>
              </a: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E794259A-6DC6-FEB1-14EF-07D245772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697" y="6806182"/>
              <a:ext cx="216024" cy="42889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039C3FE-789E-7DD2-4CE7-37670CB51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380" y="4782501"/>
            <a:ext cx="6394968" cy="5639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6484" y="1324338"/>
            <a:ext cx="8422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wildcard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: search file    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for example: 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                 SRC = $(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wildcard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./*.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cpp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1374" y="307743"/>
            <a:ext cx="3802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Functions in 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00368" y="1089015"/>
            <a:ext cx="8316551" cy="1462596"/>
            <a:chOff x="695871" y="5547206"/>
            <a:chExt cx="9163608" cy="1612141"/>
          </a:xfrm>
        </p:grpSpPr>
        <p:sp>
          <p:nvSpPr>
            <p:cNvPr id="9" name="矩形 8"/>
            <p:cNvSpPr/>
            <p:nvPr/>
          </p:nvSpPr>
          <p:spPr>
            <a:xfrm>
              <a:off x="695871" y="6537780"/>
              <a:ext cx="4686374" cy="621567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Content Placeholder 2"/>
            <p:cNvSpPr txBox="1"/>
            <p:nvPr/>
          </p:nvSpPr>
          <p:spPr bwMode="auto">
            <a:xfrm>
              <a:off x="4098841" y="5547206"/>
              <a:ext cx="5760638" cy="937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7696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2DA2BF"/>
                </a:buClr>
                <a:buSzPct val="68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Search all the .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cpp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files in the current directory, and return to SRC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>
              <a:off x="3613569" y="6317625"/>
              <a:ext cx="576064" cy="37151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782781" y="3314278"/>
          <a:ext cx="3457815" cy="991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4" imgW="2857500" imgH="819150" progId="Photoshop.Image.13">
                  <p:embed/>
                </p:oleObj>
              </mc:Choice>
              <mc:Fallback>
                <p:oleObj name="Image" r:id="rId4" imgW="2857500" imgH="819150" progId="Photoshop.Image.13">
                  <p:embed/>
                  <p:pic>
                    <p:nvPicPr>
                      <p:cNvPr id="18" name="对象 1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82781" y="3314278"/>
                        <a:ext cx="3457815" cy="991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1518777" y="5054508"/>
            <a:ext cx="7452702" cy="1104982"/>
            <a:chOff x="765017" y="6537781"/>
            <a:chExt cx="8211774" cy="1217966"/>
          </a:xfrm>
        </p:grpSpPr>
        <p:sp>
          <p:nvSpPr>
            <p:cNvPr id="20" name="矩形 19"/>
            <p:cNvSpPr/>
            <p:nvPr/>
          </p:nvSpPr>
          <p:spPr>
            <a:xfrm>
              <a:off x="765017" y="6537781"/>
              <a:ext cx="5328592" cy="288942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Content Placeholder 2"/>
            <p:cNvSpPr txBox="1"/>
            <p:nvPr/>
          </p:nvSpPr>
          <p:spPr bwMode="auto">
            <a:xfrm>
              <a:off x="3216151" y="7106617"/>
              <a:ext cx="5760640" cy="6491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7696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2DA2BF"/>
                </a:buClr>
                <a:buSzPct val="68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All .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cpp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files in the current directory</a:t>
              </a:r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H="1" flipV="1">
              <a:off x="3216151" y="6767976"/>
              <a:ext cx="144016" cy="42852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C572925-4292-A3FB-B954-96CB53CC0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486" y="5277594"/>
            <a:ext cx="6126186" cy="793071"/>
          </a:xfrm>
          <a:prstGeom prst="rect">
            <a:avLst/>
          </a:prstGeom>
        </p:spPr>
      </p:pic>
      <p:sp>
        <p:nvSpPr>
          <p:cNvPr id="3" name="TextBox 12"/>
          <p:cNvSpPr txBox="1"/>
          <p:nvPr/>
        </p:nvSpPr>
        <p:spPr>
          <a:xfrm>
            <a:off x="1699016" y="400704"/>
            <a:ext cx="7810984" cy="985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05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patsubst</a:t>
            </a:r>
            <a:r>
              <a:rPr kumimoji="0" lang="en-US" altLang="zh-CN" sz="2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(pattern substitution): replace file   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$(</a:t>
            </a:r>
            <a:r>
              <a:rPr kumimoji="0" lang="en-US" altLang="zh-CN" sz="2905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patsubst</a:t>
            </a:r>
            <a:r>
              <a:rPr kumimoji="0" lang="en-US" altLang="zh-CN" sz="290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original pattern, target pattern, file list)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361761" y="1599150"/>
            <a:ext cx="8640937" cy="1204884"/>
            <a:chOff x="397722" y="5718129"/>
            <a:chExt cx="9521027" cy="1328083"/>
          </a:xfrm>
        </p:grpSpPr>
        <p:sp>
          <p:nvSpPr>
            <p:cNvPr id="5" name="矩形 4"/>
            <p:cNvSpPr/>
            <p:nvPr/>
          </p:nvSpPr>
          <p:spPr>
            <a:xfrm>
              <a:off x="397722" y="6424645"/>
              <a:ext cx="5519639" cy="621567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Content Placeholder 2"/>
            <p:cNvSpPr txBox="1"/>
            <p:nvPr/>
          </p:nvSpPr>
          <p:spPr bwMode="auto">
            <a:xfrm>
              <a:off x="4158109" y="5718129"/>
              <a:ext cx="5760640" cy="6491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7696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2DA2BF"/>
                </a:buClr>
                <a:buSzPct val="68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Replace all .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cpp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files with .o files </a:t>
              </a:r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H="1">
              <a:off x="3682715" y="6139760"/>
              <a:ext cx="576064" cy="37151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12"/>
          <p:cNvSpPr txBox="1"/>
          <p:nvPr/>
        </p:nvSpPr>
        <p:spPr>
          <a:xfrm>
            <a:off x="867856" y="1863424"/>
            <a:ext cx="6385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for example: 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               OBJ = $(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patsubst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%.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cpp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  %.o, $(SRC))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744043" y="5531118"/>
            <a:ext cx="9643754" cy="1171614"/>
            <a:chOff x="695871" y="6537780"/>
            <a:chExt cx="10625988" cy="1291410"/>
          </a:xfrm>
        </p:grpSpPr>
        <p:sp>
          <p:nvSpPr>
            <p:cNvPr id="12" name="矩形 11"/>
            <p:cNvSpPr/>
            <p:nvPr/>
          </p:nvSpPr>
          <p:spPr>
            <a:xfrm>
              <a:off x="695871" y="6537780"/>
              <a:ext cx="5184576" cy="621567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Content Placeholder 2"/>
            <p:cNvSpPr txBox="1"/>
            <p:nvPr/>
          </p:nvSpPr>
          <p:spPr bwMode="auto">
            <a:xfrm>
              <a:off x="5561219" y="7180060"/>
              <a:ext cx="5760640" cy="6491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l" defTabSz="107696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2DA2BF"/>
                </a:buClr>
                <a:buSzPct val="68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Replace all .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cpp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files with .o files </a:t>
              </a:r>
            </a:p>
          </p:txBody>
        </p:sp>
        <p:cxnSp>
          <p:nvCxnSpPr>
            <p:cNvPr id="14" name="直接箭头连接符 13"/>
            <p:cNvCxnSpPr>
              <a:stCxn id="13" idx="1"/>
            </p:cNvCxnSpPr>
            <p:nvPr/>
          </p:nvCxnSpPr>
          <p:spPr>
            <a:xfrm flipH="1" flipV="1">
              <a:off x="5232375" y="7153615"/>
              <a:ext cx="328844" cy="35101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1913485" y="3195485"/>
          <a:ext cx="4817889" cy="1728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3981450" imgH="1428750" progId="Photoshop.Image.13">
                  <p:embed/>
                </p:oleObj>
              </mc:Choice>
              <mc:Fallback>
                <p:oleObj name="Image" r:id="rId3" imgW="3981450" imgH="1428750" progId="Photoshop.Image.13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3485" y="3195485"/>
                        <a:ext cx="4817889" cy="17289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D4FBE56-443D-8682-DE95-C8226A4B9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005" y="742793"/>
            <a:ext cx="4851003" cy="530543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B03732B3-7561-275B-FFD5-16B6690E1CB3}"/>
              </a:ext>
            </a:extLst>
          </p:cNvPr>
          <p:cNvGrpSpPr/>
          <p:nvPr/>
        </p:nvGrpSpPr>
        <p:grpSpPr>
          <a:xfrm>
            <a:off x="6098401" y="1578376"/>
            <a:ext cx="5319771" cy="523220"/>
            <a:chOff x="6934147" y="772132"/>
            <a:chExt cx="5319771" cy="52322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74DC53D-A434-F5D4-72E7-D0823049D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2486" y="825922"/>
              <a:ext cx="4711432" cy="434087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827FDAD-C65F-E47C-EE17-015BCFD4E6E0}"/>
                </a:ext>
              </a:extLst>
            </p:cNvPr>
            <p:cNvSpPr txBox="1"/>
            <p:nvPr/>
          </p:nvSpPr>
          <p:spPr>
            <a:xfrm>
              <a:off x="6934147" y="772132"/>
              <a:ext cx="4860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vs</a:t>
              </a:r>
              <a:endParaRPr lang="zh-CN" altLang="en-US" sz="2800" dirty="0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E7C2B227-0C20-558D-2EE6-BF56D47ACF1D}"/>
              </a:ext>
            </a:extLst>
          </p:cNvPr>
          <p:cNvSpPr/>
          <p:nvPr/>
        </p:nvSpPr>
        <p:spPr>
          <a:xfrm>
            <a:off x="1252518" y="1687290"/>
            <a:ext cx="4767227" cy="3553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86325"/>
            <a:endParaRPr lang="zh-CN" altLang="en-US" sz="2299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29FE197-0ADE-F8B1-71D9-4E1B18574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431" y="3151238"/>
            <a:ext cx="51530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7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4490" y="332536"/>
            <a:ext cx="5595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58044"/>
            <a:r>
              <a:rPr lang="en-US" altLang="zh-CN" sz="28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Use</a:t>
            </a:r>
            <a:r>
              <a:rPr lang="en-US" altLang="zh-CN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Options to Control Optimization</a:t>
            </a:r>
          </a:p>
        </p:txBody>
      </p:sp>
      <p:sp>
        <p:nvSpPr>
          <p:cNvPr id="3" name="矩形 2"/>
          <p:cNvSpPr/>
          <p:nvPr/>
        </p:nvSpPr>
        <p:spPr>
          <a:xfrm>
            <a:off x="739084" y="1142511"/>
            <a:ext cx="10975146" cy="76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58044"/>
            <a:r>
              <a:rPr lang="en-US" altLang="zh-CN" sz="2177" b="1" dirty="0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-O1</a:t>
            </a:r>
            <a:r>
              <a:rPr lang="en-US" altLang="zh-CN" sz="2177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, the compiler tries to reduce code size and execution time, without performing any optimizations that take a great deal of compilation time.</a:t>
            </a:r>
            <a:endParaRPr lang="zh-CN" altLang="en-US" sz="2177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9084" y="2165898"/>
            <a:ext cx="10713833" cy="1097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58044"/>
            <a:r>
              <a:rPr lang="en-US" altLang="zh-CN" sz="2177" b="1" dirty="0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-O2</a:t>
            </a:r>
            <a:r>
              <a:rPr lang="en-US" altLang="zh-CN" sz="2177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,Optimize even more. GCC performs nearly all supported optimizations that do not involve a space-speed tradeoff. As compared to -O1, this option increases both compilation time and the performance of the generated code.</a:t>
            </a:r>
            <a:endParaRPr lang="zh-CN" altLang="en-US" sz="2177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3191" y="3739484"/>
            <a:ext cx="7860742" cy="4135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58044"/>
            <a:r>
              <a:rPr lang="en-US" altLang="zh-CN" sz="2087" b="1" dirty="0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-O3</a:t>
            </a:r>
            <a:r>
              <a:rPr lang="en-US" altLang="zh-CN" sz="2087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, Optimize yet more. O3 turns on all optimizations specified by -O2.</a:t>
            </a:r>
            <a:endParaRPr lang="zh-CN" altLang="en-US" sz="2087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4102" y="5127338"/>
            <a:ext cx="7055451" cy="413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58044"/>
            <a:r>
              <a:rPr lang="en-US" altLang="zh-CN" sz="2087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https://gcc.gnu.org/onlinedocs/gcc/Optimize-Options.html</a:t>
            </a:r>
            <a:endParaRPr lang="zh-CN" altLang="en-US" sz="2087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94768" y="5870348"/>
            <a:ext cx="7044786" cy="413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58044"/>
            <a:r>
              <a:rPr lang="en-US" altLang="zh-CN" sz="2087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https://blog.csdn.net/xinianbuxiu/article/details/51844994</a:t>
            </a:r>
            <a:endParaRPr lang="zh-CN" altLang="en-US" sz="2087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362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80B25BE9-6282-0483-5858-6D4884A60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15" y="510858"/>
            <a:ext cx="4782116" cy="59007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7845D3-D807-6191-5FE8-1A3D198C5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1657" y="303739"/>
            <a:ext cx="1819275" cy="18764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65111" y="4043774"/>
            <a:ext cx="2746683" cy="2675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58044"/>
            <a:endParaRPr lang="zh-CN" altLang="en-US" sz="2087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26671" y="5207396"/>
            <a:ext cx="1183677" cy="2675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58044"/>
            <a:endParaRPr lang="zh-CN" altLang="en-US" sz="2087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6BACF1-3C9B-B79C-B648-7019F2CBD6D0}"/>
              </a:ext>
            </a:extLst>
          </p:cNvPr>
          <p:cNvSpPr/>
          <p:nvPr/>
        </p:nvSpPr>
        <p:spPr>
          <a:xfrm>
            <a:off x="628998" y="446352"/>
            <a:ext cx="4345407" cy="5715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6709"/>
            <a:endParaRPr lang="zh-CN" altLang="en-US" sz="2087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844A893-4872-2FE8-6146-5BEBE52384AC}"/>
              </a:ext>
            </a:extLst>
          </p:cNvPr>
          <p:cNvSpPr/>
          <p:nvPr/>
        </p:nvSpPr>
        <p:spPr>
          <a:xfrm>
            <a:off x="3770271" y="5172790"/>
            <a:ext cx="1090404" cy="3267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6709"/>
            <a:endParaRPr lang="zh-CN" altLang="en-US" sz="2087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11F57C-7EE7-C169-8CB2-BE5D3614DBFC}"/>
              </a:ext>
            </a:extLst>
          </p:cNvPr>
          <p:cNvSpPr/>
          <p:nvPr/>
        </p:nvSpPr>
        <p:spPr>
          <a:xfrm>
            <a:off x="1650622" y="6129435"/>
            <a:ext cx="954926" cy="2675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6709"/>
            <a:endParaRPr lang="zh-CN" altLang="en-US" sz="2087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340A3CE-ECD4-9D63-2310-7D62D026097E}"/>
              </a:ext>
            </a:extLst>
          </p:cNvPr>
          <p:cNvGrpSpPr/>
          <p:nvPr/>
        </p:nvGrpSpPr>
        <p:grpSpPr>
          <a:xfrm>
            <a:off x="704232" y="1180167"/>
            <a:ext cx="4647006" cy="569433"/>
            <a:chOff x="6268919" y="2216369"/>
            <a:chExt cx="5120312" cy="62743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2806D59-23DA-BA6D-1A76-455DBEE37C26}"/>
                </a:ext>
              </a:extLst>
            </p:cNvPr>
            <p:cNvSpPr/>
            <p:nvPr/>
          </p:nvSpPr>
          <p:spPr>
            <a:xfrm>
              <a:off x="6268919" y="2251123"/>
              <a:ext cx="1838434" cy="32622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77449"/>
              <a:endParaRPr lang="zh-CN" altLang="en-US" sz="1892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987F101-C567-64A9-8B44-3BCD57975568}"/>
                </a:ext>
              </a:extLst>
            </p:cNvPr>
            <p:cNvGrpSpPr/>
            <p:nvPr/>
          </p:nvGrpSpPr>
          <p:grpSpPr>
            <a:xfrm>
              <a:off x="7606974" y="2216369"/>
              <a:ext cx="3782257" cy="627430"/>
              <a:chOff x="5794347" y="5727258"/>
              <a:chExt cx="3549171" cy="468581"/>
            </a:xfrm>
          </p:grpSpPr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F892BD8-84D4-1BE5-A13F-6DA26AC9F5AF}"/>
                  </a:ext>
                </a:extLst>
              </p:cNvPr>
              <p:cNvSpPr txBox="1"/>
              <p:nvPr/>
            </p:nvSpPr>
            <p:spPr bwMode="auto">
              <a:xfrm>
                <a:off x="6427482" y="5727258"/>
                <a:ext cx="2916036" cy="46858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7718" tIns="48860" rIns="97718" bIns="48860" numCol="1" anchor="t" anchorCtr="0" compatLnSpc="1"/>
              <a:lstStyle>
                <a:lvl1pPr marL="473710" indent="-331470" algn="l" rtl="0" eaLnBrk="0" fontAlgn="base" hangingPunct="0">
                  <a:spcBef>
                    <a:spcPts val="520"/>
                  </a:spcBef>
                  <a:spcAft>
                    <a:spcPct val="0"/>
                  </a:spcAft>
                  <a:buClr>
                    <a:schemeClr val="accent1"/>
                  </a:buClr>
                  <a:buSzPct val="68000"/>
                  <a:buFont typeface="Wingdings 3" panose="05040102010807070707" pitchFamily="18" charset="2"/>
                  <a:buChar char=""/>
                  <a:defRPr sz="3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5815" indent="-296545" algn="l" rtl="0" eaLnBrk="0" fontAlgn="base" hangingPunct="0">
                  <a:spcBef>
                    <a:spcPts val="42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14425" indent="-296545" algn="l" rtl="0" eaLnBrk="0" fontAlgn="base" hangingPunct="0">
                  <a:spcBef>
                    <a:spcPts val="455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Wingdings 2" panose="05020102010507070707" pitchFamily="18" charset="2"/>
                  <a:buChar char="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83360" indent="-296545" algn="l" rtl="0" eaLnBrk="0" fontAlgn="base" hangingPunct="0">
                  <a:spcBef>
                    <a:spcPts val="455"/>
                  </a:spcBef>
                  <a:spcAft>
                    <a:spcPct val="0"/>
                  </a:spcAft>
                  <a:buClr>
                    <a:schemeClr val="accent2"/>
                  </a:buClr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83360" indent="-296545" algn="l" rtl="0" eaLnBrk="0" fontAlgn="base" hangingPunct="0">
                  <a:spcBef>
                    <a:spcPts val="455"/>
                  </a:spcBef>
                  <a:spcAft>
                    <a:spcPct val="0"/>
                  </a:spcAft>
                  <a:buClr>
                    <a:schemeClr val="accent2"/>
                  </a:buClr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77085" indent="-296545" algn="l" rtl="0" eaLnBrk="1" latinLnBrk="0" hangingPunct="1">
                  <a:spcBef>
                    <a:spcPts val="455"/>
                  </a:spcBef>
                  <a:buClr>
                    <a:schemeClr val="accent3"/>
                  </a:buClr>
                  <a:buFont typeface="Wingdings 2" panose="05020102010507070707"/>
                  <a:buChar char="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3630" indent="-296545" algn="l" rtl="0" eaLnBrk="1" latinLnBrk="0" hangingPunct="1">
                  <a:spcBef>
                    <a:spcPts val="455"/>
                  </a:spcBef>
                  <a:buClr>
                    <a:schemeClr val="accent3"/>
                  </a:buClr>
                  <a:buFont typeface="Wingdings 2" panose="05020102010507070707"/>
                  <a:buChar char="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70175" indent="-296545" algn="l" rtl="0" eaLnBrk="1" latinLnBrk="0" hangingPunct="1">
                  <a:spcBef>
                    <a:spcPts val="455"/>
                  </a:spcBef>
                  <a:buClr>
                    <a:schemeClr val="accent3"/>
                  </a:buClr>
                  <a:buFont typeface="Wingdings 2" panose="05020102010507070707"/>
                  <a:buChar char="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66720" indent="-296545" algn="l" rtl="0" eaLnBrk="1" latinLnBrk="0" hangingPunct="1">
                  <a:spcBef>
                    <a:spcPts val="455"/>
                  </a:spcBef>
                  <a:buClr>
                    <a:schemeClr val="accent3"/>
                  </a:buClr>
                  <a:buFont typeface="Wingdings 2" panose="05020102010507070707"/>
                  <a:buChar char=""/>
                  <a:defRPr kumimoji="0" sz="21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defTabSz="977449">
                  <a:spcBef>
                    <a:spcPts val="0"/>
                  </a:spcBef>
                  <a:buClr>
                    <a:srgbClr val="2DA2BF"/>
                  </a:buClr>
                  <a:buSzPct val="68000"/>
                  <a:buNone/>
                </a:pPr>
                <a:r>
                  <a:rPr lang="en-US" sz="1647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-I</a:t>
                </a:r>
                <a:r>
                  <a:rPr lang="en-US" sz="1647" dirty="0">
                    <a:solidFill>
                      <a:srgbClr val="FFFF00"/>
                    </a:solidFill>
                    <a:latin typeface="Calibri" panose="020F0502020204030204"/>
                  </a:rPr>
                  <a:t> means search file(s) in the specified folder i.e. </a:t>
                </a:r>
                <a:r>
                  <a:rPr lang="en-US" sz="1647" b="1" dirty="0" err="1">
                    <a:solidFill>
                      <a:srgbClr val="00B0F0"/>
                    </a:solidFill>
                    <a:latin typeface="Calibri" panose="020F0502020204030204"/>
                  </a:rPr>
                  <a:t>inc</a:t>
                </a:r>
                <a:r>
                  <a:rPr lang="en-US" sz="1647" dirty="0">
                    <a:solidFill>
                      <a:srgbClr val="FFFF00"/>
                    </a:solidFill>
                    <a:latin typeface="Calibri" panose="020F0502020204030204"/>
                  </a:rPr>
                  <a:t> folder</a:t>
                </a:r>
              </a:p>
            </p:txBody>
          </p: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955565C3-7B9D-2008-5171-7A59A1882B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94347" y="5939621"/>
                <a:ext cx="469542" cy="17390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9A20176-E4D9-5B10-0753-D458D14C1589}"/>
              </a:ext>
            </a:extLst>
          </p:cNvPr>
          <p:cNvGrpSpPr/>
          <p:nvPr/>
        </p:nvGrpSpPr>
        <p:grpSpPr>
          <a:xfrm>
            <a:off x="7655583" y="883396"/>
            <a:ext cx="3211098" cy="846458"/>
            <a:chOff x="5379099" y="4968485"/>
            <a:chExt cx="3538154" cy="933007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0974A1D-56ED-2F71-0D04-F85220DE81D5}"/>
                </a:ext>
              </a:extLst>
            </p:cNvPr>
            <p:cNvSpPr/>
            <p:nvPr/>
          </p:nvSpPr>
          <p:spPr>
            <a:xfrm>
              <a:off x="8053157" y="4968485"/>
              <a:ext cx="864096" cy="216051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39500316-24B1-18A1-487F-C81A389034E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379099" y="5432911"/>
              <a:ext cx="2696840" cy="46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07671" tIns="53836" rIns="107671" bIns="53836" numCol="1" anchor="t" anchorCtr="0" compatLnSpc="1">
              <a:prstTxWarp prst="textNoShape">
                <a:avLst/>
              </a:prstTxWarp>
            </a:bodyPr>
            <a:lstStyle>
              <a:lvl1pPr marL="473896" indent="-331728" algn="l" rtl="0" eaLnBrk="0" fontAlgn="base" hangingPunct="0">
                <a:spcBef>
                  <a:spcPts val="519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623" indent="-296700" algn="l" rtl="0" eaLnBrk="0" fontAlgn="base" hangingPunct="0">
                <a:spcBef>
                  <a:spcPts val="422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686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69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2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9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  <a:extLst/>
            </a:lstStyle>
            <a:p>
              <a:pPr marL="0" lvl="1" indent="0" defTabSz="1076709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1814" dirty="0">
                  <a:solidFill>
                    <a:prstClr val="black"/>
                  </a:solidFill>
                  <a:latin typeface="Calibri"/>
                </a:rPr>
                <a:t>All .</a:t>
              </a:r>
              <a:r>
                <a:rPr lang="en-US" sz="1814" dirty="0" err="1">
                  <a:solidFill>
                    <a:prstClr val="black"/>
                  </a:solidFill>
                  <a:latin typeface="Calibri"/>
                </a:rPr>
                <a:t>cpp</a:t>
              </a:r>
              <a:r>
                <a:rPr lang="en-US" sz="1814" dirty="0">
                  <a:solidFill>
                    <a:prstClr val="black"/>
                  </a:solidFill>
                  <a:latin typeface="Calibri"/>
                </a:rPr>
                <a:t> files are in </a:t>
              </a:r>
              <a:r>
                <a:rPr lang="en-US" sz="1814" dirty="0" err="1">
                  <a:solidFill>
                    <a:prstClr val="black"/>
                  </a:solidFill>
                  <a:latin typeface="Calibri"/>
                </a:rPr>
                <a:t>src</a:t>
              </a:r>
              <a:endParaRPr lang="en-US" sz="1814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6A058A8-B950-6AF1-C520-0763D4757E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8526" y="5143088"/>
              <a:ext cx="847413" cy="32898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F027BEF-57C2-1CB5-9CC1-62E521DAF0F6}"/>
              </a:ext>
            </a:extLst>
          </p:cNvPr>
          <p:cNvGrpSpPr/>
          <p:nvPr/>
        </p:nvGrpSpPr>
        <p:grpSpPr>
          <a:xfrm>
            <a:off x="7655583" y="617335"/>
            <a:ext cx="3211098" cy="626864"/>
            <a:chOff x="3032223" y="5766365"/>
            <a:chExt cx="3538154" cy="69096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40C5E5E-3971-D241-5BFC-CD077D744C51}"/>
                </a:ext>
              </a:extLst>
            </p:cNvPr>
            <p:cNvSpPr/>
            <p:nvPr/>
          </p:nvSpPr>
          <p:spPr>
            <a:xfrm>
              <a:off x="5706281" y="5766365"/>
              <a:ext cx="864096" cy="222379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93FFC0A7-41DF-CBB0-847D-BC42968EB99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032223" y="5988744"/>
              <a:ext cx="2304256" cy="46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07671" tIns="53836" rIns="107671" bIns="53836" numCol="1" anchor="t" anchorCtr="0" compatLnSpc="1">
              <a:prstTxWarp prst="textNoShape">
                <a:avLst/>
              </a:prstTxWarp>
            </a:bodyPr>
            <a:lstStyle>
              <a:lvl1pPr marL="473896" indent="-331728" algn="l" rtl="0" eaLnBrk="0" fontAlgn="base" hangingPunct="0">
                <a:spcBef>
                  <a:spcPts val="519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623" indent="-296700" algn="l" rtl="0" eaLnBrk="0" fontAlgn="base" hangingPunct="0">
                <a:spcBef>
                  <a:spcPts val="422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686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500" indent="-296700" algn="l" rtl="0" eaLnBrk="0" fontAlgn="base" hangingPunct="0">
                <a:spcBef>
                  <a:spcPts val="454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69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00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2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999" indent="-296700" algn="l" rtl="0" eaLnBrk="1" latinLnBrk="0" hangingPunct="1">
                <a:spcBef>
                  <a:spcPts val="454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  <a:extLst/>
            </a:lstStyle>
            <a:p>
              <a:pPr marL="0" lvl="1" indent="0" defTabSz="1076709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1814" dirty="0">
                  <a:solidFill>
                    <a:prstClr val="black"/>
                  </a:solidFill>
                  <a:latin typeface="Calibri"/>
                </a:rPr>
                <a:t>All .h files are in </a:t>
              </a:r>
              <a:r>
                <a:rPr lang="en-US" sz="1814" dirty="0" err="1">
                  <a:solidFill>
                    <a:prstClr val="black"/>
                  </a:solidFill>
                  <a:latin typeface="Calibri"/>
                </a:rPr>
                <a:t>inc</a:t>
              </a:r>
              <a:endParaRPr lang="en-US" sz="1814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4E49C6BA-0BB1-CC8F-D048-DB9745E49E66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4881650" y="5877555"/>
              <a:ext cx="824631" cy="20479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7A4C111E-C02B-FE6A-A00C-60DE7E2A7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121" y="2931857"/>
            <a:ext cx="6086475" cy="1485900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5586664" y="5317069"/>
            <a:ext cx="6504526" cy="877263"/>
            <a:chOff x="5839327" y="5859368"/>
            <a:chExt cx="7167024" cy="966962"/>
          </a:xfrm>
        </p:grpSpPr>
        <p:sp>
          <p:nvSpPr>
            <p:cNvPr id="32" name="矩形 31"/>
            <p:cNvSpPr/>
            <p:nvPr/>
          </p:nvSpPr>
          <p:spPr>
            <a:xfrm>
              <a:off x="5949567" y="6370538"/>
              <a:ext cx="7056784" cy="455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8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http://www.gnu.org/software/make/manual/make.html</a:t>
              </a:r>
              <a:endParaRPr kumimoji="0" lang="zh-CN" altLang="en-US" sz="208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TextBox 21"/>
            <p:cNvSpPr txBox="1"/>
            <p:nvPr/>
          </p:nvSpPr>
          <p:spPr>
            <a:xfrm>
              <a:off x="5839327" y="5859368"/>
              <a:ext cx="2481259" cy="455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8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GNU Make Manual</a:t>
              </a:r>
              <a:endParaRPr kumimoji="0" lang="zh-CN" altLang="en-US" sz="208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07BADA5B-8636-E396-7653-D580DCA95224}"/>
              </a:ext>
            </a:extLst>
          </p:cNvPr>
          <p:cNvSpPr/>
          <p:nvPr/>
        </p:nvSpPr>
        <p:spPr>
          <a:xfrm>
            <a:off x="2831690" y="4043774"/>
            <a:ext cx="422787" cy="267593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81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4" grpId="0" animBg="1"/>
      <p:bldP spid="15" grpId="0" animBg="1"/>
      <p:bldP spid="16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56917801-7833-A560-A753-87A7A2AF5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688" y="4097377"/>
            <a:ext cx="5374735" cy="21845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C5F6E88-4682-7E14-E5B4-66D954AAD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978" y="831173"/>
            <a:ext cx="4619625" cy="2943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84585" y="212357"/>
            <a:ext cx="8649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   Keyboard input and terminal output of character array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02866" y="831173"/>
            <a:ext cx="294407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1. </a:t>
            </a:r>
            <a:r>
              <a:rPr lang="en-US" altLang="zh-CN" sz="2800" b="1" dirty="0">
                <a:solidFill>
                  <a:srgbClr val="00B0F0"/>
                </a:solidFill>
              </a:rPr>
              <a:t>C: </a:t>
            </a:r>
            <a:r>
              <a:rPr lang="en-US" altLang="zh-CN" sz="2800" b="1" dirty="0" err="1">
                <a:solidFill>
                  <a:srgbClr val="00B0F0"/>
                </a:solidFill>
              </a:rPr>
              <a:t>scanf</a:t>
            </a:r>
            <a:r>
              <a:rPr lang="en-US" altLang="zh-CN" sz="2800" b="1" dirty="0">
                <a:solidFill>
                  <a:srgbClr val="00B0F0"/>
                </a:solidFill>
              </a:rPr>
              <a:t> </a:t>
            </a:r>
            <a:r>
              <a:rPr lang="en-US" altLang="zh-CN" sz="2800" b="1" dirty="0"/>
              <a:t>&amp; </a:t>
            </a:r>
            <a:r>
              <a:rPr lang="en-US" altLang="zh-CN" sz="2800" b="1" dirty="0" err="1">
                <a:solidFill>
                  <a:srgbClr val="00B0F0"/>
                </a:solidFill>
              </a:rPr>
              <a:t>printf</a:t>
            </a:r>
            <a:endParaRPr lang="en-US" altLang="zh-CN" sz="2800" b="1" dirty="0">
              <a:solidFill>
                <a:srgbClr val="00B0F0"/>
              </a:solidFill>
            </a:endParaRPr>
          </a:p>
          <a:p>
            <a:r>
              <a:rPr lang="en-US" altLang="zh-CN" sz="2800" b="1" dirty="0"/>
              <a:t>     %</a:t>
            </a:r>
            <a:r>
              <a:rPr lang="en-US" altLang="zh-CN" sz="2800" b="1" dirty="0">
                <a:solidFill>
                  <a:srgbClr val="00B0F0"/>
                </a:solidFill>
              </a:rPr>
              <a:t>d</a:t>
            </a:r>
            <a:r>
              <a:rPr lang="en-US" altLang="zh-CN" sz="2800" b="1" dirty="0"/>
              <a:t> ----</a:t>
            </a:r>
            <a:r>
              <a:rPr lang="en-US" altLang="zh-CN" sz="2800" b="1" dirty="0" err="1"/>
              <a:t>int</a:t>
            </a:r>
            <a:endParaRPr lang="en-US" altLang="zh-CN" sz="2800" b="1" dirty="0"/>
          </a:p>
          <a:p>
            <a:r>
              <a:rPr lang="en-US" altLang="zh-CN" sz="2800" b="1" dirty="0"/>
              <a:t>     %</a:t>
            </a:r>
            <a:r>
              <a:rPr lang="en-US" altLang="zh-CN" sz="2800" b="1" dirty="0">
                <a:solidFill>
                  <a:srgbClr val="00B0F0"/>
                </a:solidFill>
              </a:rPr>
              <a:t>f</a:t>
            </a:r>
            <a:r>
              <a:rPr lang="en-US" altLang="zh-CN" sz="2800" b="1" dirty="0"/>
              <a:t> ----float</a:t>
            </a:r>
          </a:p>
          <a:p>
            <a:r>
              <a:rPr lang="en-US" altLang="zh-CN" sz="2800" b="1" dirty="0"/>
              <a:t>     %</a:t>
            </a:r>
            <a:r>
              <a:rPr lang="en-US" altLang="zh-CN" sz="2800" b="1" dirty="0">
                <a:solidFill>
                  <a:srgbClr val="00B0F0"/>
                </a:solidFill>
              </a:rPr>
              <a:t>c</a:t>
            </a:r>
            <a:r>
              <a:rPr lang="en-US" altLang="zh-CN" sz="2800" b="1" dirty="0"/>
              <a:t> -----char</a:t>
            </a:r>
          </a:p>
          <a:p>
            <a:r>
              <a:rPr lang="en-US" altLang="zh-CN" sz="2800" b="1" dirty="0"/>
              <a:t>     %</a:t>
            </a:r>
            <a:r>
              <a:rPr lang="en-US" altLang="zh-CN" sz="2800" b="1" dirty="0">
                <a:solidFill>
                  <a:srgbClr val="00B0F0"/>
                </a:solidFill>
              </a:rPr>
              <a:t>s</a:t>
            </a:r>
            <a:r>
              <a:rPr lang="en-US" altLang="zh-CN" sz="2800" b="1" dirty="0"/>
              <a:t> -----string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3297520" y="4611331"/>
            <a:ext cx="2198712" cy="74222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20396" y="5539789"/>
            <a:ext cx="2198712" cy="7420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971CE7A-755B-49F8-8B98-E3F25B9F1EA6}"/>
              </a:ext>
            </a:extLst>
          </p:cNvPr>
          <p:cNvGrpSpPr/>
          <p:nvPr/>
        </p:nvGrpSpPr>
        <p:grpSpPr>
          <a:xfrm>
            <a:off x="1686420" y="4940302"/>
            <a:ext cx="1633976" cy="970531"/>
            <a:chOff x="162420" y="4940301"/>
            <a:chExt cx="1633976" cy="970531"/>
          </a:xfrm>
        </p:grpSpPr>
        <p:cxnSp>
          <p:nvCxnSpPr>
            <p:cNvPr id="7" name="直接箭头连接符 6"/>
            <p:cNvCxnSpPr>
              <a:cxnSpLocks/>
              <a:endCxn id="9" idx="1"/>
            </p:cNvCxnSpPr>
            <p:nvPr/>
          </p:nvCxnSpPr>
          <p:spPr>
            <a:xfrm>
              <a:off x="1220332" y="5539788"/>
              <a:ext cx="576064" cy="37104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62420" y="4940301"/>
              <a:ext cx="12882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Why only</a:t>
              </a:r>
            </a:p>
            <a:p>
              <a:r>
                <a:rPr lang="en-US" altLang="zh-CN" b="1" dirty="0"/>
                <a:t>Computer? </a:t>
              </a:r>
              <a:endParaRPr lang="zh-CN" altLang="en-US" b="1" dirty="0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470D63D5-B165-4C77-98F9-66A6E5C2C1E8}"/>
              </a:ext>
            </a:extLst>
          </p:cNvPr>
          <p:cNvSpPr/>
          <p:nvPr/>
        </p:nvSpPr>
        <p:spPr>
          <a:xfrm>
            <a:off x="6780215" y="2725688"/>
            <a:ext cx="436661" cy="22904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D7A4441-BED4-407C-90F7-85D53ACBDE69}"/>
              </a:ext>
            </a:extLst>
          </p:cNvPr>
          <p:cNvSpPr/>
          <p:nvPr/>
        </p:nvSpPr>
        <p:spPr>
          <a:xfrm>
            <a:off x="8308869" y="2990876"/>
            <a:ext cx="242658" cy="216024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47AC121-5FC7-40B0-8CA8-7BA40696E2F2}"/>
              </a:ext>
            </a:extLst>
          </p:cNvPr>
          <p:cNvSpPr txBox="1"/>
          <p:nvPr/>
        </p:nvSpPr>
        <p:spPr>
          <a:xfrm>
            <a:off x="2744332" y="6341173"/>
            <a:ext cx="7837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solidFill>
                  <a:srgbClr val="00B0F0"/>
                </a:solidFill>
              </a:rPr>
              <a:t>scanf</a:t>
            </a:r>
            <a:r>
              <a:rPr lang="en-US" altLang="zh-CN" sz="2000" b="1" dirty="0"/>
              <a:t> uses </a:t>
            </a:r>
            <a:r>
              <a:rPr lang="en-US" altLang="zh-CN" sz="2000" b="1" dirty="0">
                <a:solidFill>
                  <a:srgbClr val="FF0000"/>
                </a:solidFill>
              </a:rPr>
              <a:t>whitespace</a:t>
            </a:r>
            <a:r>
              <a:rPr lang="en-US" altLang="zh-CN" sz="2000" b="1" dirty="0"/>
              <a:t>—</a:t>
            </a:r>
            <a:r>
              <a:rPr lang="en-US" altLang="zh-CN" sz="2000" b="1" dirty="0">
                <a:solidFill>
                  <a:srgbClr val="FF0000"/>
                </a:solidFill>
              </a:rPr>
              <a:t>spaces</a:t>
            </a:r>
            <a:r>
              <a:rPr lang="en-US" altLang="zh-CN" sz="2000" b="1" dirty="0"/>
              <a:t>,</a:t>
            </a:r>
            <a:r>
              <a:rPr lang="en-US" altLang="zh-CN" sz="2000" b="1" dirty="0">
                <a:solidFill>
                  <a:srgbClr val="00B0F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tabs</a:t>
            </a:r>
            <a:r>
              <a:rPr lang="en-US" altLang="zh-CN" sz="2000" b="1" dirty="0"/>
              <a:t>, and </a:t>
            </a:r>
            <a:r>
              <a:rPr lang="en-US" altLang="zh-CN" sz="2000" b="1" dirty="0">
                <a:solidFill>
                  <a:srgbClr val="FF0000"/>
                </a:solidFill>
              </a:rPr>
              <a:t>newlines </a:t>
            </a:r>
            <a:r>
              <a:rPr lang="en-US" altLang="zh-CN" sz="2000" b="1" dirty="0"/>
              <a:t>to delineate a string.</a:t>
            </a:r>
            <a:endParaRPr lang="zh-CN" altLang="en-US" sz="2000" b="1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E666410-2369-4AFF-AC0A-52A79EED457A}"/>
              </a:ext>
            </a:extLst>
          </p:cNvPr>
          <p:cNvGrpSpPr/>
          <p:nvPr/>
        </p:nvGrpSpPr>
        <p:grpSpPr>
          <a:xfrm>
            <a:off x="7385775" y="2600593"/>
            <a:ext cx="3234411" cy="400111"/>
            <a:chOff x="4060566" y="2303435"/>
            <a:chExt cx="3913634" cy="40011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22A8817-59A6-4A46-B1E1-2133020192F5}"/>
                </a:ext>
              </a:extLst>
            </p:cNvPr>
            <p:cNvSpPr/>
            <p:nvPr/>
          </p:nvSpPr>
          <p:spPr>
            <a:xfrm>
              <a:off x="4060566" y="2435178"/>
              <a:ext cx="435648" cy="229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圆角矩形标注 7">
              <a:extLst>
                <a:ext uri="{FF2B5EF4-FFF2-40B4-BE49-F238E27FC236}">
                  <a16:creationId xmlns:a16="http://schemas.microsoft.com/office/drawing/2014/main" id="{687F64F6-C6DF-4537-B5AF-7AE8659A6E9F}"/>
                </a:ext>
              </a:extLst>
            </p:cNvPr>
            <p:cNvSpPr/>
            <p:nvPr/>
          </p:nvSpPr>
          <p:spPr>
            <a:xfrm>
              <a:off x="5939038" y="2303435"/>
              <a:ext cx="2035162" cy="400111"/>
            </a:xfrm>
            <a:prstGeom prst="wedgeRoundRectCallout">
              <a:avLst>
                <a:gd name="adj1" fmla="val -123029"/>
                <a:gd name="adj2" fmla="val 3220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There is no &amp;</a:t>
              </a:r>
              <a:endParaRPr lang="zh-CN" altLang="en-US" dirty="0"/>
            </a:p>
          </p:txBody>
        </p:sp>
      </p:grpSp>
      <p:sp>
        <p:nvSpPr>
          <p:cNvPr id="25" name="椭圆 24">
            <a:extLst>
              <a:ext uri="{FF2B5EF4-FFF2-40B4-BE49-F238E27FC236}">
                <a16:creationId xmlns:a16="http://schemas.microsoft.com/office/drawing/2014/main" id="{81843028-BFE8-FEC0-D3CF-DE8ACDA9955E}"/>
              </a:ext>
            </a:extLst>
          </p:cNvPr>
          <p:cNvSpPr/>
          <p:nvPr/>
        </p:nvSpPr>
        <p:spPr>
          <a:xfrm>
            <a:off x="4546942" y="6026827"/>
            <a:ext cx="949290" cy="255050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50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3" grpId="0" animBg="1"/>
      <p:bldP spid="12" grpId="0" animBg="1"/>
      <p:bldP spid="13" grpId="0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76FA8BBD-8976-06A6-88F7-7F5D77CF6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481" y="4067472"/>
            <a:ext cx="8848725" cy="27527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7672D3B-96C9-77AB-0B7E-CA2539DA8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386" y="221769"/>
            <a:ext cx="4191000" cy="3695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11230" y="783694"/>
            <a:ext cx="2598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2.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C: gets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&amp;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puts</a:t>
            </a:r>
          </a:p>
        </p:txBody>
      </p:sp>
      <p:sp>
        <p:nvSpPr>
          <p:cNvPr id="9" name="矩形 8"/>
          <p:cNvSpPr/>
          <p:nvPr/>
        </p:nvSpPr>
        <p:spPr>
          <a:xfrm>
            <a:off x="2592481" y="6229492"/>
            <a:ext cx="2854427" cy="5862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81089" y="4749610"/>
            <a:ext cx="2311392" cy="1773011"/>
            <a:chOff x="-1242911" y="4833588"/>
            <a:chExt cx="2311392" cy="1773011"/>
          </a:xfrm>
        </p:grpSpPr>
        <p:cxnSp>
          <p:nvCxnSpPr>
            <p:cNvPr id="7" name="直接箭头连接符 6"/>
            <p:cNvCxnSpPr>
              <a:cxnSpLocks/>
              <a:endCxn id="9" idx="1"/>
            </p:cNvCxnSpPr>
            <p:nvPr/>
          </p:nvCxnSpPr>
          <p:spPr>
            <a:xfrm>
              <a:off x="492417" y="6334250"/>
              <a:ext cx="576064" cy="27234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1242911" y="4833588"/>
              <a:ext cx="229705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Use gets to gain a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sentence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with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a space.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gets()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stops reading input when it encounters a newline or end of file.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634135" y="3271138"/>
            <a:ext cx="3783215" cy="2033537"/>
            <a:chOff x="110134" y="3271137"/>
            <a:chExt cx="3783215" cy="2033537"/>
          </a:xfrm>
        </p:grpSpPr>
        <p:sp>
          <p:nvSpPr>
            <p:cNvPr id="8" name="矩形 7"/>
            <p:cNvSpPr/>
            <p:nvPr/>
          </p:nvSpPr>
          <p:spPr>
            <a:xfrm>
              <a:off x="1053989" y="4555431"/>
              <a:ext cx="2297059" cy="749243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0134" y="3271137"/>
              <a:ext cx="3783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There is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warning due to using gets().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You can use </a:t>
              </a:r>
              <a:r>
                <a:rPr kumimoji="0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fgets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() function instead.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602927" y="3854659"/>
              <a:ext cx="1376785" cy="798477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236184" y="2096339"/>
            <a:ext cx="3888170" cy="329874"/>
            <a:chOff x="1712183" y="2096339"/>
            <a:chExt cx="3888170" cy="329874"/>
          </a:xfrm>
        </p:grpSpPr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1712183" y="2096339"/>
            <a:ext cx="2347926" cy="3298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5" imgW="2305050" imgH="323850" progId="Photoshop.Image.13">
                    <p:embed/>
                  </p:oleObj>
                </mc:Choice>
                <mc:Fallback>
                  <p:oleObj name="Image" r:id="rId5" imgW="2305050" imgH="323850" progId="Photoshop.Image.13">
                    <p:embed/>
                    <p:pic>
                      <p:nvPicPr>
                        <p:cNvPr id="16" name="对象 1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12183" y="2096339"/>
                          <a:ext cx="2347926" cy="3298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9" name="直接箭头连接符 18"/>
            <p:cNvCxnSpPr>
              <a:cxnSpLocks/>
              <a:endCxn id="17" idx="1"/>
            </p:cNvCxnSpPr>
            <p:nvPr/>
          </p:nvCxnSpPr>
          <p:spPr>
            <a:xfrm flipV="1">
              <a:off x="3922907" y="2207387"/>
              <a:ext cx="1677446" cy="966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/>
          <p:cNvSpPr/>
          <p:nvPr/>
        </p:nvSpPr>
        <p:spPr>
          <a:xfrm>
            <a:off x="7124354" y="2057384"/>
            <a:ext cx="1214956" cy="300005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6C57439-ECCF-3F6A-1CFA-987312AD5BDD}"/>
              </a:ext>
            </a:extLst>
          </p:cNvPr>
          <p:cNvSpPr/>
          <p:nvPr/>
        </p:nvSpPr>
        <p:spPr>
          <a:xfrm>
            <a:off x="7139106" y="2839052"/>
            <a:ext cx="1214956" cy="300005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039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E6A042B0-2AE5-CEA2-7A35-EFE490F3D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366" y="5318823"/>
            <a:ext cx="4286250" cy="6381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A814BDC-1F30-A29F-ADA0-E8582C8E9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002" y="5193560"/>
            <a:ext cx="3771900" cy="8667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051BE56-44CB-527E-0FA4-8BAC9E862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7342" y="124352"/>
            <a:ext cx="5381625" cy="4705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4904" y="987010"/>
            <a:ext cx="2787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3.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C++: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cin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&amp;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cout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27573" y="6351104"/>
            <a:ext cx="751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The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cin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is to use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whitespace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--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spaces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tabs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and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newlines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to separate a string.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07242" y="5579668"/>
            <a:ext cx="2579996" cy="497705"/>
            <a:chOff x="2195736" y="5579667"/>
            <a:chExt cx="2579996" cy="497705"/>
          </a:xfrm>
        </p:grpSpPr>
        <p:sp>
          <p:nvSpPr>
            <p:cNvPr id="9" name="矩形 8"/>
            <p:cNvSpPr/>
            <p:nvPr/>
          </p:nvSpPr>
          <p:spPr>
            <a:xfrm>
              <a:off x="2195736" y="5836622"/>
              <a:ext cx="987166" cy="2407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937851" y="5579667"/>
              <a:ext cx="1837881" cy="25695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086770" y="5243224"/>
            <a:ext cx="529161" cy="354220"/>
            <a:chOff x="2214590" y="5272728"/>
            <a:chExt cx="529161" cy="354220"/>
          </a:xfrm>
        </p:grpSpPr>
        <p:sp>
          <p:nvSpPr>
            <p:cNvPr id="8" name="矩形 7"/>
            <p:cNvSpPr/>
            <p:nvPr/>
          </p:nvSpPr>
          <p:spPr>
            <a:xfrm>
              <a:off x="2403361" y="5272728"/>
              <a:ext cx="340390" cy="172194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14590" y="5454754"/>
              <a:ext cx="340390" cy="172194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6079802" y="2480637"/>
            <a:ext cx="1296144" cy="221349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28964" y="3517923"/>
            <a:ext cx="1296144" cy="221349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4574E22-7EC4-2D6F-4192-BB90E80359C6}"/>
              </a:ext>
            </a:extLst>
          </p:cNvPr>
          <p:cNvSpPr/>
          <p:nvPr/>
        </p:nvSpPr>
        <p:spPr>
          <a:xfrm>
            <a:off x="6716597" y="5296422"/>
            <a:ext cx="2358575" cy="23912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8DF54E3-BBD5-CFEB-539A-083B568CC1CF}"/>
              </a:ext>
            </a:extLst>
          </p:cNvPr>
          <p:cNvSpPr/>
          <p:nvPr/>
        </p:nvSpPr>
        <p:spPr>
          <a:xfrm>
            <a:off x="6480935" y="5543544"/>
            <a:ext cx="530357" cy="2274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802B826-3758-EC31-624C-756B15E060A9}"/>
              </a:ext>
            </a:extLst>
          </p:cNvPr>
          <p:cNvSpPr/>
          <p:nvPr/>
        </p:nvSpPr>
        <p:spPr>
          <a:xfrm>
            <a:off x="8414464" y="5772585"/>
            <a:ext cx="1132659" cy="2391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80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 animBg="1"/>
      <p:bldP spid="22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ym typeface="+mn-ea"/>
              </a:rPr>
              <a:t>Makefile</a:t>
            </a:r>
            <a:endParaRPr lang="zh-CN" altLang="en-US" dirty="0"/>
          </a:p>
        </p:txBody>
      </p:sp>
      <p:sp>
        <p:nvSpPr>
          <p:cNvPr id="10" name="TextBox 1"/>
          <p:cNvSpPr txBox="1"/>
          <p:nvPr/>
        </p:nvSpPr>
        <p:spPr>
          <a:xfrm>
            <a:off x="670863" y="1675464"/>
            <a:ext cx="3513180" cy="612239"/>
          </a:xfrm>
          <a:prstGeom prst="rect">
            <a:avLst/>
          </a:prstGeom>
          <a:noFill/>
        </p:spPr>
        <p:txBody>
          <a:bodyPr wrap="none" lIns="118637" tIns="59319" rIns="118637" bIns="59319" rtlCol="0">
            <a:spAutoFit/>
          </a:bodyPr>
          <a:lstStyle/>
          <a:p>
            <a:pPr marL="0" marR="0" lvl="0" indent="0" algn="l" defTabSz="1186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What is a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?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751480" y="2561256"/>
            <a:ext cx="10925407" cy="1227792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marL="0" marR="0" lvl="0" indent="0" algn="l" defTabSz="1186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is a tool to simplify and organize compilation.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is a</a:t>
            </a:r>
            <a:r>
              <a:rPr kumimoji="0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set of commands with variable names and targets .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You can compile your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project(program) or only compile the update files in the  project by using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193C8101-6004-EDF3-FFF2-67049A4DE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226" y="5058360"/>
            <a:ext cx="5049687" cy="97879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C101B81-059D-C62E-F188-9071A7242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746" y="189822"/>
            <a:ext cx="4894060" cy="46046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5416" y="724067"/>
            <a:ext cx="2588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4. </a:t>
            </a:r>
            <a:r>
              <a:rPr lang="en-US" altLang="zh-CN" sz="2800" b="1" dirty="0">
                <a:solidFill>
                  <a:srgbClr val="00B0F0"/>
                </a:solidFill>
              </a:rPr>
              <a:t>C++: </a:t>
            </a:r>
            <a:r>
              <a:rPr lang="en-US" altLang="zh-CN" sz="2800" b="1" dirty="0" err="1">
                <a:solidFill>
                  <a:srgbClr val="00B0F0"/>
                </a:solidFill>
              </a:rPr>
              <a:t>cin.get</a:t>
            </a:r>
            <a:r>
              <a:rPr lang="en-US" altLang="zh-CN" sz="2800" b="1" dirty="0">
                <a:solidFill>
                  <a:srgbClr val="00B0F0"/>
                </a:solidFill>
              </a:rPr>
              <a:t>( )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FED8C53-48AA-46A7-8D5D-987A583CEE48}"/>
              </a:ext>
            </a:extLst>
          </p:cNvPr>
          <p:cNvGrpSpPr/>
          <p:nvPr/>
        </p:nvGrpSpPr>
        <p:grpSpPr>
          <a:xfrm>
            <a:off x="2509182" y="5099190"/>
            <a:ext cx="1295902" cy="449283"/>
            <a:chOff x="1293932" y="5749404"/>
            <a:chExt cx="1295902" cy="449283"/>
          </a:xfrm>
        </p:grpSpPr>
        <p:sp>
          <p:nvSpPr>
            <p:cNvPr id="9" name="矩形 8"/>
            <p:cNvSpPr/>
            <p:nvPr/>
          </p:nvSpPr>
          <p:spPr>
            <a:xfrm>
              <a:off x="1513364" y="5749404"/>
              <a:ext cx="1076470" cy="20295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93932" y="5963198"/>
              <a:ext cx="1295902" cy="23548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3224C57-7F3F-4D19-9783-A5DF9BE2C9B2}"/>
              </a:ext>
            </a:extLst>
          </p:cNvPr>
          <p:cNvGrpSpPr/>
          <p:nvPr/>
        </p:nvGrpSpPr>
        <p:grpSpPr>
          <a:xfrm>
            <a:off x="2538676" y="5586182"/>
            <a:ext cx="3688236" cy="449893"/>
            <a:chOff x="1239968" y="6141981"/>
            <a:chExt cx="3688236" cy="449893"/>
          </a:xfrm>
        </p:grpSpPr>
        <p:sp>
          <p:nvSpPr>
            <p:cNvPr id="8" name="矩形 7"/>
            <p:cNvSpPr/>
            <p:nvPr/>
          </p:nvSpPr>
          <p:spPr>
            <a:xfrm>
              <a:off x="2142845" y="6141981"/>
              <a:ext cx="2785359" cy="23548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239968" y="6356385"/>
              <a:ext cx="2088232" cy="23548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E97DD8F3-E686-461D-8D55-BF414C9CF90C}"/>
              </a:ext>
            </a:extLst>
          </p:cNvPr>
          <p:cNvSpPr/>
          <p:nvPr/>
        </p:nvSpPr>
        <p:spPr>
          <a:xfrm>
            <a:off x="5354370" y="2358143"/>
            <a:ext cx="1800200" cy="22774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8371F4-0D78-46BE-B5B8-240D08603772}"/>
              </a:ext>
            </a:extLst>
          </p:cNvPr>
          <p:cNvSpPr/>
          <p:nvPr/>
        </p:nvSpPr>
        <p:spPr>
          <a:xfrm>
            <a:off x="5336587" y="3561460"/>
            <a:ext cx="1847478" cy="22774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6966765-71A0-4F15-8797-43A1AE54E21D}"/>
              </a:ext>
            </a:extLst>
          </p:cNvPr>
          <p:cNvSpPr txBox="1"/>
          <p:nvPr/>
        </p:nvSpPr>
        <p:spPr>
          <a:xfrm>
            <a:off x="1383002" y="1444457"/>
            <a:ext cx="26933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Input a single character:</a:t>
            </a:r>
          </a:p>
          <a:p>
            <a:r>
              <a:rPr lang="en-US" altLang="zh-CN" sz="2000" b="1" dirty="0" err="1">
                <a:solidFill>
                  <a:srgbClr val="00B0F0"/>
                </a:solidFill>
              </a:rPr>
              <a:t>istream</a:t>
            </a:r>
            <a:r>
              <a:rPr lang="en-US" altLang="zh-CN" sz="2000" b="1" dirty="0">
                <a:solidFill>
                  <a:srgbClr val="00B0F0"/>
                </a:solidFill>
              </a:rPr>
              <a:t>&amp; get(char&amp;);</a:t>
            </a:r>
          </a:p>
          <a:p>
            <a:r>
              <a:rPr lang="en-US" altLang="zh-CN" sz="2000" b="1" dirty="0">
                <a:solidFill>
                  <a:srgbClr val="00B0F0"/>
                </a:solidFill>
              </a:rPr>
              <a:t>int get(void);</a:t>
            </a:r>
            <a:endParaRPr lang="zh-CN" altLang="en-US" sz="2000" b="1" dirty="0">
              <a:solidFill>
                <a:srgbClr val="00B0F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EC26597-FBD5-4A08-A9F7-FCA49C00A837}"/>
              </a:ext>
            </a:extLst>
          </p:cNvPr>
          <p:cNvSpPr txBox="1"/>
          <p:nvPr/>
        </p:nvSpPr>
        <p:spPr>
          <a:xfrm>
            <a:off x="1413067" y="2781785"/>
            <a:ext cx="2736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Input a string:</a:t>
            </a:r>
          </a:p>
          <a:p>
            <a:r>
              <a:rPr lang="en-US" altLang="zh-CN" sz="2000" b="1" dirty="0" err="1">
                <a:solidFill>
                  <a:srgbClr val="00B0F0"/>
                </a:solidFill>
              </a:rPr>
              <a:t>istream</a:t>
            </a:r>
            <a:r>
              <a:rPr lang="en-US" altLang="zh-CN" sz="2000" b="1" dirty="0">
                <a:solidFill>
                  <a:srgbClr val="00B0F0"/>
                </a:solidFill>
              </a:rPr>
              <a:t>&amp; get(char*,int);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B271B71-5B88-45EB-A4DE-28DEAE530AE2}"/>
              </a:ext>
            </a:extLst>
          </p:cNvPr>
          <p:cNvGrpSpPr/>
          <p:nvPr/>
        </p:nvGrpSpPr>
        <p:grpSpPr>
          <a:xfrm>
            <a:off x="1216554" y="6079029"/>
            <a:ext cx="4669968" cy="742771"/>
            <a:chOff x="837900" y="6190057"/>
            <a:chExt cx="4669968" cy="742771"/>
          </a:xfrm>
        </p:grpSpPr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05AEA6AC-6223-4991-84D3-BE67AD7CA0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6994" y="6190057"/>
              <a:ext cx="389436" cy="185759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9">
              <a:extLst>
                <a:ext uri="{FF2B5EF4-FFF2-40B4-BE49-F238E27FC236}">
                  <a16:creationId xmlns:a16="http://schemas.microsoft.com/office/drawing/2014/main" id="{8CACBA91-41AA-44FB-84A1-60C0D109443E}"/>
                </a:ext>
              </a:extLst>
            </p:cNvPr>
            <p:cNvSpPr txBox="1"/>
            <p:nvPr/>
          </p:nvSpPr>
          <p:spPr>
            <a:xfrm>
              <a:off x="837900" y="6286497"/>
              <a:ext cx="466996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prstClr val="black"/>
                  </a:solidFill>
                </a:rPr>
                <a:t>If the length of input string is greater than 20,</a:t>
              </a:r>
            </a:p>
            <a:p>
              <a:r>
                <a:rPr lang="en-US" altLang="zh-CN" b="1" dirty="0">
                  <a:solidFill>
                    <a:prstClr val="black"/>
                  </a:solidFill>
                </a:rPr>
                <a:t>it can only store first 19 characters in it. 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30A562A-590D-2A50-4965-C3190301CD12}"/>
              </a:ext>
            </a:extLst>
          </p:cNvPr>
          <p:cNvGrpSpPr/>
          <p:nvPr/>
        </p:nvGrpSpPr>
        <p:grpSpPr>
          <a:xfrm>
            <a:off x="5406268" y="2875001"/>
            <a:ext cx="6694014" cy="425896"/>
            <a:chOff x="4293922" y="3219128"/>
            <a:chExt cx="6694014" cy="425896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867535F-2580-D16B-3C59-361871AA7B0A}"/>
                </a:ext>
              </a:extLst>
            </p:cNvPr>
            <p:cNvSpPr/>
            <p:nvPr/>
          </p:nvSpPr>
          <p:spPr>
            <a:xfrm>
              <a:off x="4293922" y="3453873"/>
              <a:ext cx="1152128" cy="191151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对话气泡: 圆角矩形 19">
              <a:extLst>
                <a:ext uri="{FF2B5EF4-FFF2-40B4-BE49-F238E27FC236}">
                  <a16:creationId xmlns:a16="http://schemas.microsoft.com/office/drawing/2014/main" id="{87D9BBEC-F622-29D3-2C85-CC175C6E8592}"/>
                </a:ext>
              </a:extLst>
            </p:cNvPr>
            <p:cNvSpPr/>
            <p:nvPr/>
          </p:nvSpPr>
          <p:spPr>
            <a:xfrm>
              <a:off x="5807968" y="3219128"/>
              <a:ext cx="5179968" cy="353888"/>
            </a:xfrm>
            <a:prstGeom prst="wedgeRoundRectCallout">
              <a:avLst>
                <a:gd name="adj1" fmla="val -58795"/>
                <a:gd name="adj2" fmla="val 2082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If the statement is omitted, what will be the output?</a:t>
              </a:r>
              <a:endParaRPr lang="zh-CN" altLang="en-US" dirty="0"/>
            </a:p>
          </p:txBody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5FE216C2-F5EE-F214-0C57-D54E744800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0268" y="5116402"/>
            <a:ext cx="4024583" cy="797665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52264381-29D0-3F99-7D14-11BE0ADE2B57}"/>
              </a:ext>
            </a:extLst>
          </p:cNvPr>
          <p:cNvGrpSpPr/>
          <p:nvPr/>
        </p:nvGrpSpPr>
        <p:grpSpPr>
          <a:xfrm>
            <a:off x="7401557" y="3251737"/>
            <a:ext cx="3935041" cy="2764673"/>
            <a:chOff x="7401557" y="3251737"/>
            <a:chExt cx="3935041" cy="2764673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EB701A8-AB38-C592-212F-44EAFB86A5E5}"/>
                </a:ext>
              </a:extLst>
            </p:cNvPr>
            <p:cNvSpPr/>
            <p:nvPr/>
          </p:nvSpPr>
          <p:spPr>
            <a:xfrm>
              <a:off x="7401557" y="5566517"/>
              <a:ext cx="3935041" cy="449893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9BC92E97-7886-ECEA-2C28-9B35C4724C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68232" y="3251737"/>
              <a:ext cx="946542" cy="2334445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124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1B781D3-D0DA-7885-943A-A751D1C5F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290" y="5120861"/>
            <a:ext cx="5571632" cy="107053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A8E2FA6-1F8F-2CE4-5657-8F57A632D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277" y="207831"/>
            <a:ext cx="5094323" cy="45517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4122" y="934371"/>
            <a:ext cx="3219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5. </a:t>
            </a:r>
            <a:r>
              <a:rPr lang="en-US" altLang="zh-CN" sz="2800" b="1" dirty="0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C++: </a:t>
            </a:r>
            <a:r>
              <a:rPr lang="en-US" altLang="zh-CN" sz="2800" b="1" dirty="0" err="1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cin.getline</a:t>
            </a:r>
            <a:r>
              <a:rPr lang="en-US" altLang="zh-CN" sz="2800" b="1" dirty="0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( ) 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FED8C53-48AA-46A7-8D5D-987A583CEE48}"/>
              </a:ext>
            </a:extLst>
          </p:cNvPr>
          <p:cNvGrpSpPr/>
          <p:nvPr/>
        </p:nvGrpSpPr>
        <p:grpSpPr>
          <a:xfrm>
            <a:off x="3143391" y="5154780"/>
            <a:ext cx="1515886" cy="481582"/>
            <a:chOff x="1264436" y="5755187"/>
            <a:chExt cx="1515886" cy="481582"/>
          </a:xfrm>
        </p:grpSpPr>
        <p:sp>
          <p:nvSpPr>
            <p:cNvPr id="9" name="矩形 8"/>
            <p:cNvSpPr/>
            <p:nvPr/>
          </p:nvSpPr>
          <p:spPr>
            <a:xfrm>
              <a:off x="1513364" y="5755187"/>
              <a:ext cx="1266958" cy="21558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64436" y="6021181"/>
              <a:ext cx="1266958" cy="21558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3224C57-7F3F-4D19-9783-A5DF9BE2C9B2}"/>
              </a:ext>
            </a:extLst>
          </p:cNvPr>
          <p:cNvGrpSpPr/>
          <p:nvPr/>
        </p:nvGrpSpPr>
        <p:grpSpPr>
          <a:xfrm>
            <a:off x="3215400" y="5692283"/>
            <a:ext cx="3922819" cy="489221"/>
            <a:chOff x="1200640" y="6141981"/>
            <a:chExt cx="3922819" cy="489221"/>
          </a:xfrm>
        </p:grpSpPr>
        <p:sp>
          <p:nvSpPr>
            <p:cNvPr id="8" name="矩形 7"/>
            <p:cNvSpPr/>
            <p:nvPr/>
          </p:nvSpPr>
          <p:spPr>
            <a:xfrm>
              <a:off x="2182173" y="6141981"/>
              <a:ext cx="2941286" cy="23548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200640" y="6395713"/>
              <a:ext cx="2088232" cy="23548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E97DD8F3-E686-461D-8D55-BF414C9CF90C}"/>
              </a:ext>
            </a:extLst>
          </p:cNvPr>
          <p:cNvSpPr/>
          <p:nvPr/>
        </p:nvSpPr>
        <p:spPr>
          <a:xfrm>
            <a:off x="5687085" y="2495711"/>
            <a:ext cx="2257380" cy="223523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8371F4-0D78-46BE-B5B8-240D08603772}"/>
              </a:ext>
            </a:extLst>
          </p:cNvPr>
          <p:cNvSpPr/>
          <p:nvPr/>
        </p:nvSpPr>
        <p:spPr>
          <a:xfrm>
            <a:off x="5685082" y="3503235"/>
            <a:ext cx="2257379" cy="223523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BE6A274-8F6E-4CF1-B4A5-CB4082FEE8E8}"/>
              </a:ext>
            </a:extLst>
          </p:cNvPr>
          <p:cNvGrpSpPr/>
          <p:nvPr/>
        </p:nvGrpSpPr>
        <p:grpSpPr>
          <a:xfrm>
            <a:off x="5356123" y="6171628"/>
            <a:ext cx="4996911" cy="694198"/>
            <a:chOff x="3832122" y="6171628"/>
            <a:chExt cx="4996911" cy="694198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2AD1331E-326E-44E5-8E23-30B4942C94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2122" y="6171628"/>
              <a:ext cx="387951" cy="196761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9">
              <a:extLst>
                <a:ext uri="{FF2B5EF4-FFF2-40B4-BE49-F238E27FC236}">
                  <a16:creationId xmlns:a16="http://schemas.microsoft.com/office/drawing/2014/main" id="{5380F6BC-8E5C-45FA-956B-390A84F3B1E0}"/>
                </a:ext>
              </a:extLst>
            </p:cNvPr>
            <p:cNvSpPr txBox="1"/>
            <p:nvPr/>
          </p:nvSpPr>
          <p:spPr>
            <a:xfrm>
              <a:off x="4294331" y="6219495"/>
              <a:ext cx="453470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prstClr val="black"/>
                  </a:solidFill>
                </a:rPr>
                <a:t>If the length of input string is greater than 20,</a:t>
              </a:r>
            </a:p>
            <a:p>
              <a:r>
                <a:rPr lang="en-US" altLang="zh-CN" b="1" dirty="0">
                  <a:solidFill>
                    <a:prstClr val="black"/>
                  </a:solidFill>
                </a:rPr>
                <a:t>it can only store first 19 characters in it. 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85DD6B2E-0AB7-412B-8B79-474CDEB806A3}"/>
              </a:ext>
            </a:extLst>
          </p:cNvPr>
          <p:cNvSpPr txBox="1"/>
          <p:nvPr/>
        </p:nvSpPr>
        <p:spPr>
          <a:xfrm>
            <a:off x="1059211" y="1697174"/>
            <a:ext cx="31295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Input a string:</a:t>
            </a:r>
          </a:p>
          <a:p>
            <a:r>
              <a:rPr lang="en-US" altLang="zh-CN" sz="2000" b="1" dirty="0" err="1">
                <a:solidFill>
                  <a:srgbClr val="00B0F0"/>
                </a:solidFill>
              </a:rPr>
              <a:t>istream</a:t>
            </a:r>
            <a:r>
              <a:rPr lang="en-US" altLang="zh-CN" sz="2000" b="1" dirty="0">
                <a:solidFill>
                  <a:srgbClr val="00B0F0"/>
                </a:solidFill>
              </a:rPr>
              <a:t>&amp; </a:t>
            </a:r>
            <a:r>
              <a:rPr lang="en-US" altLang="zh-CN" sz="2000" b="1" dirty="0" err="1">
                <a:solidFill>
                  <a:srgbClr val="00B0F0"/>
                </a:solidFill>
              </a:rPr>
              <a:t>getline</a:t>
            </a:r>
            <a:r>
              <a:rPr lang="en-US" altLang="zh-CN" sz="2000" b="1" dirty="0">
                <a:solidFill>
                  <a:srgbClr val="00B0F0"/>
                </a:solidFill>
              </a:rPr>
              <a:t>(char*,int);</a:t>
            </a:r>
          </a:p>
        </p:txBody>
      </p:sp>
    </p:spTree>
    <p:extLst>
      <p:ext uri="{BB962C8B-B14F-4D97-AF65-F5344CB8AC3E}">
        <p14:creationId xmlns:p14="http://schemas.microsoft.com/office/powerpoint/2010/main" val="259324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4B4676E-17FD-9BD5-6107-936BE8457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594" y="5328762"/>
            <a:ext cx="3810159" cy="79966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1EA19E4-8C50-AA63-1FDC-64A5A01CC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985" y="365510"/>
            <a:ext cx="4733925" cy="4457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6680" y="606161"/>
            <a:ext cx="3825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rgbClr val="00B0F0"/>
                </a:solidFill>
              </a:rPr>
              <a:t>cin.get</a:t>
            </a:r>
            <a:r>
              <a:rPr lang="en-US" altLang="zh-CN" sz="2800" b="1" dirty="0">
                <a:solidFill>
                  <a:srgbClr val="00B0F0"/>
                </a:solidFill>
              </a:rPr>
              <a:t>( ) </a:t>
            </a:r>
            <a:r>
              <a:rPr lang="en-US" altLang="zh-CN" sz="2800" b="1" dirty="0">
                <a:solidFill>
                  <a:prstClr val="black"/>
                </a:solidFill>
              </a:rPr>
              <a:t>vs </a:t>
            </a:r>
            <a:r>
              <a:rPr lang="en-US" altLang="zh-CN" sz="2800" b="1" dirty="0" err="1">
                <a:solidFill>
                  <a:srgbClr val="00B0F0"/>
                </a:solidFill>
              </a:rPr>
              <a:t>cin.getline</a:t>
            </a:r>
            <a:r>
              <a:rPr lang="en-US" altLang="zh-CN" sz="2800" b="1" dirty="0">
                <a:solidFill>
                  <a:srgbClr val="00B0F0"/>
                </a:solidFill>
              </a:rPr>
              <a:t>( 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0999" y="1680560"/>
            <a:ext cx="420070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solidFill>
                  <a:srgbClr val="00B0F0"/>
                </a:solidFill>
              </a:rPr>
              <a:t>getline</a:t>
            </a:r>
            <a:r>
              <a:rPr lang="en-US" altLang="zh-CN" sz="2000" b="1" dirty="0">
                <a:solidFill>
                  <a:srgbClr val="00B0F0"/>
                </a:solidFill>
              </a:rPr>
              <a:t>() </a:t>
            </a:r>
            <a:r>
              <a:rPr lang="en-US" altLang="zh-CN" sz="2000" b="1" dirty="0">
                <a:solidFill>
                  <a:prstClr val="black"/>
                </a:solidFill>
              </a:rPr>
              <a:t>and </a:t>
            </a:r>
            <a:r>
              <a:rPr lang="en-US" altLang="zh-CN" sz="2000" b="1" dirty="0">
                <a:solidFill>
                  <a:srgbClr val="00B0F0"/>
                </a:solidFill>
              </a:rPr>
              <a:t>get()</a:t>
            </a:r>
            <a:r>
              <a:rPr lang="en-US" altLang="zh-CN" sz="2000" b="1" dirty="0">
                <a:solidFill>
                  <a:prstClr val="black"/>
                </a:solidFill>
              </a:rPr>
              <a:t> both read an entire</a:t>
            </a:r>
          </a:p>
          <a:p>
            <a:r>
              <a:rPr lang="en-US" altLang="zh-CN" sz="2000" b="1" dirty="0">
                <a:solidFill>
                  <a:prstClr val="black"/>
                </a:solidFill>
              </a:rPr>
              <a:t>input line—that is, up until a newline</a:t>
            </a:r>
          </a:p>
          <a:p>
            <a:r>
              <a:rPr lang="en-US" altLang="zh-CN" sz="2000" b="1" dirty="0">
                <a:solidFill>
                  <a:prstClr val="black"/>
                </a:solidFill>
              </a:rPr>
              <a:t>character. However</a:t>
            </a:r>
            <a:r>
              <a:rPr lang="en-US" altLang="zh-CN" sz="2000" b="1" dirty="0"/>
              <a:t>, </a:t>
            </a:r>
            <a:r>
              <a:rPr lang="en-US" altLang="zh-CN" sz="2000" b="1" dirty="0" err="1">
                <a:solidFill>
                  <a:srgbClr val="00B0F0"/>
                </a:solidFill>
              </a:rPr>
              <a:t>getline</a:t>
            </a:r>
            <a:r>
              <a:rPr lang="en-US" altLang="zh-CN" sz="2000" b="1" dirty="0">
                <a:solidFill>
                  <a:srgbClr val="00B0F0"/>
                </a:solidFill>
              </a:rPr>
              <a:t>() </a:t>
            </a:r>
            <a:r>
              <a:rPr lang="en-US" altLang="zh-CN" sz="2000" b="1" dirty="0">
                <a:solidFill>
                  <a:prstClr val="black"/>
                </a:solidFill>
              </a:rPr>
              <a:t>discard</a:t>
            </a:r>
          </a:p>
          <a:p>
            <a:r>
              <a:rPr lang="en-US" altLang="zh-CN" sz="2000" b="1" dirty="0">
                <a:solidFill>
                  <a:prstClr val="black"/>
                </a:solidFill>
              </a:rPr>
              <a:t>the newline character, whereas </a:t>
            </a:r>
            <a:r>
              <a:rPr lang="en-US" altLang="zh-CN" sz="2000" b="1" dirty="0">
                <a:solidFill>
                  <a:srgbClr val="00B0F0"/>
                </a:solidFill>
              </a:rPr>
              <a:t>get() </a:t>
            </a:r>
          </a:p>
          <a:p>
            <a:r>
              <a:rPr lang="en-US" altLang="zh-CN" sz="2000" b="1" dirty="0">
                <a:solidFill>
                  <a:prstClr val="black"/>
                </a:solidFill>
              </a:rPr>
              <a:t>leave it in the input queue.</a:t>
            </a:r>
            <a:endParaRPr lang="zh-CN" altLang="en-US" sz="2000" b="1" dirty="0">
              <a:solidFill>
                <a:prstClr val="black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F04605A-2741-4E42-8FBB-6200A9BA28F3}"/>
              </a:ext>
            </a:extLst>
          </p:cNvPr>
          <p:cNvGrpSpPr/>
          <p:nvPr/>
        </p:nvGrpSpPr>
        <p:grpSpPr>
          <a:xfrm>
            <a:off x="1415480" y="5421854"/>
            <a:ext cx="5898202" cy="923330"/>
            <a:chOff x="-108521" y="5530005"/>
            <a:chExt cx="5898202" cy="923330"/>
          </a:xfrm>
        </p:grpSpPr>
        <p:sp>
          <p:nvSpPr>
            <p:cNvPr id="8" name="矩形 7"/>
            <p:cNvSpPr/>
            <p:nvPr/>
          </p:nvSpPr>
          <p:spPr>
            <a:xfrm>
              <a:off x="1964660" y="5996562"/>
              <a:ext cx="3825021" cy="24001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08521" y="5530005"/>
              <a:ext cx="17955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black"/>
                  </a:solidFill>
                </a:rPr>
                <a:t>Program runs</a:t>
              </a:r>
            </a:p>
            <a:p>
              <a:r>
                <a:rPr lang="en-US" altLang="zh-CN" b="1" dirty="0">
                  <a:solidFill>
                    <a:prstClr val="black"/>
                  </a:solidFill>
                </a:rPr>
                <a:t>without entering</a:t>
              </a:r>
            </a:p>
            <a:p>
              <a:r>
                <a:rPr lang="en-US" altLang="zh-CN" b="1" dirty="0">
                  <a:solidFill>
                    <a:prstClr val="black"/>
                  </a:solidFill>
                </a:rPr>
                <a:t>another string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  <p:cxnSp>
          <p:nvCxnSpPr>
            <p:cNvPr id="15" name="直接箭头连接符 14"/>
            <p:cNvCxnSpPr>
              <a:cxnSpLocks/>
              <a:endCxn id="8" idx="1"/>
            </p:cNvCxnSpPr>
            <p:nvPr/>
          </p:nvCxnSpPr>
          <p:spPr>
            <a:xfrm>
              <a:off x="1650156" y="5871547"/>
              <a:ext cx="314504" cy="245023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2630FA21-B67A-4EBD-A5C4-C62A9774A5D5}"/>
              </a:ext>
            </a:extLst>
          </p:cNvPr>
          <p:cNvGrpSpPr/>
          <p:nvPr/>
        </p:nvGrpSpPr>
        <p:grpSpPr>
          <a:xfrm>
            <a:off x="4943455" y="5377860"/>
            <a:ext cx="1269674" cy="461238"/>
            <a:chOff x="2771800" y="5545010"/>
            <a:chExt cx="1269674" cy="461238"/>
          </a:xfrm>
        </p:grpSpPr>
        <p:sp>
          <p:nvSpPr>
            <p:cNvPr id="9" name="矩形 8"/>
            <p:cNvSpPr/>
            <p:nvPr/>
          </p:nvSpPr>
          <p:spPr>
            <a:xfrm>
              <a:off x="2987824" y="5545010"/>
              <a:ext cx="1053650" cy="22122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771800" y="5766233"/>
              <a:ext cx="1152545" cy="2400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F4CC76A7-E8B8-48A0-A675-D2D6B4B1A783}"/>
              </a:ext>
            </a:extLst>
          </p:cNvPr>
          <p:cNvSpPr/>
          <p:nvPr/>
        </p:nvSpPr>
        <p:spPr>
          <a:xfrm>
            <a:off x="6213128" y="2456463"/>
            <a:ext cx="1849323" cy="28803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B18BA69-524C-4EB2-9C15-4762B7382AEA}"/>
              </a:ext>
            </a:extLst>
          </p:cNvPr>
          <p:cNvSpPr/>
          <p:nvPr/>
        </p:nvSpPr>
        <p:spPr>
          <a:xfrm>
            <a:off x="6203295" y="3520388"/>
            <a:ext cx="2321273" cy="28803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21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72DA0CD-4CB8-216F-6AE8-BC903DE89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773" y="4838632"/>
            <a:ext cx="5668638" cy="11388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609A7D2-5E9F-BEFB-6083-EDF8D83E6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936" y="92098"/>
            <a:ext cx="5324475" cy="4448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9492" y="359078"/>
            <a:ext cx="2745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6. string class I/O</a:t>
            </a:r>
            <a:endParaRPr lang="en-US" altLang="zh-CN" sz="2800" b="1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2020" y="1637717"/>
            <a:ext cx="42069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rgbClr val="00B0F0"/>
                </a:solidFill>
              </a:rPr>
              <a:t>getline</a:t>
            </a:r>
            <a:r>
              <a:rPr lang="en-US" altLang="zh-CN" sz="2000" b="1" dirty="0">
                <a:solidFill>
                  <a:srgbClr val="00B0F0"/>
                </a:solidFill>
              </a:rPr>
              <a:t>() </a:t>
            </a:r>
            <a:r>
              <a:rPr lang="en-US" altLang="zh-CN" sz="2000" b="1" dirty="0">
                <a:solidFill>
                  <a:prstClr val="black"/>
                </a:solidFill>
              </a:rPr>
              <a:t>function takes the input </a:t>
            </a:r>
          </a:p>
          <a:p>
            <a:r>
              <a:rPr lang="en-US" altLang="zh-CN" sz="2000" b="1" dirty="0">
                <a:solidFill>
                  <a:prstClr val="black"/>
                </a:solidFill>
              </a:rPr>
              <a:t>stream as the first parameter which</a:t>
            </a:r>
          </a:p>
          <a:p>
            <a:r>
              <a:rPr lang="en-US" altLang="zh-CN" sz="2000" b="1" dirty="0">
                <a:solidFill>
                  <a:prstClr val="black"/>
                </a:solidFill>
              </a:rPr>
              <a:t>is </a:t>
            </a:r>
            <a:r>
              <a:rPr lang="en-US" altLang="zh-CN" sz="2000" b="1" dirty="0" err="1">
                <a:solidFill>
                  <a:srgbClr val="00B0F0"/>
                </a:solidFill>
              </a:rPr>
              <a:t>cin</a:t>
            </a:r>
            <a:r>
              <a:rPr lang="en-US" altLang="zh-CN" sz="2000" b="1" dirty="0">
                <a:solidFill>
                  <a:prstClr val="black"/>
                </a:solidFill>
              </a:rPr>
              <a:t> and </a:t>
            </a:r>
            <a:r>
              <a:rPr lang="en-US" altLang="zh-CN" sz="2000" b="1" dirty="0" err="1">
                <a:solidFill>
                  <a:srgbClr val="00B0F0"/>
                </a:solidFill>
              </a:rPr>
              <a:t>str</a:t>
            </a:r>
            <a:r>
              <a:rPr lang="en-US" altLang="zh-CN" sz="2000" b="1" dirty="0">
                <a:solidFill>
                  <a:prstClr val="black"/>
                </a:solidFill>
              </a:rPr>
              <a:t> as the location of the </a:t>
            </a:r>
          </a:p>
          <a:p>
            <a:r>
              <a:rPr lang="en-US" altLang="zh-CN" sz="2000" b="1" dirty="0">
                <a:solidFill>
                  <a:prstClr val="black"/>
                </a:solidFill>
              </a:rPr>
              <a:t>line to be stored.</a:t>
            </a:r>
            <a:endParaRPr lang="zh-CN" altLang="en-US" sz="2000" b="1" dirty="0">
              <a:solidFill>
                <a:prstClr val="black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9502E0C-0815-4D0C-8D5E-43E776490A55}"/>
              </a:ext>
            </a:extLst>
          </p:cNvPr>
          <p:cNvGrpSpPr/>
          <p:nvPr/>
        </p:nvGrpSpPr>
        <p:grpSpPr>
          <a:xfrm>
            <a:off x="6603767" y="4882456"/>
            <a:ext cx="1547172" cy="505584"/>
            <a:chOff x="1524816" y="5055046"/>
            <a:chExt cx="1547172" cy="505584"/>
          </a:xfrm>
        </p:grpSpPr>
        <p:sp>
          <p:nvSpPr>
            <p:cNvPr id="9" name="矩形 8"/>
            <p:cNvSpPr/>
            <p:nvPr/>
          </p:nvSpPr>
          <p:spPr>
            <a:xfrm>
              <a:off x="1790404" y="5055046"/>
              <a:ext cx="1281584" cy="2511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524816" y="5309512"/>
              <a:ext cx="1281584" cy="2511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6486284" y="2184368"/>
            <a:ext cx="2038284" cy="2531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D1BC880-6607-4786-9276-959A30A8A7F2}"/>
              </a:ext>
            </a:extLst>
          </p:cNvPr>
          <p:cNvSpPr/>
          <p:nvPr/>
        </p:nvSpPr>
        <p:spPr>
          <a:xfrm>
            <a:off x="6475704" y="3236516"/>
            <a:ext cx="1913971" cy="2531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2F8E39B-9DFC-41FB-92C8-2EAACEAC5F99}"/>
              </a:ext>
            </a:extLst>
          </p:cNvPr>
          <p:cNvGrpSpPr/>
          <p:nvPr/>
        </p:nvGrpSpPr>
        <p:grpSpPr>
          <a:xfrm>
            <a:off x="6635140" y="5422268"/>
            <a:ext cx="4111526" cy="527546"/>
            <a:chOff x="2557713" y="5530706"/>
            <a:chExt cx="4111526" cy="52754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3C75F42-68DA-447F-87CB-3AA407E71957}"/>
                </a:ext>
              </a:extLst>
            </p:cNvPr>
            <p:cNvSpPr/>
            <p:nvPr/>
          </p:nvSpPr>
          <p:spPr>
            <a:xfrm>
              <a:off x="3516595" y="5530706"/>
              <a:ext cx="3152644" cy="27119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868FE6D-D790-4E26-9DF0-0FB348F1268F}"/>
                </a:ext>
              </a:extLst>
            </p:cNvPr>
            <p:cNvSpPr/>
            <p:nvPr/>
          </p:nvSpPr>
          <p:spPr>
            <a:xfrm>
              <a:off x="2557713" y="5805253"/>
              <a:ext cx="3152644" cy="25299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椭圆 10">
            <a:extLst>
              <a:ext uri="{FF2B5EF4-FFF2-40B4-BE49-F238E27FC236}">
                <a16:creationId xmlns:a16="http://schemas.microsoft.com/office/drawing/2014/main" id="{080D39E0-2539-C7B1-A176-B5CD9CFB2AF9}"/>
              </a:ext>
            </a:extLst>
          </p:cNvPr>
          <p:cNvSpPr/>
          <p:nvPr/>
        </p:nvSpPr>
        <p:spPr>
          <a:xfrm>
            <a:off x="6377384" y="1637717"/>
            <a:ext cx="1822722" cy="28807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46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60C013-A519-8FB7-9A8A-0C43D7340FF8}"/>
              </a:ext>
            </a:extLst>
          </p:cNvPr>
          <p:cNvSpPr txBox="1"/>
          <p:nvPr/>
        </p:nvSpPr>
        <p:spPr>
          <a:xfrm>
            <a:off x="1548986" y="113192"/>
            <a:ext cx="4547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Big-Endian  and  Little-Endian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BEC69C4-87AB-A284-DB63-119A04BED5B1}"/>
              </a:ext>
            </a:extLst>
          </p:cNvPr>
          <p:cNvSpPr txBox="1"/>
          <p:nvPr/>
        </p:nvSpPr>
        <p:spPr>
          <a:xfrm>
            <a:off x="1522328" y="693894"/>
            <a:ext cx="10198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BE</a:t>
            </a:r>
            <a:r>
              <a:rPr lang="en-US" altLang="zh-CN" sz="2400" dirty="0"/>
              <a:t> stores the big-end first, the lowest memory address is the biggest.</a:t>
            </a:r>
          </a:p>
          <a:p>
            <a:r>
              <a:rPr lang="en-US" altLang="zh-CN" sz="2400" b="1" dirty="0"/>
              <a:t>LE</a:t>
            </a:r>
            <a:r>
              <a:rPr lang="en-US" altLang="zh-CN" sz="2400" dirty="0"/>
              <a:t> stores the little-end first, the lowest memory address is the littlest. </a:t>
            </a:r>
            <a:endParaRPr lang="zh-CN" altLang="en-US" sz="24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3B4DA31-7801-4EDC-8828-82B83829EE9A}"/>
              </a:ext>
            </a:extLst>
          </p:cNvPr>
          <p:cNvGrpSpPr/>
          <p:nvPr/>
        </p:nvGrpSpPr>
        <p:grpSpPr>
          <a:xfrm>
            <a:off x="1293149" y="2276872"/>
            <a:ext cx="2391869" cy="2064183"/>
            <a:chOff x="319755" y="2276872"/>
            <a:chExt cx="2391869" cy="2064183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ADC956B-62EC-F31C-AC3A-3183855D9324}"/>
                </a:ext>
              </a:extLst>
            </p:cNvPr>
            <p:cNvGrpSpPr/>
            <p:nvPr/>
          </p:nvGrpSpPr>
          <p:grpSpPr>
            <a:xfrm>
              <a:off x="1338801" y="2491574"/>
              <a:ext cx="1372823" cy="1849481"/>
              <a:chOff x="1338801" y="3212976"/>
              <a:chExt cx="1300815" cy="1849481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98B6DBA6-01C9-B971-CEB8-C91B5B277C61}"/>
                  </a:ext>
                </a:extLst>
              </p:cNvPr>
              <p:cNvGrpSpPr/>
              <p:nvPr/>
            </p:nvGrpSpPr>
            <p:grpSpPr>
              <a:xfrm>
                <a:off x="1991544" y="3212976"/>
                <a:ext cx="648072" cy="1849481"/>
                <a:chOff x="1991544" y="3212976"/>
                <a:chExt cx="648072" cy="1849481"/>
              </a:xfrm>
            </p:grpSpPr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69B2EDB9-D768-15FE-E78F-F187AFCB59F8}"/>
                    </a:ext>
                  </a:extLst>
                </p:cNvPr>
                <p:cNvSpPr txBox="1"/>
                <p:nvPr/>
              </p:nvSpPr>
              <p:spPr>
                <a:xfrm>
                  <a:off x="1991544" y="3212976"/>
                  <a:ext cx="64807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/>
                    <a:t>44</a:t>
                  </a:r>
                  <a:endParaRPr lang="zh-CN" altLang="en-US" sz="2400" dirty="0"/>
                </a:p>
              </p:txBody>
            </p:sp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C3CD2DA1-672A-0B77-C9C4-A8D08AEE1E45}"/>
                    </a:ext>
                  </a:extLst>
                </p:cNvPr>
                <p:cNvSpPr txBox="1"/>
                <p:nvPr/>
              </p:nvSpPr>
              <p:spPr>
                <a:xfrm>
                  <a:off x="1991544" y="3677583"/>
                  <a:ext cx="64807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/>
                    <a:t>33</a:t>
                  </a:r>
                  <a:endParaRPr lang="zh-CN" altLang="en-US" sz="2400" dirty="0"/>
                </a:p>
              </p:txBody>
            </p:sp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481F34E1-B87B-A8C8-791A-262768736A3C}"/>
                    </a:ext>
                  </a:extLst>
                </p:cNvPr>
                <p:cNvSpPr txBox="1"/>
                <p:nvPr/>
              </p:nvSpPr>
              <p:spPr>
                <a:xfrm>
                  <a:off x="1991544" y="4142311"/>
                  <a:ext cx="64807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/>
                    <a:t>22</a:t>
                  </a:r>
                  <a:endParaRPr lang="zh-CN" altLang="en-US" sz="2400" dirty="0"/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20F2933-1EFA-A5D0-A60F-29A9FDD99C6B}"/>
                    </a:ext>
                  </a:extLst>
                </p:cNvPr>
                <p:cNvSpPr txBox="1"/>
                <p:nvPr/>
              </p:nvSpPr>
              <p:spPr>
                <a:xfrm>
                  <a:off x="1991544" y="4600792"/>
                  <a:ext cx="64807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/>
                    <a:t>11</a:t>
                  </a:r>
                  <a:endParaRPr lang="zh-CN" altLang="en-US" sz="2400" dirty="0"/>
                </a:p>
              </p:txBody>
            </p:sp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7A3BCF82-18D2-E690-21B6-380CA5E0198E}"/>
                  </a:ext>
                </a:extLst>
              </p:cNvPr>
              <p:cNvGrpSpPr/>
              <p:nvPr/>
            </p:nvGrpSpPr>
            <p:grpSpPr>
              <a:xfrm>
                <a:off x="1338801" y="3284984"/>
                <a:ext cx="638169" cy="1770704"/>
                <a:chOff x="1338801" y="3284984"/>
                <a:chExt cx="638169" cy="1770704"/>
              </a:xfrm>
            </p:grpSpPr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A6722696-B101-8BBA-CEC1-A76FE8FF021C}"/>
                    </a:ext>
                  </a:extLst>
                </p:cNvPr>
                <p:cNvSpPr txBox="1"/>
                <p:nvPr/>
              </p:nvSpPr>
              <p:spPr>
                <a:xfrm>
                  <a:off x="1338801" y="3284984"/>
                  <a:ext cx="6185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2003</a:t>
                  </a:r>
                  <a:endParaRPr lang="zh-CN" altLang="en-US" dirty="0"/>
                </a:p>
              </p:txBody>
            </p:sp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8A42CE86-7B0A-69A5-103F-4D16B9710E6E}"/>
                    </a:ext>
                  </a:extLst>
                </p:cNvPr>
                <p:cNvSpPr txBox="1"/>
                <p:nvPr/>
              </p:nvSpPr>
              <p:spPr>
                <a:xfrm>
                  <a:off x="1351817" y="3750252"/>
                  <a:ext cx="6185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2002</a:t>
                  </a:r>
                  <a:endParaRPr lang="zh-CN" altLang="en-US" dirty="0"/>
                </a:p>
              </p:txBody>
            </p:sp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48FA7C-FC82-75B2-CDC8-8FAEB672C6AC}"/>
                    </a:ext>
                  </a:extLst>
                </p:cNvPr>
                <p:cNvSpPr txBox="1"/>
                <p:nvPr/>
              </p:nvSpPr>
              <p:spPr>
                <a:xfrm>
                  <a:off x="1338801" y="4221628"/>
                  <a:ext cx="6185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2001</a:t>
                  </a:r>
                  <a:endParaRPr lang="zh-CN" altLang="en-US" dirty="0"/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FDF19894-8FD4-A0B9-9807-DD91829D47BF}"/>
                    </a:ext>
                  </a:extLst>
                </p:cNvPr>
                <p:cNvSpPr txBox="1"/>
                <p:nvPr/>
              </p:nvSpPr>
              <p:spPr>
                <a:xfrm>
                  <a:off x="1358465" y="4686356"/>
                  <a:ext cx="6185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2000</a:t>
                  </a:r>
                  <a:endParaRPr lang="zh-CN" altLang="en-US" dirty="0"/>
                </a:p>
              </p:txBody>
            </p:sp>
          </p:grp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2C05923-6017-B92B-151B-2312E4B29D06}"/>
                </a:ext>
              </a:extLst>
            </p:cNvPr>
            <p:cNvSpPr txBox="1"/>
            <p:nvPr/>
          </p:nvSpPr>
          <p:spPr>
            <a:xfrm>
              <a:off x="319755" y="2276872"/>
              <a:ext cx="1202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Big-Endian</a:t>
              </a:r>
              <a:endParaRPr lang="zh-CN" altLang="en-US" b="1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A671A6D-571F-650D-30AF-0D62D0F8F276}"/>
              </a:ext>
            </a:extLst>
          </p:cNvPr>
          <p:cNvGrpSpPr/>
          <p:nvPr/>
        </p:nvGrpSpPr>
        <p:grpSpPr>
          <a:xfrm>
            <a:off x="1246576" y="4499828"/>
            <a:ext cx="2448272" cy="2128820"/>
            <a:chOff x="263352" y="4499828"/>
            <a:chExt cx="2448272" cy="212882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6206168B-AF70-D9FD-7419-E4993BFD437B}"/>
                </a:ext>
              </a:extLst>
            </p:cNvPr>
            <p:cNvGrpSpPr/>
            <p:nvPr/>
          </p:nvGrpSpPr>
          <p:grpSpPr>
            <a:xfrm>
              <a:off x="1338801" y="4779167"/>
              <a:ext cx="1372823" cy="1849481"/>
              <a:chOff x="1338801" y="3212976"/>
              <a:chExt cx="1300815" cy="1849481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115345F6-C603-2874-4EB6-0DC39F5AB134}"/>
                  </a:ext>
                </a:extLst>
              </p:cNvPr>
              <p:cNvGrpSpPr/>
              <p:nvPr/>
            </p:nvGrpSpPr>
            <p:grpSpPr>
              <a:xfrm>
                <a:off x="1991544" y="3212976"/>
                <a:ext cx="648072" cy="1849481"/>
                <a:chOff x="1991544" y="3212976"/>
                <a:chExt cx="648072" cy="1849481"/>
              </a:xfrm>
            </p:grpSpPr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978E568-EAA6-7983-9667-28F3F57C6FDB}"/>
                    </a:ext>
                  </a:extLst>
                </p:cNvPr>
                <p:cNvSpPr txBox="1"/>
                <p:nvPr/>
              </p:nvSpPr>
              <p:spPr>
                <a:xfrm>
                  <a:off x="1991544" y="3212976"/>
                  <a:ext cx="64807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/>
                    <a:t>11</a:t>
                  </a:r>
                  <a:endParaRPr lang="zh-CN" altLang="en-US" sz="2400" dirty="0"/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9F35DCF6-52B3-49B0-A12D-DB8B08731964}"/>
                    </a:ext>
                  </a:extLst>
                </p:cNvPr>
                <p:cNvSpPr txBox="1"/>
                <p:nvPr/>
              </p:nvSpPr>
              <p:spPr>
                <a:xfrm>
                  <a:off x="1991544" y="3677583"/>
                  <a:ext cx="64807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/>
                    <a:t>22</a:t>
                  </a:r>
                  <a:endParaRPr lang="zh-CN" altLang="en-US" sz="2400" dirty="0"/>
                </a:p>
              </p:txBody>
            </p:sp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524CEB9-146B-FEA5-6467-0E57D873F2C6}"/>
                    </a:ext>
                  </a:extLst>
                </p:cNvPr>
                <p:cNvSpPr txBox="1"/>
                <p:nvPr/>
              </p:nvSpPr>
              <p:spPr>
                <a:xfrm>
                  <a:off x="1991544" y="4142311"/>
                  <a:ext cx="64807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/>
                    <a:t>33</a:t>
                  </a:r>
                  <a:endParaRPr lang="zh-CN" altLang="en-US" sz="2400" dirty="0"/>
                </a:p>
              </p:txBody>
            </p:sp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E916B51-A7FD-EB5C-0407-7B8B69CF5A24}"/>
                    </a:ext>
                  </a:extLst>
                </p:cNvPr>
                <p:cNvSpPr txBox="1"/>
                <p:nvPr/>
              </p:nvSpPr>
              <p:spPr>
                <a:xfrm>
                  <a:off x="1991544" y="4600792"/>
                  <a:ext cx="648072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/>
                    <a:t>44</a:t>
                  </a:r>
                  <a:endParaRPr lang="zh-CN" altLang="en-US" sz="2400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30CF73-A479-836D-2271-DC7574B18C63}"/>
                  </a:ext>
                </a:extLst>
              </p:cNvPr>
              <p:cNvGrpSpPr/>
              <p:nvPr/>
            </p:nvGrpSpPr>
            <p:grpSpPr>
              <a:xfrm>
                <a:off x="1338801" y="3284984"/>
                <a:ext cx="638169" cy="1770704"/>
                <a:chOff x="1338801" y="3284984"/>
                <a:chExt cx="638169" cy="1770704"/>
              </a:xfrm>
            </p:grpSpPr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B136AA68-E8FD-DFA4-9F29-9B2C0ECD1A22}"/>
                    </a:ext>
                  </a:extLst>
                </p:cNvPr>
                <p:cNvSpPr txBox="1"/>
                <p:nvPr/>
              </p:nvSpPr>
              <p:spPr>
                <a:xfrm>
                  <a:off x="1338801" y="3284984"/>
                  <a:ext cx="6185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2003</a:t>
                  </a:r>
                  <a:endParaRPr lang="zh-CN" altLang="en-US" dirty="0"/>
                </a:p>
              </p:txBody>
            </p:sp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90DF89C4-D99D-CD5A-DB77-06B8A976E6BE}"/>
                    </a:ext>
                  </a:extLst>
                </p:cNvPr>
                <p:cNvSpPr txBox="1"/>
                <p:nvPr/>
              </p:nvSpPr>
              <p:spPr>
                <a:xfrm>
                  <a:off x="1351817" y="3750252"/>
                  <a:ext cx="6185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2002</a:t>
                  </a:r>
                  <a:endParaRPr lang="zh-CN" altLang="en-US" dirty="0"/>
                </a:p>
              </p:txBody>
            </p: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2465FAFE-A3F6-9974-31BE-A682DD47DCF4}"/>
                    </a:ext>
                  </a:extLst>
                </p:cNvPr>
                <p:cNvSpPr txBox="1"/>
                <p:nvPr/>
              </p:nvSpPr>
              <p:spPr>
                <a:xfrm>
                  <a:off x="1338801" y="4221628"/>
                  <a:ext cx="6185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2001</a:t>
                  </a:r>
                  <a:endParaRPr lang="zh-CN" altLang="en-US" dirty="0"/>
                </a:p>
              </p:txBody>
            </p:sp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55C3722C-B6B3-3F5A-08D2-A4B8A73394BC}"/>
                    </a:ext>
                  </a:extLst>
                </p:cNvPr>
                <p:cNvSpPr txBox="1"/>
                <p:nvPr/>
              </p:nvSpPr>
              <p:spPr>
                <a:xfrm>
                  <a:off x="1358465" y="4686356"/>
                  <a:ext cx="6185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2000</a:t>
                  </a:r>
                  <a:endParaRPr lang="zh-CN" altLang="en-US" dirty="0"/>
                </a:p>
              </p:txBody>
            </p:sp>
          </p:grp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6DFF1D2-D5B6-F83D-A98B-D266F52CA32F}"/>
                </a:ext>
              </a:extLst>
            </p:cNvPr>
            <p:cNvSpPr txBox="1"/>
            <p:nvPr/>
          </p:nvSpPr>
          <p:spPr>
            <a:xfrm>
              <a:off x="263352" y="4499828"/>
              <a:ext cx="1390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Little-Endian</a:t>
              </a:r>
              <a:endParaRPr lang="zh-CN" altLang="en-US" b="1" dirty="0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A446562F-8F11-90A4-67BE-CBD49AECF720}"/>
              </a:ext>
            </a:extLst>
          </p:cNvPr>
          <p:cNvSpPr txBox="1"/>
          <p:nvPr/>
        </p:nvSpPr>
        <p:spPr>
          <a:xfrm>
            <a:off x="4655840" y="1548158"/>
            <a:ext cx="3556601" cy="53553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#include&lt;stdio.h&gt;</a:t>
            </a:r>
          </a:p>
          <a:p>
            <a:r>
              <a:rPr lang="en-US" altLang="zh-CN" dirty="0"/>
              <a:t>union data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int a;</a:t>
            </a:r>
          </a:p>
          <a:p>
            <a:r>
              <a:rPr lang="en-US" altLang="zh-CN" dirty="0"/>
              <a:t>    char c;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union data endian;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endian.a</a:t>
            </a:r>
            <a:r>
              <a:rPr lang="en-US" altLang="zh-CN" dirty="0"/>
              <a:t> = 0x11223344;</a:t>
            </a:r>
          </a:p>
          <a:p>
            <a:endParaRPr lang="en-US" altLang="zh-CN" dirty="0"/>
          </a:p>
          <a:p>
            <a:r>
              <a:rPr lang="en-US" altLang="zh-CN" dirty="0"/>
              <a:t>    if(</a:t>
            </a:r>
            <a:r>
              <a:rPr lang="en-US" altLang="zh-CN" dirty="0" err="1"/>
              <a:t>endian.c</a:t>
            </a:r>
            <a:r>
              <a:rPr lang="en-US" altLang="zh-CN" dirty="0"/>
              <a:t> == 0x11)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("Big-Endian\n");</a:t>
            </a:r>
          </a:p>
          <a:p>
            <a:r>
              <a:rPr lang="en-US" altLang="zh-CN" dirty="0"/>
              <a:t>    else if(</a:t>
            </a:r>
            <a:r>
              <a:rPr lang="en-US" altLang="zh-CN" dirty="0" err="1"/>
              <a:t>endian.c</a:t>
            </a:r>
            <a:r>
              <a:rPr lang="en-US" altLang="zh-CN" dirty="0"/>
              <a:t> == 0x44)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("Little-Endian\n");</a:t>
            </a:r>
          </a:p>
          <a:p>
            <a:endParaRPr lang="en-US" altLang="zh-CN" dirty="0"/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37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3670" y="1970789"/>
            <a:ext cx="3435893" cy="1458211"/>
          </a:xfrm>
        </p:spPr>
        <p:txBody>
          <a:bodyPr>
            <a:normAutofit/>
          </a:bodyPr>
          <a:lstStyle/>
          <a:p>
            <a:pPr marL="128905" lvl="1" indent="0">
              <a:spcBef>
                <a:spcPts val="1410"/>
              </a:spcBef>
              <a:buSzPct val="68000"/>
              <a:buNone/>
            </a:pPr>
            <a:r>
              <a:rPr lang="en-US" sz="2215" dirty="0"/>
              <a:t>First, complete the code, then run the program and explain the result to SA. If it has bugs, fix them.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90744" y="338589"/>
            <a:ext cx="6980370" cy="697002"/>
          </a:xfrm>
        </p:spPr>
        <p:txBody>
          <a:bodyPr>
            <a:noAutofit/>
          </a:bodyPr>
          <a:lstStyle/>
          <a:p>
            <a:r>
              <a:rPr lang="en-US" altLang="zh-CN" sz="4705" dirty="0"/>
              <a:t>Exercise 1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31E343-C8FC-9618-517F-0E60BC5AC60D}"/>
              </a:ext>
            </a:extLst>
          </p:cNvPr>
          <p:cNvSpPr txBox="1"/>
          <p:nvPr/>
        </p:nvSpPr>
        <p:spPr>
          <a:xfrm>
            <a:off x="475683" y="1179691"/>
            <a:ext cx="7895431" cy="3754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b="0" dirty="0">
                <a:effectLst/>
              </a:rPr>
              <a:t>#include &lt;iostream&gt;</a:t>
            </a:r>
          </a:p>
          <a:p>
            <a:r>
              <a:rPr lang="en-US" altLang="zh-CN" sz="1400" b="0" dirty="0">
                <a:effectLst/>
              </a:rPr>
              <a:t>#include &lt;</a:t>
            </a:r>
            <a:r>
              <a:rPr lang="en-US" altLang="zh-CN" sz="1400" b="0" dirty="0" err="1">
                <a:effectLst/>
              </a:rPr>
              <a:t>string.h</a:t>
            </a:r>
            <a:r>
              <a:rPr lang="en-US" altLang="zh-CN" sz="1400" b="0" dirty="0">
                <a:effectLst/>
              </a:rPr>
              <a:t>&gt;</a:t>
            </a:r>
          </a:p>
          <a:p>
            <a:r>
              <a:rPr lang="en-US" altLang="zh-CN" sz="1400" b="0" dirty="0">
                <a:effectLst/>
              </a:rPr>
              <a:t>using namespace std;</a:t>
            </a:r>
          </a:p>
          <a:p>
            <a:r>
              <a:rPr lang="en-US" altLang="zh-CN" sz="1400" b="0" dirty="0">
                <a:effectLst/>
              </a:rPr>
              <a:t>int main()</a:t>
            </a:r>
          </a:p>
          <a:p>
            <a:r>
              <a:rPr lang="en-US" altLang="zh-CN" sz="1400" b="0" dirty="0">
                <a:effectLst/>
              </a:rPr>
              <a:t>{</a:t>
            </a:r>
          </a:p>
          <a:p>
            <a:r>
              <a:rPr lang="en-US" altLang="zh-CN" sz="1400" b="0" dirty="0">
                <a:effectLst/>
              </a:rPr>
              <a:t>    int cards[4]{};</a:t>
            </a:r>
          </a:p>
          <a:p>
            <a:r>
              <a:rPr lang="en-US" altLang="zh-CN" sz="1400" b="0" dirty="0">
                <a:effectLst/>
              </a:rPr>
              <a:t>    int hands[4];</a:t>
            </a:r>
          </a:p>
          <a:p>
            <a:r>
              <a:rPr lang="en-US" altLang="zh-CN" sz="1400" b="0" dirty="0">
                <a:effectLst/>
              </a:rPr>
              <a:t>    int price[] = {2.8,3.7,5,9};</a:t>
            </a:r>
          </a:p>
          <a:p>
            <a:r>
              <a:rPr lang="en-US" altLang="zh-CN" sz="1400" b="0" dirty="0">
                <a:effectLst/>
              </a:rPr>
              <a:t>    char direction[4] {'L',82,'U',68};</a:t>
            </a:r>
          </a:p>
          <a:p>
            <a:r>
              <a:rPr lang="en-US" altLang="zh-CN" sz="1400" b="0" dirty="0">
                <a:effectLst/>
              </a:rPr>
              <a:t>    char title[] = "</a:t>
            </a:r>
            <a:r>
              <a:rPr lang="en-US" altLang="zh-CN" sz="1400" b="0" dirty="0" err="1">
                <a:effectLst/>
              </a:rPr>
              <a:t>ChartGPT</a:t>
            </a:r>
            <a:r>
              <a:rPr lang="en-US" altLang="zh-CN" sz="1400" b="0" dirty="0">
                <a:effectLst/>
              </a:rPr>
              <a:t> is an awesome tool.";</a:t>
            </a:r>
          </a:p>
          <a:p>
            <a:r>
              <a:rPr lang="en-US" altLang="zh-CN" sz="1400" b="0" dirty="0">
                <a:effectLst/>
              </a:rPr>
              <a:t>    </a:t>
            </a:r>
            <a:r>
              <a:rPr lang="en-US" altLang="zh-CN" sz="1400" b="0" dirty="0" err="1">
                <a:effectLst/>
              </a:rPr>
              <a:t>cout</a:t>
            </a:r>
            <a:r>
              <a:rPr lang="en-US" altLang="zh-CN" sz="1400" b="0" dirty="0">
                <a:effectLst/>
              </a:rPr>
              <a:t> &lt;&lt; "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(cards) = " &lt;&lt; 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(cards) &lt;&lt; ",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 of cards[0] = " &lt;&lt; 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(cards[0]) &lt;&lt; </a:t>
            </a:r>
            <a:r>
              <a:rPr lang="en-US" altLang="zh-CN" sz="1400" b="0" dirty="0" err="1">
                <a:effectLst/>
              </a:rPr>
              <a:t>endl</a:t>
            </a:r>
            <a:r>
              <a:rPr lang="en-US" altLang="zh-CN" sz="1400" b="0" dirty="0">
                <a:effectLst/>
              </a:rPr>
              <a:t>;</a:t>
            </a:r>
          </a:p>
          <a:p>
            <a:r>
              <a:rPr lang="en-US" altLang="zh-CN" sz="1400" b="0" dirty="0">
                <a:effectLst/>
              </a:rPr>
              <a:t>    </a:t>
            </a:r>
            <a:r>
              <a:rPr lang="en-US" altLang="zh-CN" sz="1400" b="0" dirty="0" err="1">
                <a:effectLst/>
              </a:rPr>
              <a:t>cout</a:t>
            </a:r>
            <a:r>
              <a:rPr lang="en-US" altLang="zh-CN" sz="1400" b="0" dirty="0">
                <a:effectLst/>
              </a:rPr>
              <a:t> &lt;&lt; "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(price) = " &lt;&lt; 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(price) &lt;&lt; ",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 of price[0] = " &lt;&lt; 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(price[1]) &lt;&lt; </a:t>
            </a:r>
            <a:r>
              <a:rPr lang="en-US" altLang="zh-CN" sz="1400" b="0" dirty="0" err="1">
                <a:effectLst/>
              </a:rPr>
              <a:t>endl</a:t>
            </a:r>
            <a:r>
              <a:rPr lang="en-US" altLang="zh-CN" sz="1400" b="0" dirty="0">
                <a:effectLst/>
              </a:rPr>
              <a:t>;</a:t>
            </a:r>
          </a:p>
          <a:p>
            <a:r>
              <a:rPr lang="en-US" altLang="zh-CN" sz="1400" b="0" dirty="0">
                <a:effectLst/>
              </a:rPr>
              <a:t>    </a:t>
            </a:r>
            <a:r>
              <a:rPr lang="en-US" altLang="zh-CN" sz="1400" b="0" dirty="0" err="1">
                <a:effectLst/>
              </a:rPr>
              <a:t>cout</a:t>
            </a:r>
            <a:r>
              <a:rPr lang="en-US" altLang="zh-CN" sz="1400" b="0" dirty="0">
                <a:effectLst/>
              </a:rPr>
              <a:t> &lt;&lt; "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(direction) = " &lt;&lt; 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(direction) &lt;&lt; ",length of direction = " &lt;&lt; </a:t>
            </a:r>
            <a:r>
              <a:rPr lang="en-US" altLang="zh-CN" sz="1400" b="0" dirty="0" err="1">
                <a:effectLst/>
              </a:rPr>
              <a:t>strlen</a:t>
            </a:r>
            <a:r>
              <a:rPr lang="en-US" altLang="zh-CN" sz="1400" b="0" dirty="0">
                <a:effectLst/>
              </a:rPr>
              <a:t>(direction) &lt;&lt; </a:t>
            </a:r>
            <a:r>
              <a:rPr lang="en-US" altLang="zh-CN" sz="1400" b="0" dirty="0" err="1">
                <a:effectLst/>
              </a:rPr>
              <a:t>endl</a:t>
            </a:r>
            <a:r>
              <a:rPr lang="en-US" altLang="zh-CN" sz="1400" b="0" dirty="0">
                <a:effectLst/>
              </a:rPr>
              <a:t>;</a:t>
            </a:r>
          </a:p>
          <a:p>
            <a:r>
              <a:rPr lang="en-US" altLang="zh-CN" sz="1400" b="0" dirty="0">
                <a:effectLst/>
              </a:rPr>
              <a:t>    </a:t>
            </a:r>
            <a:r>
              <a:rPr lang="en-US" altLang="zh-CN" sz="1400" b="0" dirty="0" err="1">
                <a:effectLst/>
              </a:rPr>
              <a:t>cout</a:t>
            </a:r>
            <a:r>
              <a:rPr lang="en-US" altLang="zh-CN" sz="1400" b="0" dirty="0">
                <a:effectLst/>
              </a:rPr>
              <a:t> &lt;&lt; "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(title) = " &lt;&lt; </a:t>
            </a:r>
            <a:r>
              <a:rPr lang="en-US" altLang="zh-CN" sz="1400" b="0" dirty="0" err="1">
                <a:effectLst/>
              </a:rPr>
              <a:t>sizeof</a:t>
            </a:r>
            <a:r>
              <a:rPr lang="en-US" altLang="zh-CN" sz="1400" b="0" dirty="0">
                <a:effectLst/>
              </a:rPr>
              <a:t>(title) &lt;&lt; ",length of title = " &lt;&lt; </a:t>
            </a:r>
            <a:r>
              <a:rPr lang="en-US" altLang="zh-CN" sz="1400" b="0" dirty="0" err="1">
                <a:effectLst/>
              </a:rPr>
              <a:t>strlen</a:t>
            </a:r>
            <a:r>
              <a:rPr lang="en-US" altLang="zh-CN" sz="1400" b="0" dirty="0">
                <a:effectLst/>
              </a:rPr>
              <a:t>(title) &lt;&lt; </a:t>
            </a:r>
            <a:r>
              <a:rPr lang="en-US" altLang="zh-CN" sz="1400" b="0" dirty="0" err="1">
                <a:effectLst/>
              </a:rPr>
              <a:t>endl</a:t>
            </a:r>
            <a:r>
              <a:rPr lang="en-US" altLang="zh-CN" sz="1400" b="0" dirty="0">
                <a:effectLst/>
              </a:rPr>
              <a:t>;</a:t>
            </a:r>
          </a:p>
          <a:p>
            <a:endParaRPr lang="en-US" altLang="zh-CN" sz="1400" b="0" dirty="0">
              <a:effectLst/>
            </a:endParaRPr>
          </a:p>
          <a:p>
            <a:r>
              <a:rPr lang="en-US" altLang="zh-CN" sz="1400" b="0" dirty="0">
                <a:effectLst/>
              </a:rPr>
              <a:t>    return 0;</a:t>
            </a:r>
          </a:p>
          <a:p>
            <a:r>
              <a:rPr lang="en-US" altLang="zh-CN" sz="1400" b="0" dirty="0">
                <a:effectLst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7331" y="1130281"/>
            <a:ext cx="5483469" cy="1520555"/>
          </a:xfrm>
        </p:spPr>
        <p:txBody>
          <a:bodyPr>
            <a:normAutofit/>
          </a:bodyPr>
          <a:lstStyle/>
          <a:p>
            <a:pPr marL="128905" lvl="1" indent="0">
              <a:spcBef>
                <a:spcPts val="1410"/>
              </a:spcBef>
              <a:buSzPct val="68000"/>
              <a:buNone/>
            </a:pPr>
            <a:r>
              <a:rPr lang="en-US" dirty="0"/>
              <a:t>Run the program and explain the result to SA. You can write a program to check whether you system is little-endian or big-endian.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90744" y="338589"/>
            <a:ext cx="6980370" cy="697002"/>
          </a:xfrm>
        </p:spPr>
        <p:txBody>
          <a:bodyPr>
            <a:noAutofit/>
          </a:bodyPr>
          <a:lstStyle/>
          <a:p>
            <a:r>
              <a:rPr lang="en-US" altLang="zh-CN" sz="4705" dirty="0"/>
              <a:t>Exercise 2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31E343-C8FC-9618-517F-0E60BC5AC60D}"/>
              </a:ext>
            </a:extLst>
          </p:cNvPr>
          <p:cNvSpPr txBox="1"/>
          <p:nvPr/>
        </p:nvSpPr>
        <p:spPr>
          <a:xfrm>
            <a:off x="1288482" y="961700"/>
            <a:ext cx="4407425" cy="5755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 b="0" dirty="0">
                <a:effectLst/>
              </a:rPr>
              <a:t>#include &lt;</a:t>
            </a:r>
            <a:r>
              <a:rPr lang="en-US" altLang="zh-CN" sz="1600" b="0" dirty="0" err="1">
                <a:effectLst/>
              </a:rPr>
              <a:t>stdio.h</a:t>
            </a:r>
            <a:r>
              <a:rPr lang="en-US" altLang="zh-CN" sz="1600" b="0" dirty="0">
                <a:effectLst/>
              </a:rPr>
              <a:t>&gt;</a:t>
            </a:r>
          </a:p>
          <a:p>
            <a:br>
              <a:rPr lang="en-US" altLang="zh-CN" sz="1600" b="0" dirty="0">
                <a:effectLst/>
              </a:rPr>
            </a:br>
            <a:r>
              <a:rPr lang="en-US" altLang="zh-CN" sz="1600" b="0" dirty="0">
                <a:effectLst/>
              </a:rPr>
              <a:t>union data{</a:t>
            </a:r>
          </a:p>
          <a:p>
            <a:r>
              <a:rPr lang="en-US" altLang="zh-CN" sz="1600" b="0" dirty="0">
                <a:effectLst/>
              </a:rPr>
              <a:t>    int n;</a:t>
            </a:r>
          </a:p>
          <a:p>
            <a:r>
              <a:rPr lang="en-US" altLang="zh-CN" sz="1600" b="0" dirty="0">
                <a:effectLst/>
              </a:rPr>
              <a:t>    char </a:t>
            </a:r>
            <a:r>
              <a:rPr lang="en-US" altLang="zh-CN" sz="1600" b="0" dirty="0" err="1">
                <a:effectLst/>
              </a:rPr>
              <a:t>ch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  short m;</a:t>
            </a:r>
          </a:p>
          <a:p>
            <a:r>
              <a:rPr lang="en-US" altLang="zh-CN" sz="1600" b="0" dirty="0">
                <a:effectLst/>
              </a:rPr>
              <a:t>};</a:t>
            </a:r>
          </a:p>
          <a:p>
            <a:br>
              <a:rPr lang="en-US" altLang="zh-CN" sz="1600" b="0" dirty="0">
                <a:effectLst/>
              </a:rPr>
            </a:br>
            <a:r>
              <a:rPr lang="en-US" altLang="zh-CN" sz="1600" b="0" dirty="0">
                <a:effectLst/>
              </a:rPr>
              <a:t>int main()</a:t>
            </a:r>
          </a:p>
          <a:p>
            <a:r>
              <a:rPr lang="en-US" altLang="zh-CN" sz="1600" b="0" dirty="0">
                <a:effectLst/>
              </a:rPr>
              <a:t>{</a:t>
            </a:r>
          </a:p>
          <a:p>
            <a:r>
              <a:rPr lang="en-US" altLang="zh-CN" sz="1600" b="0" dirty="0">
                <a:effectLst/>
              </a:rPr>
              <a:t>    union data a;</a:t>
            </a:r>
          </a:p>
          <a:p>
            <a:r>
              <a:rPr lang="en-US" altLang="zh-CN" sz="1600" b="0" dirty="0">
                <a:effectLst/>
              </a:rPr>
              <a:t>    </a:t>
            </a:r>
            <a:r>
              <a:rPr lang="en-US" altLang="zh-CN" sz="1600" b="0" dirty="0" err="1">
                <a:effectLst/>
              </a:rPr>
              <a:t>printf</a:t>
            </a:r>
            <a:r>
              <a:rPr lang="en-US" altLang="zh-CN" sz="1600" b="0" dirty="0">
                <a:effectLst/>
              </a:rPr>
              <a:t>("%d, %d\n", </a:t>
            </a:r>
            <a:r>
              <a:rPr lang="en-US" altLang="zh-CN" sz="1600" b="0" dirty="0" err="1">
                <a:effectLst/>
              </a:rPr>
              <a:t>sizeof</a:t>
            </a:r>
            <a:r>
              <a:rPr lang="en-US" altLang="zh-CN" sz="1600" b="0" dirty="0">
                <a:effectLst/>
              </a:rPr>
              <a:t>(a), </a:t>
            </a:r>
            <a:r>
              <a:rPr lang="en-US" altLang="zh-CN" sz="1600" b="0" dirty="0" err="1">
                <a:effectLst/>
              </a:rPr>
              <a:t>sizeof</a:t>
            </a:r>
            <a:r>
              <a:rPr lang="en-US" altLang="zh-CN" sz="1600" b="0" dirty="0">
                <a:effectLst/>
              </a:rPr>
              <a:t>(union data) );</a:t>
            </a:r>
          </a:p>
          <a:p>
            <a:r>
              <a:rPr lang="en-US" altLang="zh-CN" sz="1600" b="0" dirty="0">
                <a:effectLst/>
              </a:rPr>
              <a:t>    </a:t>
            </a:r>
            <a:r>
              <a:rPr lang="en-US" altLang="zh-CN" sz="1600" b="0" dirty="0" err="1">
                <a:effectLst/>
              </a:rPr>
              <a:t>a.n</a:t>
            </a:r>
            <a:r>
              <a:rPr lang="en-US" altLang="zh-CN" sz="1600" b="0" dirty="0">
                <a:effectLst/>
              </a:rPr>
              <a:t> = 0x40;</a:t>
            </a:r>
          </a:p>
          <a:p>
            <a:r>
              <a:rPr lang="en-US" altLang="zh-CN" sz="1600" b="0" dirty="0">
                <a:effectLst/>
              </a:rPr>
              <a:t>    </a:t>
            </a:r>
            <a:r>
              <a:rPr lang="en-US" altLang="zh-CN" sz="1600" b="0" dirty="0" err="1">
                <a:effectLst/>
              </a:rPr>
              <a:t>printf</a:t>
            </a:r>
            <a:r>
              <a:rPr lang="en-US" altLang="zh-CN" sz="1600" b="0" dirty="0">
                <a:effectLst/>
              </a:rPr>
              <a:t>("%X, %c, %</a:t>
            </a:r>
            <a:r>
              <a:rPr lang="en-US" altLang="zh-CN" sz="1600" b="0" dirty="0" err="1">
                <a:effectLst/>
              </a:rPr>
              <a:t>hX</a:t>
            </a:r>
            <a:r>
              <a:rPr lang="en-US" altLang="zh-CN" sz="1600" b="0" dirty="0">
                <a:effectLst/>
              </a:rPr>
              <a:t>\n", </a:t>
            </a:r>
            <a:r>
              <a:rPr lang="en-US" altLang="zh-CN" sz="1600" b="0" dirty="0" err="1">
                <a:effectLst/>
              </a:rPr>
              <a:t>a.n</a:t>
            </a:r>
            <a:r>
              <a:rPr lang="en-US" altLang="zh-CN" sz="1600" b="0" dirty="0">
                <a:effectLst/>
              </a:rPr>
              <a:t>, a.ch, </a:t>
            </a:r>
            <a:r>
              <a:rPr lang="en-US" altLang="zh-CN" sz="1600" b="0" dirty="0" err="1">
                <a:effectLst/>
              </a:rPr>
              <a:t>a.m</a:t>
            </a:r>
            <a:r>
              <a:rPr lang="en-US" altLang="zh-CN" sz="1600" b="0" dirty="0">
                <a:effectLst/>
              </a:rPr>
              <a:t>);</a:t>
            </a:r>
          </a:p>
          <a:p>
            <a:r>
              <a:rPr lang="en-US" altLang="zh-CN" sz="1600" b="0" dirty="0">
                <a:effectLst/>
              </a:rPr>
              <a:t>    a.ch = '9';</a:t>
            </a:r>
          </a:p>
          <a:p>
            <a:r>
              <a:rPr lang="en-US" altLang="zh-CN" sz="1600" b="0" dirty="0">
                <a:effectLst/>
              </a:rPr>
              <a:t>    </a:t>
            </a:r>
            <a:r>
              <a:rPr lang="en-US" altLang="zh-CN" sz="1600" b="0" dirty="0" err="1">
                <a:effectLst/>
              </a:rPr>
              <a:t>printf</a:t>
            </a:r>
            <a:r>
              <a:rPr lang="en-US" altLang="zh-CN" sz="1600" b="0" dirty="0">
                <a:effectLst/>
              </a:rPr>
              <a:t>("%X, %c, %</a:t>
            </a:r>
            <a:r>
              <a:rPr lang="en-US" altLang="zh-CN" sz="1600" b="0" dirty="0" err="1">
                <a:effectLst/>
              </a:rPr>
              <a:t>hX</a:t>
            </a:r>
            <a:r>
              <a:rPr lang="en-US" altLang="zh-CN" sz="1600" b="0" dirty="0">
                <a:effectLst/>
              </a:rPr>
              <a:t>\n", </a:t>
            </a:r>
            <a:r>
              <a:rPr lang="en-US" altLang="zh-CN" sz="1600" b="0" dirty="0" err="1">
                <a:effectLst/>
              </a:rPr>
              <a:t>a.n</a:t>
            </a:r>
            <a:r>
              <a:rPr lang="en-US" altLang="zh-CN" sz="1600" b="0" dirty="0">
                <a:effectLst/>
              </a:rPr>
              <a:t>, a.ch, </a:t>
            </a:r>
            <a:r>
              <a:rPr lang="en-US" altLang="zh-CN" sz="1600" b="0" dirty="0" err="1">
                <a:effectLst/>
              </a:rPr>
              <a:t>a.m</a:t>
            </a:r>
            <a:r>
              <a:rPr lang="en-US" altLang="zh-CN" sz="1600" b="0" dirty="0">
                <a:effectLst/>
              </a:rPr>
              <a:t>);</a:t>
            </a:r>
          </a:p>
          <a:p>
            <a:r>
              <a:rPr lang="en-US" altLang="zh-CN" sz="1600" b="0" dirty="0">
                <a:effectLst/>
              </a:rPr>
              <a:t>    </a:t>
            </a:r>
            <a:r>
              <a:rPr lang="en-US" altLang="zh-CN" sz="1600" b="0" dirty="0" err="1">
                <a:effectLst/>
              </a:rPr>
              <a:t>a.m</a:t>
            </a:r>
            <a:r>
              <a:rPr lang="en-US" altLang="zh-CN" sz="1600" b="0" dirty="0">
                <a:effectLst/>
              </a:rPr>
              <a:t> = 0x2059;</a:t>
            </a:r>
          </a:p>
          <a:p>
            <a:r>
              <a:rPr lang="en-US" altLang="zh-CN" sz="1600" b="0" dirty="0">
                <a:effectLst/>
              </a:rPr>
              <a:t>    </a:t>
            </a:r>
            <a:r>
              <a:rPr lang="en-US" altLang="zh-CN" sz="1600" b="0" dirty="0" err="1">
                <a:effectLst/>
              </a:rPr>
              <a:t>printf</a:t>
            </a:r>
            <a:r>
              <a:rPr lang="en-US" altLang="zh-CN" sz="1600" b="0" dirty="0">
                <a:effectLst/>
              </a:rPr>
              <a:t>("%X, %c, %</a:t>
            </a:r>
            <a:r>
              <a:rPr lang="en-US" altLang="zh-CN" sz="1600" b="0" dirty="0" err="1">
                <a:effectLst/>
              </a:rPr>
              <a:t>hX</a:t>
            </a:r>
            <a:r>
              <a:rPr lang="en-US" altLang="zh-CN" sz="1600" b="0" dirty="0">
                <a:effectLst/>
              </a:rPr>
              <a:t>\n", </a:t>
            </a:r>
            <a:r>
              <a:rPr lang="en-US" altLang="zh-CN" sz="1600" b="0" dirty="0" err="1">
                <a:effectLst/>
              </a:rPr>
              <a:t>a.n</a:t>
            </a:r>
            <a:r>
              <a:rPr lang="en-US" altLang="zh-CN" sz="1600" b="0" dirty="0">
                <a:effectLst/>
              </a:rPr>
              <a:t>, a.ch, </a:t>
            </a:r>
            <a:r>
              <a:rPr lang="en-US" altLang="zh-CN" sz="1600" b="0" dirty="0" err="1">
                <a:effectLst/>
              </a:rPr>
              <a:t>a.m</a:t>
            </a:r>
            <a:r>
              <a:rPr lang="en-US" altLang="zh-CN" sz="1600" b="0" dirty="0">
                <a:effectLst/>
              </a:rPr>
              <a:t>);</a:t>
            </a:r>
          </a:p>
          <a:p>
            <a:r>
              <a:rPr lang="en-US" altLang="zh-CN" sz="1600" b="0" dirty="0">
                <a:effectLst/>
              </a:rPr>
              <a:t>    </a:t>
            </a:r>
            <a:r>
              <a:rPr lang="en-US" altLang="zh-CN" sz="1600" b="0" dirty="0" err="1">
                <a:effectLst/>
              </a:rPr>
              <a:t>a.n</a:t>
            </a:r>
            <a:r>
              <a:rPr lang="en-US" altLang="zh-CN" sz="1600" b="0" dirty="0">
                <a:effectLst/>
              </a:rPr>
              <a:t> = 0x3E25AD54;</a:t>
            </a:r>
          </a:p>
          <a:p>
            <a:r>
              <a:rPr lang="en-US" altLang="zh-CN" sz="1600" b="0" dirty="0">
                <a:effectLst/>
              </a:rPr>
              <a:t>    </a:t>
            </a:r>
            <a:r>
              <a:rPr lang="en-US" altLang="zh-CN" sz="1600" b="0" dirty="0" err="1">
                <a:effectLst/>
              </a:rPr>
              <a:t>printf</a:t>
            </a:r>
            <a:r>
              <a:rPr lang="en-US" altLang="zh-CN" sz="1600" b="0" dirty="0">
                <a:effectLst/>
              </a:rPr>
              <a:t>("%X, %c, %</a:t>
            </a:r>
            <a:r>
              <a:rPr lang="en-US" altLang="zh-CN" sz="1600" b="0" dirty="0" err="1">
                <a:effectLst/>
              </a:rPr>
              <a:t>hX</a:t>
            </a:r>
            <a:r>
              <a:rPr lang="en-US" altLang="zh-CN" sz="1600" b="0" dirty="0">
                <a:effectLst/>
              </a:rPr>
              <a:t>\n", </a:t>
            </a:r>
            <a:r>
              <a:rPr lang="en-US" altLang="zh-CN" sz="1600" b="0" dirty="0" err="1">
                <a:effectLst/>
              </a:rPr>
              <a:t>a.n</a:t>
            </a:r>
            <a:r>
              <a:rPr lang="en-US" altLang="zh-CN" sz="1600" b="0" dirty="0">
                <a:effectLst/>
              </a:rPr>
              <a:t>, a.ch, </a:t>
            </a:r>
            <a:r>
              <a:rPr lang="en-US" altLang="zh-CN" sz="1600" b="0" dirty="0" err="1">
                <a:effectLst/>
              </a:rPr>
              <a:t>a.m</a:t>
            </a:r>
            <a:r>
              <a:rPr lang="en-US" altLang="zh-CN" sz="1600" b="0" dirty="0">
                <a:effectLst/>
              </a:rPr>
              <a:t>);</a:t>
            </a:r>
          </a:p>
          <a:p>
            <a:r>
              <a:rPr lang="en-US" altLang="zh-CN" sz="1600" b="0" dirty="0">
                <a:effectLst/>
              </a:rPr>
              <a:t>   </a:t>
            </a:r>
          </a:p>
          <a:p>
            <a:r>
              <a:rPr lang="en-US" altLang="zh-CN" sz="1600" b="0" dirty="0">
                <a:effectLst/>
              </a:rPr>
              <a:t>    return 0;</a:t>
            </a:r>
          </a:p>
          <a:p>
            <a:r>
              <a:rPr lang="en-US" altLang="zh-CN" sz="1600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7258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Design a struct “</a:t>
            </a:r>
            <a:r>
              <a:rPr lang="en-US" altLang="zh-CN" sz="2400" dirty="0" err="1"/>
              <a:t>DayInfo</a:t>
            </a:r>
            <a:r>
              <a:rPr lang="en-US" altLang="zh-CN" sz="2400" dirty="0"/>
              <a:t>” which contains two enumeration types as its member. The first is an </a:t>
            </a:r>
            <a:r>
              <a:rPr lang="en-US" altLang="zh-CN" sz="2400" dirty="0" err="1"/>
              <a:t>enum</a:t>
            </a:r>
            <a:r>
              <a:rPr lang="en-US" altLang="zh-CN" sz="2400" dirty="0"/>
              <a:t> “Day” for (Sunday, Monday, ...), and the second is an </a:t>
            </a:r>
            <a:r>
              <a:rPr lang="en-US" altLang="zh-CN" sz="2400" dirty="0" err="1"/>
              <a:t>enum</a:t>
            </a:r>
            <a:r>
              <a:rPr lang="en-US" altLang="zh-CN" sz="2400" dirty="0"/>
              <a:t> “Weather” for (Sunny, Rainy, ...).</a:t>
            </a:r>
          </a:p>
          <a:p>
            <a:r>
              <a:rPr lang="en-US" altLang="zh-CN" sz="2400" dirty="0"/>
              <a:t>Define a </a:t>
            </a:r>
            <a:r>
              <a:rPr lang="en-US" altLang="zh-CN" sz="2400" dirty="0" err="1"/>
              <a:t>boolean</a:t>
            </a:r>
            <a:r>
              <a:rPr lang="en-US" altLang="zh-CN" sz="2400" dirty="0"/>
              <a:t> function “bool </a:t>
            </a:r>
            <a:r>
              <a:rPr lang="en-US" altLang="zh-CN" sz="2400" dirty="0" err="1"/>
              <a:t>canTravel</a:t>
            </a:r>
            <a:r>
              <a:rPr lang="en-US" altLang="zh-CN" sz="2400" dirty="0"/>
              <a:t>( </a:t>
            </a:r>
            <a:r>
              <a:rPr lang="en-US" altLang="zh-CN" sz="2400" dirty="0" err="1"/>
              <a:t>DayInfo</a:t>
            </a:r>
            <a:r>
              <a:rPr lang="en-US" altLang="zh-CN" sz="2400" dirty="0"/>
              <a:t> )” . It will return true if the day is at weekend and the weather is good.</a:t>
            </a:r>
          </a:p>
          <a:p>
            <a:r>
              <a:rPr lang="en-US" altLang="zh-CN" sz="2400" dirty="0"/>
              <a:t>Call function </a:t>
            </a:r>
            <a:r>
              <a:rPr lang="en-US" altLang="zh-CN" sz="2400" dirty="0" err="1"/>
              <a:t>canTravel</a:t>
            </a:r>
            <a:r>
              <a:rPr lang="en-US" altLang="zh-CN" sz="2400" dirty="0"/>
              <a:t>() in main().</a:t>
            </a:r>
          </a:p>
        </p:txBody>
      </p:sp>
    </p:spTree>
    <p:extLst>
      <p:ext uri="{BB962C8B-B14F-4D97-AF65-F5344CB8AC3E}">
        <p14:creationId xmlns:p14="http://schemas.microsoft.com/office/powerpoint/2010/main" val="3287789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1469" y="1374041"/>
            <a:ext cx="9848736" cy="1723722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The </a:t>
            </a:r>
            <a:r>
              <a:rPr kumimoji="1" lang="en-US" altLang="zh-CN" sz="2400" i="1" dirty="0"/>
              <a:t>Fibonacci numbers </a:t>
            </a:r>
            <a:r>
              <a:rPr kumimoji="1" lang="en-US" altLang="zh-CN" sz="2400" dirty="0"/>
              <a:t>are : 1,1,2,3,5,8…….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Please define a function in </a:t>
            </a:r>
            <a:r>
              <a:rPr kumimoji="1" lang="en-US" altLang="zh-CN" sz="2400" b="1" dirty="0"/>
              <a:t>fib.cpp </a:t>
            </a:r>
            <a:r>
              <a:rPr kumimoji="1" lang="en-US" altLang="zh-CN" sz="2400" dirty="0"/>
              <a:t>to compute the </a:t>
            </a:r>
            <a:r>
              <a:rPr kumimoji="1" lang="en-US" altLang="zh-CN" sz="2400" i="1" dirty="0"/>
              <a:t>n</a:t>
            </a:r>
            <a:r>
              <a:rPr kumimoji="1" lang="en-US" altLang="zh-CN" sz="2400" dirty="0"/>
              <a:t>th Fibonacci number. In </a:t>
            </a:r>
            <a:r>
              <a:rPr kumimoji="1" lang="en-US" altLang="zh-CN" sz="2400" b="1" dirty="0"/>
              <a:t>main.cpp</a:t>
            </a:r>
            <a:r>
              <a:rPr kumimoji="1" lang="en-US" altLang="zh-CN" sz="2400" dirty="0"/>
              <a:t>, prompts the user to input an integer n, then print Fibonacci numbers from 1 to n, 10 numbers per line. Write a </a:t>
            </a:r>
            <a:r>
              <a:rPr kumimoji="1" lang="en-US" altLang="zh-CN" sz="2400" b="1" dirty="0" err="1"/>
              <a:t>makefile</a:t>
            </a:r>
            <a:r>
              <a:rPr kumimoji="1" lang="en-US" altLang="zh-CN" sz="2400" b="1" dirty="0"/>
              <a:t> </a:t>
            </a:r>
            <a:r>
              <a:rPr kumimoji="1" lang="en-US" altLang="zh-CN" sz="2400" dirty="0"/>
              <a:t>to manage the source files.</a:t>
            </a:r>
            <a:endParaRPr kumimoji="1" lang="zh-CN" altLang="en-US" sz="2400" dirty="0"/>
          </a:p>
        </p:txBody>
      </p:sp>
      <p:sp>
        <p:nvSpPr>
          <p:cNvPr id="10" name="Title 1"/>
          <p:cNvSpPr txBox="1"/>
          <p:nvPr/>
        </p:nvSpPr>
        <p:spPr>
          <a:xfrm>
            <a:off x="1377311" y="508057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</a:t>
            </a:r>
            <a:r>
              <a:rPr lang="en-US" altLang="zh-CN" dirty="0"/>
              <a:t>Exercise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</a:t>
            </a:r>
            <a:r>
              <a:rPr kumimoji="0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4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414" y="3097763"/>
            <a:ext cx="1247775" cy="18573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414" y="5483959"/>
            <a:ext cx="1276350" cy="11811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938061" y="2790843"/>
            <a:ext cx="141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Before clean: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950499" y="5145272"/>
            <a:ext cx="1272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After clean: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263086-F5F4-1551-29EC-FA100B4A0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579" y="3277947"/>
            <a:ext cx="4644153" cy="12151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BF427B7-B910-FDE3-704F-84F8B9C5C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016" y="5870785"/>
            <a:ext cx="8884714" cy="81435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88621" y="158589"/>
            <a:ext cx="6798670" cy="541599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defTabSz="1076709"/>
            <a:r>
              <a:rPr lang="en-US" altLang="zh-CN" sz="2813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Suppose we have four source files as follows:</a:t>
            </a:r>
            <a:endParaRPr lang="zh-CN" altLang="en-US" sz="2813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97755E-803B-4597-A16D-CD4DB2E6F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422" y="785814"/>
            <a:ext cx="4711273" cy="19104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20A6604-27C9-4BE6-916A-46F20535E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730" y="811314"/>
            <a:ext cx="2766252" cy="16165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427553A-8E2B-425B-9409-A2439022FF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9135" y="684225"/>
            <a:ext cx="3985132" cy="238589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3A449A3-5984-471D-B689-3E6E6759F1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585" y="2775482"/>
            <a:ext cx="7373791" cy="3068811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34E60D39-85DC-42E8-BC2E-B7449A37CF81}"/>
              </a:ext>
            </a:extLst>
          </p:cNvPr>
          <p:cNvGrpSpPr/>
          <p:nvPr/>
        </p:nvGrpSpPr>
        <p:grpSpPr>
          <a:xfrm>
            <a:off x="5673214" y="4671352"/>
            <a:ext cx="5729680" cy="1502425"/>
            <a:chOff x="6606381" y="5212138"/>
            <a:chExt cx="6313247" cy="1655449"/>
          </a:xfrm>
        </p:grpSpPr>
        <p:sp>
          <p:nvSpPr>
            <p:cNvPr id="12" name="TextBox 11"/>
            <p:cNvSpPr txBox="1"/>
            <p:nvPr/>
          </p:nvSpPr>
          <p:spPr>
            <a:xfrm>
              <a:off x="9181719" y="5212138"/>
              <a:ext cx="3737909" cy="1227250"/>
            </a:xfrm>
            <a:prstGeom prst="rect">
              <a:avLst/>
            </a:prstGeom>
            <a:noFill/>
          </p:spPr>
          <p:txBody>
            <a:bodyPr wrap="squar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2177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Normally, you can compile these files  by the following</a:t>
              </a:r>
            </a:p>
            <a:p>
              <a:pPr defTabSz="1076709"/>
              <a:r>
                <a:rPr lang="en-US" altLang="zh-CN" sz="2177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 command:</a:t>
              </a:r>
              <a:endParaRPr lang="zh-CN" altLang="en-US" sz="2177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3472FFE4-0A9C-41D3-AA17-151A61EE18AD}"/>
                </a:ext>
              </a:extLst>
            </p:cNvPr>
            <p:cNvCxnSpPr/>
            <p:nvPr/>
          </p:nvCxnSpPr>
          <p:spPr>
            <a:xfrm flipH="1">
              <a:off x="9342685" y="6298530"/>
              <a:ext cx="288032" cy="36402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6489E66-2927-4EF0-A721-CA3C399D7ADD}"/>
                </a:ext>
              </a:extLst>
            </p:cNvPr>
            <p:cNvSpPr/>
            <p:nvPr/>
          </p:nvSpPr>
          <p:spPr>
            <a:xfrm>
              <a:off x="6606381" y="6594819"/>
              <a:ext cx="4875152" cy="27276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8D440C4-A465-70AC-C01B-D77162B95C92}"/>
              </a:ext>
            </a:extLst>
          </p:cNvPr>
          <p:cNvGrpSpPr/>
          <p:nvPr/>
        </p:nvGrpSpPr>
        <p:grpSpPr>
          <a:xfrm>
            <a:off x="10146888" y="5843473"/>
            <a:ext cx="1529619" cy="369332"/>
            <a:chOff x="10382862" y="5843473"/>
            <a:chExt cx="1529619" cy="369332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7D2BA290-BDE4-14EE-C939-0F8D9BCA8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893306" y="5926125"/>
              <a:ext cx="1019175" cy="247650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6E8A712-6726-262C-099F-2F174FA15368}"/>
                </a:ext>
              </a:extLst>
            </p:cNvPr>
            <p:cNvSpPr txBox="1"/>
            <p:nvPr/>
          </p:nvSpPr>
          <p:spPr>
            <a:xfrm>
              <a:off x="10382862" y="5843473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or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1826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25680" y="1197837"/>
            <a:ext cx="10550147" cy="847387"/>
          </a:xfrm>
          <a:prstGeom prst="rect">
            <a:avLst/>
          </a:prstGeom>
          <a:noFill/>
        </p:spPr>
        <p:txBody>
          <a:bodyPr wrap="square" lIns="107671" tIns="53836" rIns="107671" bIns="53836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How about if there are hundreds of files to compile? If only one source file is modified, need we compile all the files?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will help you.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5680" y="2857394"/>
            <a:ext cx="10625547" cy="1586051"/>
          </a:xfrm>
          <a:prstGeom prst="rect">
            <a:avLst/>
          </a:prstGeom>
          <a:noFill/>
        </p:spPr>
        <p:txBody>
          <a:bodyPr wrap="square" lIns="107671" tIns="53836" rIns="107671" bIns="53836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name of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must be either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or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without extension.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You can write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in any text editor. A rule of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including three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elements: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targets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prerequisites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and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commands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 There are many rules in the 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11575" y="1074570"/>
            <a:ext cx="9695168" cy="847387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consists of a set of rules. A rule including three elements: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target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 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prerequisites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and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commands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48288" y="2236393"/>
            <a:ext cx="3560411" cy="134034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lIns="107671" tIns="53836" rIns="107671" bIns="53836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15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targets</a:t>
            </a:r>
            <a:r>
              <a:rPr kumimoji="0" lang="en-US" altLang="zh-CN" sz="281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:  prerequisites</a:t>
            </a:r>
          </a:p>
          <a:p>
            <a:pPr marL="0" marR="0" lvl="0" indent="0" algn="l" defTabSz="107696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1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&lt;TAB&gt; command</a:t>
            </a:r>
            <a:endParaRPr kumimoji="0" lang="zh-CN" altLang="en-US" sz="2815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2672" y="3951435"/>
            <a:ext cx="11009502" cy="1955383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marL="414655" marR="0" lvl="0" indent="-414655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target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is an object file, which is generated by a program. 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Typically, there is only one per rule.</a:t>
            </a:r>
          </a:p>
          <a:p>
            <a:pPr marL="414655" marR="0" lvl="0" indent="-414655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prerequisites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are file names, separated by spaces, as input to create the target.</a:t>
            </a:r>
          </a:p>
          <a:p>
            <a:pPr marL="414655" marR="0" lvl="0" indent="-414655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commands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are a series of steps that make carries out.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These need to start with a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tab character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 not spaces.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4B7C72D-99F4-D00F-9B1C-A876958F7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86" y="1390610"/>
            <a:ext cx="11710219" cy="252948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308640" y="1602678"/>
            <a:ext cx="7394310" cy="1275049"/>
            <a:chOff x="1202127" y="1864302"/>
            <a:chExt cx="8147436" cy="1405420"/>
          </a:xfrm>
        </p:grpSpPr>
        <p:sp>
          <p:nvSpPr>
            <p:cNvPr id="3" name="TextBox 2"/>
            <p:cNvSpPr txBox="1"/>
            <p:nvPr/>
          </p:nvSpPr>
          <p:spPr>
            <a:xfrm>
              <a:off x="1887076" y="1864302"/>
              <a:ext cx="3795875" cy="550825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2541" dirty="0">
                  <a:solidFill>
                    <a:srgbClr val="FFFF00"/>
                  </a:solidFill>
                  <a:latin typeface="Calibri"/>
                  <a:ea typeface="宋体" panose="02010600030101010101" pitchFamily="2" charset="-122"/>
                </a:rPr>
                <a:t>comments begins with #</a:t>
              </a:r>
              <a:endParaRPr lang="zh-CN" altLang="en-US" sz="2541" dirty="0">
                <a:solidFill>
                  <a:srgbClr val="FFFF00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202127" y="2745748"/>
              <a:ext cx="8147436" cy="523974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7" name="直接箭头连接符 6"/>
            <p:cNvCxnSpPr>
              <a:cxnSpLocks/>
            </p:cNvCxnSpPr>
            <p:nvPr/>
          </p:nvCxnSpPr>
          <p:spPr>
            <a:xfrm flipH="1">
              <a:off x="2192415" y="2341132"/>
              <a:ext cx="448268" cy="359721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2926140" y="3077950"/>
            <a:ext cx="2548864" cy="616386"/>
            <a:chOff x="-172733" y="599610"/>
            <a:chExt cx="2808470" cy="679410"/>
          </a:xfrm>
        </p:grpSpPr>
        <p:sp>
          <p:nvSpPr>
            <p:cNvPr id="15" name="TextBox 14"/>
            <p:cNvSpPr txBox="1"/>
            <p:nvPr/>
          </p:nvSpPr>
          <p:spPr>
            <a:xfrm>
              <a:off x="-172733" y="682044"/>
              <a:ext cx="1202352" cy="596976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2813" dirty="0">
                  <a:solidFill>
                    <a:srgbClr val="FFFF00"/>
                  </a:solidFill>
                  <a:latin typeface="Calibri"/>
                  <a:ea typeface="宋体" panose="02010600030101010101" pitchFamily="2" charset="-122"/>
                </a:rPr>
                <a:t>target</a:t>
              </a:r>
              <a:endParaRPr lang="zh-CN" altLang="en-US" sz="2813" dirty="0">
                <a:solidFill>
                  <a:srgbClr val="FFFF00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32334" y="599610"/>
              <a:ext cx="1203403" cy="35590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17" name="直接箭头连接符 16"/>
            <p:cNvCxnSpPr>
              <a:cxnSpLocks/>
            </p:cNvCxnSpPr>
            <p:nvPr/>
          </p:nvCxnSpPr>
          <p:spPr>
            <a:xfrm flipV="1">
              <a:off x="835379" y="797527"/>
              <a:ext cx="596955" cy="20123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5530616" y="2751411"/>
            <a:ext cx="6239641" cy="632192"/>
            <a:chOff x="1202127" y="2456358"/>
            <a:chExt cx="6875160" cy="696833"/>
          </a:xfrm>
        </p:grpSpPr>
        <p:sp>
          <p:nvSpPr>
            <p:cNvPr id="20" name="TextBox 19"/>
            <p:cNvSpPr txBox="1"/>
            <p:nvPr/>
          </p:nvSpPr>
          <p:spPr>
            <a:xfrm>
              <a:off x="5731097" y="2456358"/>
              <a:ext cx="2346190" cy="596977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2813" dirty="0">
                  <a:solidFill>
                    <a:srgbClr val="FFFF00"/>
                  </a:solidFill>
                  <a:latin typeface="Calibri"/>
                  <a:ea typeface="宋体" panose="02010600030101010101" pitchFamily="2" charset="-122"/>
                </a:rPr>
                <a:t>prerequisites</a:t>
              </a:r>
              <a:endParaRPr lang="zh-CN" altLang="en-US" sz="2813" dirty="0">
                <a:solidFill>
                  <a:srgbClr val="FFFF00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02127" y="2775646"/>
              <a:ext cx="4568751" cy="377545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22" name="直接箭头连接符 21"/>
            <p:cNvCxnSpPr>
              <a:cxnSpLocks/>
            </p:cNvCxnSpPr>
            <p:nvPr/>
          </p:nvCxnSpPr>
          <p:spPr>
            <a:xfrm flipH="1">
              <a:off x="5410838" y="2762813"/>
              <a:ext cx="504056" cy="125749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4471334" y="3414761"/>
            <a:ext cx="6648937" cy="1961090"/>
            <a:chOff x="1457354" y="1230228"/>
            <a:chExt cx="7326144" cy="2161609"/>
          </a:xfrm>
        </p:grpSpPr>
        <p:sp>
          <p:nvSpPr>
            <p:cNvPr id="25" name="TextBox 24"/>
            <p:cNvSpPr txBox="1"/>
            <p:nvPr/>
          </p:nvSpPr>
          <p:spPr>
            <a:xfrm>
              <a:off x="2446311" y="1979044"/>
              <a:ext cx="6337187" cy="1412793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254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commands</a:t>
              </a:r>
            </a:p>
            <a:p>
              <a:pPr defTabSz="1076709"/>
              <a:r>
                <a:rPr lang="en-US" altLang="zh-CN" sz="2541" dirty="0">
                  <a:solidFill>
                    <a:srgbClr val="00B0F0"/>
                  </a:solidFill>
                  <a:latin typeface="Calibri"/>
                  <a:ea typeface="宋体" panose="02010600030101010101" pitchFamily="2" charset="-122"/>
                </a:rPr>
                <a:t>g++ </a:t>
              </a:r>
              <a:r>
                <a:rPr lang="en-US" altLang="zh-CN" sz="254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is compiler name, </a:t>
              </a:r>
              <a:r>
                <a:rPr lang="en-US" altLang="zh-CN" sz="2541" dirty="0">
                  <a:solidFill>
                    <a:srgbClr val="00B0F0"/>
                  </a:solidFill>
                  <a:latin typeface="Calibri"/>
                  <a:ea typeface="宋体" panose="02010600030101010101" pitchFamily="2" charset="-122"/>
                </a:rPr>
                <a:t>-o</a:t>
              </a:r>
              <a:r>
                <a:rPr lang="en-US" altLang="zh-CN" sz="254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 is linker flag and </a:t>
              </a:r>
            </a:p>
            <a:p>
              <a:pPr defTabSz="1076709"/>
              <a:r>
                <a:rPr lang="en-US" altLang="zh-CN" sz="2541" dirty="0" err="1">
                  <a:solidFill>
                    <a:srgbClr val="00B0F0"/>
                  </a:solidFill>
                  <a:latin typeface="Calibri"/>
                  <a:ea typeface="宋体" panose="02010600030101010101" pitchFamily="2" charset="-122"/>
                </a:rPr>
                <a:t>testfiles</a:t>
              </a:r>
              <a:r>
                <a:rPr lang="en-US" altLang="zh-CN" sz="254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 is binary file name.</a:t>
              </a:r>
              <a:endParaRPr lang="zh-CN" altLang="en-US" sz="254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457354" y="1230228"/>
              <a:ext cx="7035893" cy="39467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27" name="直接箭头连接符 26"/>
            <p:cNvCxnSpPr>
              <a:cxnSpLocks/>
            </p:cNvCxnSpPr>
            <p:nvPr/>
          </p:nvCxnSpPr>
          <p:spPr>
            <a:xfrm flipH="1" flipV="1">
              <a:off x="2798126" y="1467675"/>
              <a:ext cx="774431" cy="580406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1D9644E-FFC3-46F4-BEF5-02E065AC720B}"/>
              </a:ext>
            </a:extLst>
          </p:cNvPr>
          <p:cNvGrpSpPr/>
          <p:nvPr/>
        </p:nvGrpSpPr>
        <p:grpSpPr>
          <a:xfrm>
            <a:off x="178483" y="3184536"/>
            <a:ext cx="1677089" cy="2600011"/>
            <a:chOff x="304978" y="674743"/>
            <a:chExt cx="1847904" cy="2865859"/>
          </a:xfrm>
        </p:grpSpPr>
        <p:sp>
          <p:nvSpPr>
            <p:cNvPr id="33" name="TextBox 14">
              <a:extLst>
                <a:ext uri="{FF2B5EF4-FFF2-40B4-BE49-F238E27FC236}">
                  <a16:creationId xmlns:a16="http://schemas.microsoft.com/office/drawing/2014/main" id="{645814A0-C073-47CA-8515-453DAC68E5F1}"/>
                </a:ext>
              </a:extLst>
            </p:cNvPr>
            <p:cNvSpPr txBox="1"/>
            <p:nvPr/>
          </p:nvSpPr>
          <p:spPr>
            <a:xfrm>
              <a:off x="304978" y="1573636"/>
              <a:ext cx="1503607" cy="1966966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Place the </a:t>
              </a:r>
            </a:p>
            <a:p>
              <a:pPr defTabSz="1076709"/>
              <a:r>
                <a:rPr lang="en-US" altLang="zh-CN" sz="2178" b="1" dirty="0" err="1">
                  <a:solidFill>
                    <a:srgbClr val="00B0F0"/>
                  </a:solidFill>
                  <a:latin typeface="Calibri"/>
                  <a:ea typeface="宋体" panose="02010600030101010101" pitchFamily="2" charset="-122"/>
                </a:rPr>
                <a:t>Makefile</a:t>
              </a:r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 </a:t>
              </a:r>
            </a:p>
            <a:p>
              <a:pPr defTabSz="1076709"/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together</a:t>
              </a:r>
            </a:p>
            <a:p>
              <a:pPr defTabSz="1076709"/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with your</a:t>
              </a:r>
            </a:p>
            <a:p>
              <a:pPr defTabSz="1076709"/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programs.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3753209-C57D-4663-B46E-F235BBC79A62}"/>
                </a:ext>
              </a:extLst>
            </p:cNvPr>
            <p:cNvSpPr/>
            <p:nvPr/>
          </p:nvSpPr>
          <p:spPr>
            <a:xfrm>
              <a:off x="1097066" y="674743"/>
              <a:ext cx="1055816" cy="25909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451DE242-C73F-4E14-A2A1-6E9EE575D9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768" y="933840"/>
              <a:ext cx="596956" cy="81424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248B286-19FB-4E70-9B6A-1A4E245D55B9}"/>
              </a:ext>
            </a:extLst>
          </p:cNvPr>
          <p:cNvGrpSpPr/>
          <p:nvPr/>
        </p:nvGrpSpPr>
        <p:grpSpPr>
          <a:xfrm>
            <a:off x="2739551" y="3580031"/>
            <a:ext cx="2074235" cy="941776"/>
            <a:chOff x="733039" y="388149"/>
            <a:chExt cx="2285500" cy="1038071"/>
          </a:xfrm>
        </p:grpSpPr>
        <p:sp>
          <p:nvSpPr>
            <p:cNvPr id="29" name="TextBox 24">
              <a:extLst>
                <a:ext uri="{FF2B5EF4-FFF2-40B4-BE49-F238E27FC236}">
                  <a16:creationId xmlns:a16="http://schemas.microsoft.com/office/drawing/2014/main" id="{994B3A40-EC2C-40D6-AC60-47041E7F6343}"/>
                </a:ext>
              </a:extLst>
            </p:cNvPr>
            <p:cNvSpPr txBox="1"/>
            <p:nvPr/>
          </p:nvSpPr>
          <p:spPr>
            <a:xfrm>
              <a:off x="733039" y="936954"/>
              <a:ext cx="2285500" cy="489266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start with &lt;TAB&gt;</a:t>
              </a:r>
              <a:endParaRPr lang="zh-CN" altLang="en-US" sz="2178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4C2F747A-4F28-4E12-B424-92ECE9EBC1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7448" y="388149"/>
              <a:ext cx="530114" cy="580406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97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CEF82DF3-F2D3-F78A-EB3C-676BCC6AD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08" y="5066343"/>
            <a:ext cx="7653002" cy="82318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0C4CBA8F-634E-102C-F9E7-1AAFAEDBA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465" y="3408439"/>
            <a:ext cx="7183844" cy="619994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8322B28A-CD85-4E85-B0C7-DB3E8627F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465" y="1819111"/>
            <a:ext cx="6830271" cy="12554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69483" y="322000"/>
            <a:ext cx="4932903" cy="499728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defTabSz="1076709"/>
            <a:r>
              <a:rPr lang="en-US" altLang="zh-CN" sz="254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Type the command </a:t>
            </a:r>
            <a:r>
              <a:rPr lang="en-US" altLang="zh-CN" sz="2541" b="1" dirty="0">
                <a:solidFill>
                  <a:srgbClr val="00B0F0"/>
                </a:solidFill>
                <a:latin typeface="Calibri"/>
                <a:ea typeface="宋体" panose="02010600030101010101" pitchFamily="2" charset="-122"/>
              </a:rPr>
              <a:t>make</a:t>
            </a:r>
            <a:r>
              <a:rPr lang="en-US" altLang="zh-CN" sz="254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in </a:t>
            </a:r>
            <a:r>
              <a:rPr lang="en-US" altLang="zh-CN" sz="2541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VScode</a:t>
            </a:r>
            <a:endParaRPr lang="zh-CN" altLang="en-US" sz="2541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61662" y="851847"/>
            <a:ext cx="669074" cy="3266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6709"/>
            <a:endParaRPr lang="zh-CN" altLang="en-US" sz="2087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598" y="1337743"/>
            <a:ext cx="11519712" cy="499728"/>
          </a:xfrm>
          <a:prstGeom prst="rect">
            <a:avLst/>
          </a:prstGeom>
          <a:noFill/>
        </p:spPr>
        <p:txBody>
          <a:bodyPr wrap="square" lIns="107671" tIns="53836" rIns="107671" bIns="53836" rtlCol="0">
            <a:spAutoFit/>
          </a:bodyPr>
          <a:lstStyle/>
          <a:p>
            <a:pPr defTabSz="1076709"/>
            <a:r>
              <a:rPr lang="en-US" altLang="zh-CN" sz="254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If you don’t install make in </a:t>
            </a:r>
            <a:r>
              <a:rPr lang="en-US" altLang="zh-CN" sz="2541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VScode</a:t>
            </a:r>
            <a:r>
              <a:rPr lang="en-US" altLang="zh-CN" sz="254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, the information will display on the screen. </a:t>
            </a:r>
            <a:endParaRPr lang="zh-CN" altLang="en-US" sz="2541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17D5DE1-3ED6-4F33-A130-E8E79CEFF4EF}"/>
              </a:ext>
            </a:extLst>
          </p:cNvPr>
          <p:cNvGrpSpPr/>
          <p:nvPr/>
        </p:nvGrpSpPr>
        <p:grpSpPr>
          <a:xfrm>
            <a:off x="1035171" y="3726182"/>
            <a:ext cx="6771642" cy="771958"/>
            <a:chOff x="1989366" y="1413663"/>
            <a:chExt cx="7461349" cy="850886"/>
          </a:xfrm>
        </p:grpSpPr>
        <p:sp>
          <p:nvSpPr>
            <p:cNvPr id="12" name="TextBox 7">
              <a:extLst>
                <a:ext uri="{FF2B5EF4-FFF2-40B4-BE49-F238E27FC236}">
                  <a16:creationId xmlns:a16="http://schemas.microsoft.com/office/drawing/2014/main" id="{DEC0FA96-E645-4083-AC21-0B68D9AC6AA6}"/>
                </a:ext>
              </a:extLst>
            </p:cNvPr>
            <p:cNvSpPr txBox="1"/>
            <p:nvPr/>
          </p:nvSpPr>
          <p:spPr>
            <a:xfrm>
              <a:off x="2184164" y="1775283"/>
              <a:ext cx="6436170" cy="489266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>
                <a:defRPr/>
              </a:pPr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Run the commands in the </a:t>
              </a:r>
              <a:r>
                <a:rPr lang="en-US" altLang="zh-CN" sz="2178" b="1" dirty="0" err="1">
                  <a:solidFill>
                    <a:srgbClr val="00B0F0"/>
                  </a:solidFill>
                  <a:latin typeface="Calibri"/>
                  <a:ea typeface="宋体" panose="02010600030101010101" pitchFamily="2" charset="-122"/>
                </a:rPr>
                <a:t>makefile</a:t>
              </a:r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 automatically.</a:t>
              </a:r>
              <a:endParaRPr lang="zh-CN" altLang="en-US" sz="2178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498CE61-D0E5-4897-829D-7E90930B740B}"/>
                </a:ext>
              </a:extLst>
            </p:cNvPr>
            <p:cNvSpPr/>
            <p:nvPr/>
          </p:nvSpPr>
          <p:spPr>
            <a:xfrm>
              <a:off x="1989366" y="1413663"/>
              <a:ext cx="7461349" cy="35424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>
                <a:defRPr/>
              </a:pPr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D0C81BF-1B30-433B-BE40-52E74CE06F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7245" y="1638666"/>
              <a:ext cx="244291" cy="26602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7D1F309A-2A5C-401C-8A1B-90B4032220C8}"/>
              </a:ext>
            </a:extLst>
          </p:cNvPr>
          <p:cNvSpPr/>
          <p:nvPr/>
        </p:nvSpPr>
        <p:spPr>
          <a:xfrm>
            <a:off x="7414702" y="3429000"/>
            <a:ext cx="669607" cy="2780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6709"/>
            <a:endParaRPr lang="zh-CN" altLang="en-US" sz="2087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5BDB77E-83D8-4BCF-B57B-6EA4E198E3F2}"/>
              </a:ext>
            </a:extLst>
          </p:cNvPr>
          <p:cNvGrpSpPr/>
          <p:nvPr/>
        </p:nvGrpSpPr>
        <p:grpSpPr>
          <a:xfrm>
            <a:off x="7215283" y="4475805"/>
            <a:ext cx="2812699" cy="892332"/>
            <a:chOff x="2875811" y="602434"/>
            <a:chExt cx="3099178" cy="983571"/>
          </a:xfrm>
        </p:grpSpPr>
        <p:sp>
          <p:nvSpPr>
            <p:cNvPr id="18" name="TextBox 7">
              <a:extLst>
                <a:ext uri="{FF2B5EF4-FFF2-40B4-BE49-F238E27FC236}">
                  <a16:creationId xmlns:a16="http://schemas.microsoft.com/office/drawing/2014/main" id="{44CEAE72-F502-48AF-B19F-DD1D99901F6A}"/>
                </a:ext>
              </a:extLst>
            </p:cNvPr>
            <p:cNvSpPr txBox="1"/>
            <p:nvPr/>
          </p:nvSpPr>
          <p:spPr>
            <a:xfrm>
              <a:off x="3847251" y="602434"/>
              <a:ext cx="2127738" cy="427706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>
                <a:defRPr/>
              </a:pPr>
              <a:r>
                <a:rPr lang="en-US" altLang="zh-CN" sz="1815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Run your program</a:t>
              </a:r>
              <a:endParaRPr lang="zh-CN" altLang="en-US" sz="1815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5DA5208-321E-460A-AEC6-A021D389FEF2}"/>
                </a:ext>
              </a:extLst>
            </p:cNvPr>
            <p:cNvSpPr/>
            <p:nvPr/>
          </p:nvSpPr>
          <p:spPr>
            <a:xfrm>
              <a:off x="2875811" y="1246262"/>
              <a:ext cx="1465646" cy="33974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>
                <a:defRPr/>
              </a:pPr>
              <a:endParaRPr lang="zh-CN" altLang="en-US" sz="1815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D09D7D3C-6DC7-4139-ABD2-061D62B17D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7251" y="969360"/>
              <a:ext cx="494206" cy="2883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112F6A4-F323-4862-97ED-F9B172909A44}"/>
              </a:ext>
            </a:extLst>
          </p:cNvPr>
          <p:cNvGrpSpPr/>
          <p:nvPr/>
        </p:nvGrpSpPr>
        <p:grpSpPr>
          <a:xfrm>
            <a:off x="1131028" y="5311483"/>
            <a:ext cx="3108924" cy="1089990"/>
            <a:chOff x="2908310" y="1246263"/>
            <a:chExt cx="3425574" cy="1201439"/>
          </a:xfrm>
        </p:grpSpPr>
        <p:sp>
          <p:nvSpPr>
            <p:cNvPr id="23" name="TextBox 7">
              <a:extLst>
                <a:ext uri="{FF2B5EF4-FFF2-40B4-BE49-F238E27FC236}">
                  <a16:creationId xmlns:a16="http://schemas.microsoft.com/office/drawing/2014/main" id="{4C1E2266-6566-4017-855D-C26E2A7FA4B5}"/>
                </a:ext>
              </a:extLst>
            </p:cNvPr>
            <p:cNvSpPr txBox="1"/>
            <p:nvPr/>
          </p:nvSpPr>
          <p:spPr>
            <a:xfrm>
              <a:off x="5098114" y="1896878"/>
              <a:ext cx="1235770" cy="550824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>
                <a:defRPr/>
              </a:pPr>
              <a:r>
                <a:rPr lang="en-US" altLang="zh-CN" sz="2541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output</a:t>
              </a:r>
              <a:endParaRPr lang="zh-CN" altLang="en-US" sz="254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D055C5C-3970-438F-9D74-D987520FE0FE}"/>
                </a:ext>
              </a:extLst>
            </p:cNvPr>
            <p:cNvSpPr/>
            <p:nvPr/>
          </p:nvSpPr>
          <p:spPr>
            <a:xfrm>
              <a:off x="2908310" y="1246263"/>
              <a:ext cx="3384376" cy="64324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>
                <a:defRPr/>
              </a:pPr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F5974F10-7E3E-4894-B072-421B9CA98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91664" y="1889504"/>
              <a:ext cx="244290" cy="26602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0A3CD1B-46F6-4088-ACA5-08F471B2EF60}"/>
              </a:ext>
            </a:extLst>
          </p:cNvPr>
          <p:cNvGrpSpPr/>
          <p:nvPr/>
        </p:nvGrpSpPr>
        <p:grpSpPr>
          <a:xfrm>
            <a:off x="933208" y="2028755"/>
            <a:ext cx="6316223" cy="708471"/>
            <a:chOff x="917749" y="2235388"/>
            <a:chExt cx="6959542" cy="780630"/>
          </a:xfrm>
        </p:grpSpPr>
        <p:sp>
          <p:nvSpPr>
            <p:cNvPr id="9" name="矩形 8"/>
            <p:cNvSpPr/>
            <p:nvPr/>
          </p:nvSpPr>
          <p:spPr>
            <a:xfrm>
              <a:off x="917749" y="2590738"/>
              <a:ext cx="3105918" cy="4252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10" name="直接箭头连接符 9"/>
            <p:cNvCxnSpPr>
              <a:cxnSpLocks/>
            </p:cNvCxnSpPr>
            <p:nvPr/>
          </p:nvCxnSpPr>
          <p:spPr>
            <a:xfrm flipH="1">
              <a:off x="2789957" y="2508436"/>
              <a:ext cx="576064" cy="18761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7">
              <a:extLst>
                <a:ext uri="{FF2B5EF4-FFF2-40B4-BE49-F238E27FC236}">
                  <a16:creationId xmlns:a16="http://schemas.microsoft.com/office/drawing/2014/main" id="{9D337E86-8D33-4CA8-9BE9-E38198446E73}"/>
                </a:ext>
              </a:extLst>
            </p:cNvPr>
            <p:cNvSpPr txBox="1"/>
            <p:nvPr/>
          </p:nvSpPr>
          <p:spPr>
            <a:xfrm>
              <a:off x="3294013" y="2235388"/>
              <a:ext cx="4583278" cy="427553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1815" dirty="0">
                  <a:solidFill>
                    <a:srgbClr val="FFFF00"/>
                  </a:solidFill>
                  <a:latin typeface="Calibri"/>
                  <a:ea typeface="宋体" panose="02010600030101010101" pitchFamily="2" charset="-122"/>
                </a:rPr>
                <a:t>Install it first according to the instruction. </a:t>
              </a:r>
              <a:endParaRPr lang="zh-CN" altLang="en-US" sz="1815" dirty="0">
                <a:solidFill>
                  <a:srgbClr val="FFFF00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9B343F0B-DDA1-585D-AB89-457352509C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9484" y="876939"/>
            <a:ext cx="6170182" cy="28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3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id="{CFE2CBC9-7F87-2393-19AB-A8EEE462B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042" y="6177383"/>
            <a:ext cx="6097698" cy="48049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E22CEFF-2624-51AA-EF2F-A624D4BA3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844" y="4392634"/>
            <a:ext cx="6355587" cy="126874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02BE582-4D8D-A487-D0D2-AD9ACC8F8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1293" y="1220679"/>
            <a:ext cx="5014738" cy="23347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348067" y="139179"/>
            <a:ext cx="10515600" cy="551132"/>
          </a:xfrm>
        </p:spPr>
        <p:txBody>
          <a:bodyPr>
            <a:noAutofit/>
          </a:bodyPr>
          <a:lstStyle/>
          <a:p>
            <a:pPr marL="128980" lvl="1" indent="0">
              <a:spcBef>
                <a:spcPts val="1412"/>
              </a:spcBef>
              <a:buSzPct val="68000"/>
              <a:buNone/>
            </a:pPr>
            <a:r>
              <a:rPr lang="en-US" sz="3600" b="1" dirty="0">
                <a:solidFill>
                  <a:schemeClr val="tx1"/>
                </a:solidFill>
              </a:rPr>
              <a:t>Define Macros/Variables in the </a:t>
            </a:r>
            <a:r>
              <a:rPr lang="en-US" sz="3600" b="1" dirty="0" err="1">
                <a:solidFill>
                  <a:schemeClr val="tx1"/>
                </a:solidFill>
              </a:rPr>
              <a:t>makefile</a:t>
            </a:r>
            <a:endParaRPr lang="zh-CN" altLang="zh-CN" sz="3600" b="1" dirty="0">
              <a:solidFill>
                <a:schemeClr val="tx1"/>
              </a:solidFill>
            </a:endParaRPr>
          </a:p>
          <a:p>
            <a:pPr marL="128980" lvl="1" indent="0">
              <a:spcBef>
                <a:spcPts val="1412"/>
              </a:spcBef>
              <a:buSzPct val="68000"/>
              <a:buNone/>
            </a:pPr>
            <a:endParaRPr lang="en-US" sz="3600" b="1" dirty="0">
              <a:solidFill>
                <a:schemeClr val="tx1"/>
              </a:solidFill>
            </a:endParaRPr>
          </a:p>
          <a:p>
            <a:pPr marL="128980" lvl="1" indent="0">
              <a:spcBef>
                <a:spcPts val="1412"/>
              </a:spcBef>
              <a:buSzPct val="68000"/>
              <a:buNone/>
            </a:pPr>
            <a:r>
              <a:rPr lang="en-US" sz="3600" b="1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4625" y="639410"/>
            <a:ext cx="8122109" cy="499728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defTabSz="1076709"/>
            <a:r>
              <a:rPr lang="en-US" altLang="zh-CN" sz="254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To improve  the efficiency of the </a:t>
            </a:r>
            <a:r>
              <a:rPr lang="en-US" altLang="zh-CN" sz="2541" b="1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makefile</a:t>
            </a:r>
            <a:r>
              <a:rPr lang="en-US" altLang="zh-CN" sz="254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, we use variables.</a:t>
            </a:r>
            <a:endParaRPr lang="zh-CN" altLang="en-US" sz="2541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55233" y="2185339"/>
            <a:ext cx="2829377" cy="789014"/>
            <a:chOff x="465336" y="2979809"/>
            <a:chExt cx="3117554" cy="869688"/>
          </a:xfrm>
        </p:grpSpPr>
        <p:sp>
          <p:nvSpPr>
            <p:cNvPr id="10" name="矩形 9"/>
            <p:cNvSpPr/>
            <p:nvPr/>
          </p:nvSpPr>
          <p:spPr>
            <a:xfrm>
              <a:off x="2779196" y="3275301"/>
              <a:ext cx="803694" cy="271879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784723" y="3570068"/>
              <a:ext cx="437279" cy="279429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465336" y="2979809"/>
              <a:ext cx="2784041" cy="710955"/>
              <a:chOff x="465336" y="2979809"/>
              <a:chExt cx="2784041" cy="710955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465336" y="2979809"/>
                <a:ext cx="2784041" cy="567371"/>
                <a:chOff x="755847" y="223152"/>
                <a:chExt cx="2784041" cy="567371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755847" y="301256"/>
                  <a:ext cx="1353121" cy="489267"/>
                </a:xfrm>
                <a:prstGeom prst="rect">
                  <a:avLst/>
                </a:prstGeom>
                <a:noFill/>
              </p:spPr>
              <p:txBody>
                <a:bodyPr wrap="none" lIns="107671" tIns="53836" rIns="107671" bIns="53836" rtlCol="0">
                  <a:spAutoFit/>
                </a:bodyPr>
                <a:lstStyle/>
                <a:p>
                  <a:pPr defTabSz="1076709"/>
                  <a:r>
                    <a:rPr lang="en-US" altLang="zh-CN" sz="2178" dirty="0">
                      <a:solidFill>
                        <a:prstClr val="black"/>
                      </a:solidFill>
                      <a:latin typeface="Calibri"/>
                      <a:ea typeface="宋体" panose="02010600030101010101" pitchFamily="2" charset="-122"/>
                    </a:rPr>
                    <a:t>variables</a:t>
                  </a:r>
                  <a:endParaRPr lang="zh-CN" altLang="en-US" sz="2178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3067492" y="223152"/>
                  <a:ext cx="472396" cy="239002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076709"/>
                  <a:endParaRPr lang="zh-CN" altLang="en-US" sz="2087" dirty="0">
                    <a:solidFill>
                      <a:prstClr val="white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9" name="直接箭头连接符 8"/>
                <p:cNvCxnSpPr>
                  <a:cxnSpLocks/>
                </p:cNvCxnSpPr>
                <p:nvPr/>
              </p:nvCxnSpPr>
              <p:spPr>
                <a:xfrm flipH="1">
                  <a:off x="1941443" y="314884"/>
                  <a:ext cx="1107499" cy="22120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直接箭头连接符 14"/>
              <p:cNvCxnSpPr>
                <a:cxnSpLocks/>
              </p:cNvCxnSpPr>
              <p:nvPr/>
            </p:nvCxnSpPr>
            <p:spPr>
              <a:xfrm flipH="1">
                <a:off x="1650932" y="3330594"/>
                <a:ext cx="1139022" cy="3124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cxnSpLocks/>
              </p:cNvCxnSpPr>
              <p:nvPr/>
            </p:nvCxnSpPr>
            <p:spPr>
              <a:xfrm flipH="1" flipV="1">
                <a:off x="1709834" y="3370131"/>
                <a:ext cx="1137447" cy="32063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组合 22"/>
          <p:cNvGrpSpPr/>
          <p:nvPr/>
        </p:nvGrpSpPr>
        <p:grpSpPr>
          <a:xfrm>
            <a:off x="3036367" y="3010426"/>
            <a:ext cx="8355371" cy="1085066"/>
            <a:chOff x="3232116" y="1230228"/>
            <a:chExt cx="9206382" cy="1196013"/>
          </a:xfrm>
        </p:grpSpPr>
        <p:sp>
          <p:nvSpPr>
            <p:cNvPr id="24" name="TextBox 23"/>
            <p:cNvSpPr txBox="1"/>
            <p:nvPr/>
          </p:nvSpPr>
          <p:spPr>
            <a:xfrm>
              <a:off x="4199743" y="1936975"/>
              <a:ext cx="8238755" cy="489266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Write target, prerequisite and commands by variables using ‘</a:t>
              </a:r>
              <a:r>
                <a:rPr lang="en-US" altLang="zh-CN" sz="2178" dirty="0">
                  <a:solidFill>
                    <a:srgbClr val="FF0000"/>
                  </a:solidFill>
                  <a:latin typeface="Calibri"/>
                  <a:ea typeface="宋体" panose="02010600030101010101" pitchFamily="2" charset="-122"/>
                </a:rPr>
                <a:t>$()</a:t>
              </a:r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’</a:t>
              </a:r>
              <a:endParaRPr lang="zh-CN" altLang="en-US" sz="2178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232116" y="1230228"/>
              <a:ext cx="3956282" cy="64096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26" name="直接箭头连接符 25"/>
            <p:cNvCxnSpPr>
              <a:cxnSpLocks/>
            </p:cNvCxnSpPr>
            <p:nvPr/>
          </p:nvCxnSpPr>
          <p:spPr>
            <a:xfrm flipH="1" flipV="1">
              <a:off x="6344676" y="1809040"/>
              <a:ext cx="453711" cy="33384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80CF34D-FDD2-491E-92B4-64F5AC2B9099}"/>
              </a:ext>
            </a:extLst>
          </p:cNvPr>
          <p:cNvGrpSpPr/>
          <p:nvPr/>
        </p:nvGrpSpPr>
        <p:grpSpPr>
          <a:xfrm>
            <a:off x="1650801" y="3419363"/>
            <a:ext cx="2074235" cy="706321"/>
            <a:chOff x="2256979" y="1506852"/>
            <a:chExt cx="2285500" cy="778543"/>
          </a:xfrm>
        </p:grpSpPr>
        <p:sp>
          <p:nvSpPr>
            <p:cNvPr id="28" name="TextBox 23">
              <a:extLst>
                <a:ext uri="{FF2B5EF4-FFF2-40B4-BE49-F238E27FC236}">
                  <a16:creationId xmlns:a16="http://schemas.microsoft.com/office/drawing/2014/main" id="{B45E84B8-CDF4-436A-A8A4-BD1E5CCFC9F2}"/>
                </a:ext>
              </a:extLst>
            </p:cNvPr>
            <p:cNvSpPr txBox="1"/>
            <p:nvPr/>
          </p:nvSpPr>
          <p:spPr>
            <a:xfrm>
              <a:off x="2256979" y="1796128"/>
              <a:ext cx="2285500" cy="489267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2178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rPr>
                <a:t>start with &lt;TAB&gt;</a:t>
              </a:r>
              <a:endParaRPr lang="zh-CN" altLang="en-US" sz="2178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AA8F7644-8A6C-4B52-B373-4764C11A59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6172" y="1506852"/>
              <a:ext cx="331809" cy="39422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53CC1638-1E6F-4DAB-8D97-A557F38C3F39}"/>
              </a:ext>
            </a:extLst>
          </p:cNvPr>
          <p:cNvGrpSpPr/>
          <p:nvPr/>
        </p:nvGrpSpPr>
        <p:grpSpPr>
          <a:xfrm>
            <a:off x="1222649" y="4724486"/>
            <a:ext cx="9417931" cy="721159"/>
            <a:chOff x="2851714" y="1011103"/>
            <a:chExt cx="10574902" cy="794897"/>
          </a:xfrm>
        </p:grpSpPr>
        <p:sp>
          <p:nvSpPr>
            <p:cNvPr id="34" name="TextBox 23">
              <a:extLst>
                <a:ext uri="{FF2B5EF4-FFF2-40B4-BE49-F238E27FC236}">
                  <a16:creationId xmlns:a16="http://schemas.microsoft.com/office/drawing/2014/main" id="{83CA8DA7-5F51-42C7-A601-EDCD76424DBA}"/>
                </a:ext>
              </a:extLst>
            </p:cNvPr>
            <p:cNvSpPr txBox="1"/>
            <p:nvPr/>
          </p:nvSpPr>
          <p:spPr>
            <a:xfrm>
              <a:off x="9793410" y="1070427"/>
              <a:ext cx="3633206" cy="735573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709"/>
              <a:r>
                <a:rPr lang="en-US" altLang="zh-CN" sz="1815" dirty="0">
                  <a:latin typeface="Calibri"/>
                  <a:ea typeface="宋体" panose="02010600030101010101" pitchFamily="2" charset="-122"/>
                </a:rPr>
                <a:t>Compile and link the source file </a:t>
              </a:r>
            </a:p>
            <a:p>
              <a:pPr defTabSz="1076709"/>
              <a:r>
                <a:rPr lang="en-US" altLang="zh-CN" sz="1815" dirty="0">
                  <a:latin typeface="Calibri"/>
                  <a:ea typeface="宋体" panose="02010600030101010101" pitchFamily="2" charset="-122"/>
                </a:rPr>
                <a:t>one by one</a:t>
              </a:r>
              <a:endParaRPr lang="zh-CN" altLang="en-US" sz="1815" dirty="0"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9781182-BDE7-4A60-BB34-282301102698}"/>
                </a:ext>
              </a:extLst>
            </p:cNvPr>
            <p:cNvSpPr/>
            <p:nvPr/>
          </p:nvSpPr>
          <p:spPr>
            <a:xfrm>
              <a:off x="2851714" y="1011103"/>
              <a:ext cx="4964123" cy="77825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709"/>
              <a:endParaRPr lang="zh-CN" altLang="en-US" sz="2087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44C5AEB8-482E-468F-948D-C3603A5C50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40630" y="1282604"/>
              <a:ext cx="2117054" cy="16732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D80A5580-C971-6611-1C36-437E833A1B8C}"/>
              </a:ext>
            </a:extLst>
          </p:cNvPr>
          <p:cNvSpPr txBox="1"/>
          <p:nvPr/>
        </p:nvSpPr>
        <p:spPr>
          <a:xfrm>
            <a:off x="538213" y="5743488"/>
            <a:ext cx="1137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Note: </a:t>
            </a:r>
            <a:r>
              <a:rPr lang="en-US" altLang="zh-CN" dirty="0"/>
              <a:t>Deletes all the .o files and executable file created previously before using make command. Otherwise, it’ll display: 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6589543-3391-DEE8-39B6-0F16B75C1855}"/>
              </a:ext>
            </a:extLst>
          </p:cNvPr>
          <p:cNvSpPr/>
          <p:nvPr/>
        </p:nvSpPr>
        <p:spPr>
          <a:xfrm>
            <a:off x="1685709" y="6381135"/>
            <a:ext cx="3515556" cy="2648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</p:spTree>
    <p:extLst>
      <p:ext uri="{BB962C8B-B14F-4D97-AF65-F5344CB8AC3E}">
        <p14:creationId xmlns:p14="http://schemas.microsoft.com/office/powerpoint/2010/main" val="407448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E7C9B403-F1C8-EDFE-814A-0F92674BF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021" y="2579354"/>
            <a:ext cx="5067300" cy="6572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E0B5321-15FD-3F0C-8283-32195AA6B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804" y="1420507"/>
            <a:ext cx="4867169" cy="43784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69446" y="461071"/>
            <a:ext cx="9645219" cy="847387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If only one source file is modified, we need not compile all the files. So, let’s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modify the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0340" y="2754084"/>
            <a:ext cx="2924273" cy="2744996"/>
            <a:chOff x="116520" y="3826568"/>
            <a:chExt cx="3222108" cy="3025669"/>
          </a:xfrm>
        </p:grpSpPr>
        <p:grpSp>
          <p:nvGrpSpPr>
            <p:cNvPr id="8" name="组合 7"/>
            <p:cNvGrpSpPr/>
            <p:nvPr/>
          </p:nvGrpSpPr>
          <p:grpSpPr>
            <a:xfrm>
              <a:off x="116520" y="3826568"/>
              <a:ext cx="3200438" cy="2161573"/>
              <a:chOff x="1392302" y="2242392"/>
              <a:chExt cx="3200438" cy="2161573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3114181" y="3194144"/>
                <a:ext cx="885705" cy="283180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769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85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113546" y="4120785"/>
                <a:ext cx="1479194" cy="283180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769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85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1392302" y="2242392"/>
                <a:ext cx="2925125" cy="2019984"/>
                <a:chOff x="1392302" y="2242392"/>
                <a:chExt cx="2925125" cy="2019984"/>
              </a:xfrm>
            </p:grpSpPr>
            <p:grpSp>
              <p:nvGrpSpPr>
                <p:cNvPr id="12" name="组合 11"/>
                <p:cNvGrpSpPr/>
                <p:nvPr/>
              </p:nvGrpSpPr>
              <p:grpSpPr>
                <a:xfrm>
                  <a:off x="1392302" y="2242392"/>
                  <a:ext cx="2925125" cy="1963868"/>
                  <a:chOff x="1682813" y="-514265"/>
                  <a:chExt cx="2925125" cy="1963868"/>
                </a:xfrm>
              </p:grpSpPr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682813" y="1022038"/>
                    <a:ext cx="964258" cy="427565"/>
                  </a:xfrm>
                  <a:prstGeom prst="rect">
                    <a:avLst/>
                  </a:prstGeom>
                  <a:noFill/>
                </p:spPr>
                <p:txBody>
                  <a:bodyPr wrap="none" lIns="107671" tIns="53836" rIns="107671" bIns="53836" rtlCol="0">
                    <a:spAutoFit/>
                  </a:bodyPr>
                  <a:lstStyle/>
                  <a:p>
                    <a:pPr marL="0" marR="0" lvl="0" indent="0" algn="l" defTabSz="107696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15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rPr>
                      <a:t>targets</a:t>
                    </a:r>
                    <a:endParaRPr kumimoji="0" lang="zh-CN" altLang="en-US" sz="181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3404693" y="-514265"/>
                    <a:ext cx="1203245" cy="377545"/>
                  </a:xfrm>
                  <a:prstGeom prst="rect">
                    <a:avLst/>
                  </a:prstGeom>
                  <a:noFill/>
                  <a:ln w="2540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07696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085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cxnSp>
                <p:nvCxnSpPr>
                  <p:cNvPr id="17" name="直接箭头连接符 16"/>
                  <p:cNvCxnSpPr>
                    <a:cxnSpLocks/>
                    <a:stCxn id="16" idx="1"/>
                  </p:cNvCxnSpPr>
                  <p:nvPr/>
                </p:nvCxnSpPr>
                <p:spPr>
                  <a:xfrm flipH="1">
                    <a:off x="2475837" y="-325493"/>
                    <a:ext cx="928856" cy="1491101"/>
                  </a:xfrm>
                  <a:prstGeom prst="straightConnector1">
                    <a:avLst/>
                  </a:prstGeom>
                  <a:ln w="25400">
                    <a:solidFill>
                      <a:srgbClr val="00B0F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" name="直接箭头连接符 12"/>
                <p:cNvCxnSpPr>
                  <a:cxnSpLocks/>
                  <a:stCxn id="9" idx="1"/>
                </p:cNvCxnSpPr>
                <p:nvPr/>
              </p:nvCxnSpPr>
              <p:spPr>
                <a:xfrm flipH="1">
                  <a:off x="2185324" y="3335735"/>
                  <a:ext cx="928857" cy="58653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/>
                <p:cNvCxnSpPr>
                  <a:cxnSpLocks/>
                  <a:stCxn id="10" idx="1"/>
                </p:cNvCxnSpPr>
                <p:nvPr/>
              </p:nvCxnSpPr>
              <p:spPr>
                <a:xfrm flipH="1" flipV="1">
                  <a:off x="2185324" y="3922266"/>
                  <a:ext cx="928222" cy="34011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" name="矩形 17"/>
            <p:cNvSpPr/>
            <p:nvPr/>
          </p:nvSpPr>
          <p:spPr>
            <a:xfrm>
              <a:off x="1871428" y="6569057"/>
              <a:ext cx="1467200" cy="283180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769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9" name="直接箭头连接符 18"/>
            <p:cNvCxnSpPr>
              <a:cxnSpLocks/>
              <a:stCxn id="18" idx="1"/>
            </p:cNvCxnSpPr>
            <p:nvPr/>
          </p:nvCxnSpPr>
          <p:spPr>
            <a:xfrm flipH="1" flipV="1">
              <a:off x="995265" y="5506441"/>
              <a:ext cx="876163" cy="1204207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5" name="组合 1024"/>
          <p:cNvGrpSpPr/>
          <p:nvPr/>
        </p:nvGrpSpPr>
        <p:grpSpPr>
          <a:xfrm>
            <a:off x="2018397" y="3102240"/>
            <a:ext cx="1798711" cy="2139932"/>
            <a:chOff x="2319047" y="4515835"/>
            <a:chExt cx="1981915" cy="2358738"/>
          </a:xfrm>
        </p:grpSpPr>
        <p:cxnSp>
          <p:nvCxnSpPr>
            <p:cNvPr id="26" name="直接箭头连接符 25"/>
            <p:cNvCxnSpPr/>
            <p:nvPr/>
          </p:nvCxnSpPr>
          <p:spPr>
            <a:xfrm flipH="1">
              <a:off x="2351938" y="4515835"/>
              <a:ext cx="2754" cy="62217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cxnSpLocks/>
            </p:cNvCxnSpPr>
            <p:nvPr/>
          </p:nvCxnSpPr>
          <p:spPr>
            <a:xfrm>
              <a:off x="2340722" y="5415776"/>
              <a:ext cx="0" cy="59350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cxnSpLocks/>
            </p:cNvCxnSpPr>
            <p:nvPr/>
          </p:nvCxnSpPr>
          <p:spPr>
            <a:xfrm>
              <a:off x="2319047" y="6352218"/>
              <a:ext cx="0" cy="52235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曲线连接符 1023"/>
            <p:cNvCxnSpPr>
              <a:cxnSpLocks/>
            </p:cNvCxnSpPr>
            <p:nvPr/>
          </p:nvCxnSpPr>
          <p:spPr>
            <a:xfrm rot="5400000" flipH="1" flipV="1">
              <a:off x="2636383" y="5209993"/>
              <a:ext cx="2125908" cy="1203251"/>
            </a:xfrm>
            <a:prstGeom prst="curvedConnector3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6579507" y="1556645"/>
            <a:ext cx="5029345" cy="847387"/>
          </a:xfrm>
          <a:prstGeom prst="rect">
            <a:avLst/>
          </a:prstGeom>
          <a:noFill/>
        </p:spPr>
        <p:txBody>
          <a:bodyPr wrap="square" lIns="107671" tIns="53836" rIns="107671" bIns="53836" rtlCol="0">
            <a:spAutoFit/>
          </a:bodyPr>
          <a:lstStyle/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If main.cpp is modified, it is compiled</a:t>
            </a:r>
          </a:p>
          <a:p>
            <a:pPr marL="0" marR="0" lvl="0" indent="0" algn="l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by make.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6600325" y="2817916"/>
            <a:ext cx="1699147" cy="1801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769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8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02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1899</Words>
  <Application>Microsoft Macintosh PowerPoint</Application>
  <PresentationFormat>宽屏</PresentationFormat>
  <Paragraphs>244</Paragraphs>
  <Slides>28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等线</vt:lpstr>
      <vt:lpstr>Arial</vt:lpstr>
      <vt:lpstr>Calibri</vt:lpstr>
      <vt:lpstr>Franklin Gothic Demi</vt:lpstr>
      <vt:lpstr>Franklin Gothic Medium</vt:lpstr>
      <vt:lpstr>Times New Roman</vt:lpstr>
      <vt:lpstr>Wingdings</vt:lpstr>
      <vt:lpstr>Office 主题</vt:lpstr>
      <vt:lpstr>1_Office 主题</vt:lpstr>
      <vt:lpstr>Image</vt:lpstr>
      <vt:lpstr>C/C++ Program Design</vt:lpstr>
      <vt:lpstr>Makefile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Exercise 1</vt:lpstr>
      <vt:lpstr>Exercise 2</vt:lpstr>
      <vt:lpstr>Exercise 3</vt:lpstr>
      <vt:lpstr>The Fibonacci numbers are : 1,1,2,3,5,8……. Please define a function in fib.cpp to compute the nth Fibonacci number. In main.cpp, prompts the user to input an integer n, then print Fibonacci numbers from 1 to n, 10 numbers per line. Write a makefile to manage the source files.</vt:lpstr>
    </vt:vector>
  </TitlesOfParts>
  <Company>Southern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Shiqi Yu</cp:lastModifiedBy>
  <cp:revision>463</cp:revision>
  <dcterms:created xsi:type="dcterms:W3CDTF">2020-09-05T08:11:00Z</dcterms:created>
  <dcterms:modified xsi:type="dcterms:W3CDTF">2024-03-13T09:36:55Z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2052-11.1.0.10700</vt:lpwstr>
  </property>
</Properties>
</file>