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478" r:id="rId4"/>
    <p:sldId id="435" r:id="rId5"/>
    <p:sldId id="436" r:id="rId6"/>
    <p:sldId id="437" r:id="rId7"/>
    <p:sldId id="438" r:id="rId8"/>
    <p:sldId id="491" r:id="rId9"/>
    <p:sldId id="568" r:id="rId10"/>
    <p:sldId id="569" r:id="rId11"/>
    <p:sldId id="442" r:id="rId12"/>
    <p:sldId id="443" r:id="rId13"/>
    <p:sldId id="570" r:id="rId14"/>
    <p:sldId id="486" r:id="rId15"/>
    <p:sldId id="571" r:id="rId16"/>
    <p:sldId id="446" r:id="rId17"/>
    <p:sldId id="5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3, </a:t>
            </a:r>
            <a:r>
              <a:rPr lang="en-US" altLang="zh-CN" sz="3600" dirty="0">
                <a:latin typeface="Franklin Gothic Medium" panose="020B0603020102020204" pitchFamily="34" charset="0"/>
              </a:rPr>
              <a:t>Loops and Branching Statements</a:t>
            </a: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于仕琪，王大兴，廖琪梅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467014"/>
              </p:ext>
            </p:extLst>
          </p:nvPr>
        </p:nvGraphicFramePr>
        <p:xfrm>
          <a:off x="345042" y="785654"/>
          <a:ext cx="4956448" cy="481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Image" r:id="rId4" imgW="4457700" imgH="4333875" progId="Photoshop.Image.13">
                  <p:embed/>
                </p:oleObj>
              </mc:Choice>
              <mc:Fallback>
                <p:oleObj name="Image" r:id="rId4" imgW="4457700" imgH="4333875" progId="Photoshop.Image.13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5042" y="785654"/>
                        <a:ext cx="4956448" cy="4818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920633" y="4314199"/>
            <a:ext cx="2017639" cy="1214196"/>
            <a:chOff x="2068500" y="4780854"/>
            <a:chExt cx="2223139" cy="1338345"/>
          </a:xfrm>
        </p:grpSpPr>
        <p:sp>
          <p:nvSpPr>
            <p:cNvPr id="3" name="矩形 2"/>
            <p:cNvSpPr/>
            <p:nvPr/>
          </p:nvSpPr>
          <p:spPr>
            <a:xfrm>
              <a:off x="2068500" y="4780854"/>
              <a:ext cx="396044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059241" y="5753658"/>
              <a:ext cx="396044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595" y="5759159"/>
              <a:ext cx="396044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Content Placeholder 2"/>
          <p:cNvSpPr txBox="1"/>
          <p:nvPr/>
        </p:nvSpPr>
        <p:spPr bwMode="auto">
          <a:xfrm>
            <a:off x="6506975" y="1710500"/>
            <a:ext cx="5228144" cy="1700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671" tIns="53836" rIns="107671" bIns="53836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 defTabSz="1076960">
              <a:spcBef>
                <a:spcPts val="1410"/>
              </a:spcBef>
              <a:buClr>
                <a:srgbClr val="2DA2BF"/>
              </a:buClr>
              <a:buSzPct val="68000"/>
              <a:buNone/>
            </a:pPr>
            <a:r>
              <a:rPr lang="en-US" sz="2540" b="1" dirty="0">
                <a:solidFill>
                  <a:srgbClr val="00B0F0"/>
                </a:solidFill>
                <a:latin typeface="Calibri" panose="020F0502020204030204"/>
              </a:rPr>
              <a:t>$@</a:t>
            </a:r>
            <a:r>
              <a:rPr lang="en-US" sz="2540" dirty="0">
                <a:solidFill>
                  <a:prstClr val="black"/>
                </a:solidFill>
                <a:latin typeface="Calibri" panose="020F0502020204030204"/>
              </a:rPr>
              <a:t>: Object Files</a:t>
            </a:r>
          </a:p>
          <a:p>
            <a:pPr marL="128905" lvl="1" indent="0" defTabSz="1076960">
              <a:spcBef>
                <a:spcPts val="1410"/>
              </a:spcBef>
              <a:buClr>
                <a:srgbClr val="2DA2BF"/>
              </a:buClr>
              <a:buSzPct val="68000"/>
              <a:buNone/>
            </a:pPr>
            <a:r>
              <a:rPr lang="en-US" sz="2540" b="1" dirty="0">
                <a:solidFill>
                  <a:srgbClr val="00B0F0"/>
                </a:solidFill>
                <a:latin typeface="Calibri" panose="020F0502020204030204"/>
              </a:rPr>
              <a:t>$^</a:t>
            </a:r>
            <a:r>
              <a:rPr lang="en-US" sz="2540" dirty="0">
                <a:solidFill>
                  <a:prstClr val="black"/>
                </a:solidFill>
                <a:latin typeface="Calibri" panose="020F0502020204030204"/>
              </a:rPr>
              <a:t>: all the prerequisites files</a:t>
            </a:r>
          </a:p>
          <a:p>
            <a:pPr marL="128905" lvl="1" indent="0" defTabSz="1076960">
              <a:spcBef>
                <a:spcPts val="1410"/>
              </a:spcBef>
              <a:buClr>
                <a:srgbClr val="2DA2BF"/>
              </a:buClr>
              <a:buSzPct val="68000"/>
              <a:buNone/>
            </a:pPr>
            <a:r>
              <a:rPr lang="en-US" altLang="zh-CN" sz="254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$&lt;</a:t>
            </a:r>
            <a:r>
              <a:rPr lang="en-US" altLang="zh-CN" sz="254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: the first prerequisite file</a:t>
            </a:r>
            <a:endParaRPr lang="zh-CN" altLang="zh-CN" sz="254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128905" lvl="1" indent="0" defTabSz="1076960">
              <a:spcBef>
                <a:spcPts val="1410"/>
              </a:spcBef>
              <a:buClr>
                <a:srgbClr val="2DA2BF"/>
              </a:buClr>
              <a:buSzPct val="68000"/>
              <a:buNone/>
            </a:pPr>
            <a:endParaRPr lang="en-US" sz="2540" dirty="0">
              <a:solidFill>
                <a:prstClr val="black"/>
              </a:solidFill>
              <a:latin typeface="Calibri" panose="020F0502020204030204"/>
            </a:endParaRPr>
          </a:p>
          <a:p>
            <a:pPr marL="128905" lvl="1" indent="0" defTabSz="1076960">
              <a:spcBef>
                <a:spcPts val="141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  <a:latin typeface="Calibri" panose="020F0502020204030204"/>
              </a:rPr>
              <a:t> 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74126" y="4932086"/>
            <a:ext cx="5228144" cy="1541922"/>
            <a:chOff x="191538" y="5513510"/>
            <a:chExt cx="5760640" cy="1699583"/>
          </a:xfrm>
        </p:grpSpPr>
        <p:sp>
          <p:nvSpPr>
            <p:cNvPr id="8" name="矩形 7"/>
            <p:cNvSpPr/>
            <p:nvPr/>
          </p:nvSpPr>
          <p:spPr>
            <a:xfrm>
              <a:off x="297419" y="5513510"/>
              <a:ext cx="1440160" cy="2547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Content Placeholder 2"/>
            <p:cNvSpPr txBox="1"/>
            <p:nvPr/>
          </p:nvSpPr>
          <p:spPr bwMode="auto">
            <a:xfrm>
              <a:off x="191538" y="6275929"/>
              <a:ext cx="5760640" cy="9371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200" dirty="0">
                  <a:solidFill>
                    <a:prstClr val="black"/>
                  </a:solidFill>
                  <a:latin typeface="Calibri" panose="020F0502020204030204"/>
                </a:rPr>
                <a:t>This is a model rule, which indicates that all the .o objects depend on the .</a:t>
              </a:r>
              <a:r>
                <a:rPr lang="en-US" sz="2200" dirty="0" err="1">
                  <a:solidFill>
                    <a:prstClr val="black"/>
                  </a:solidFill>
                  <a:latin typeface="Calibri" panose="020F0502020204030204"/>
                </a:rPr>
                <a:t>cpp</a:t>
              </a:r>
              <a:r>
                <a:rPr lang="en-US" sz="2200" dirty="0">
                  <a:solidFill>
                    <a:prstClr val="black"/>
                  </a:solidFill>
                  <a:latin typeface="Calibri" panose="020F0502020204030204"/>
                </a:rPr>
                <a:t> files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701725" y="5768292"/>
              <a:ext cx="144016" cy="67425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902713" y="5650166"/>
          <a:ext cx="5980579" cy="5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Image" r:id="rId6" imgW="4943475" imgH="438150" progId="Photoshop.Image.13">
                  <p:embed/>
                </p:oleObj>
              </mc:Choice>
              <mc:Fallback>
                <p:oleObj name="Image" r:id="rId6" imgW="4943475" imgH="438150" progId="Photoshop.Image.13">
                  <p:embed/>
                  <p:pic>
                    <p:nvPicPr>
                      <p:cNvPr id="0" name="对象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02713" y="5650166"/>
                        <a:ext cx="5980579" cy="530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335744" y="270045"/>
            <a:ext cx="10565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All the .</a:t>
            </a:r>
            <a:r>
              <a:rPr lang="en-US" altLang="zh-CN" sz="2400" dirty="0" err="1"/>
              <a:t>cpp</a:t>
            </a:r>
            <a:r>
              <a:rPr lang="en-US" altLang="zh-CN" sz="2400" dirty="0"/>
              <a:t> files are compiled to the .o files, so we can modify the </a:t>
            </a:r>
            <a:r>
              <a:rPr lang="en-US" altLang="zh-CN" sz="2400" dirty="0" err="1"/>
              <a:t>makefile</a:t>
            </a:r>
            <a:r>
              <a:rPr lang="en-US" altLang="zh-CN" sz="2400" dirty="0"/>
              <a:t> like this: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3431" y="947725"/>
          <a:ext cx="4421965" cy="5176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Image" r:id="rId4" imgW="4467225" imgH="5229225" progId="Photoshop.Image.13">
                  <p:embed/>
                </p:oleObj>
              </mc:Choice>
              <mc:Fallback>
                <p:oleObj name="Image" r:id="rId4" imgW="4467225" imgH="5229225" progId="Photoshop.Image.13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431" y="947725"/>
                        <a:ext cx="4421965" cy="5176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985019" y="3951627"/>
          <a:ext cx="6649090" cy="49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Image" r:id="rId6" imgW="5495925" imgH="409575" progId="Photoshop.Image.13">
                  <p:embed/>
                </p:oleObj>
              </mc:Choice>
              <mc:Fallback>
                <p:oleObj name="Image" r:id="rId6" imgW="5495925" imgH="409575" progId="Photoshop.Image.13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85019" y="3951627"/>
                        <a:ext cx="6649090" cy="49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"/>
          <p:cNvSpPr txBox="1"/>
          <p:nvPr/>
        </p:nvSpPr>
        <p:spPr>
          <a:xfrm>
            <a:off x="1541377" y="335672"/>
            <a:ext cx="788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Using phony target to clean up compiled results automatically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4338" y="5258850"/>
            <a:ext cx="10848109" cy="1211056"/>
            <a:chOff x="629717" y="6010497"/>
            <a:chExt cx="11953010" cy="1334885"/>
          </a:xfrm>
        </p:grpSpPr>
        <p:sp>
          <p:nvSpPr>
            <p:cNvPr id="9" name="矩形 8"/>
            <p:cNvSpPr/>
            <p:nvPr/>
          </p:nvSpPr>
          <p:spPr>
            <a:xfrm>
              <a:off x="629717" y="6010497"/>
              <a:ext cx="3390230" cy="953799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Content Placeholder 2"/>
            <p:cNvSpPr txBox="1"/>
            <p:nvPr/>
          </p:nvSpPr>
          <p:spPr bwMode="auto">
            <a:xfrm>
              <a:off x="5376082" y="6408220"/>
              <a:ext cx="7206645" cy="93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Adding </a:t>
              </a:r>
              <a:r>
                <a:rPr lang="en-US" sz="2400" b="1" dirty="0">
                  <a:solidFill>
                    <a:prstClr val="black"/>
                  </a:solidFill>
                  <a:latin typeface="Calibri" panose="020F0502020204030204"/>
                </a:rPr>
                <a:t>.PHONY 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to a target will prevent making from confusing the phony target with a file name.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3870077" y="6219125"/>
              <a:ext cx="1584176" cy="6924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343868" y="3938124"/>
            <a:ext cx="1241684" cy="2613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/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400924" y="1687652"/>
            <a:ext cx="4571263" cy="2250471"/>
            <a:chOff x="3817365" y="5718129"/>
            <a:chExt cx="6101384" cy="2035470"/>
          </a:xfrm>
        </p:grpSpPr>
        <p:sp>
          <p:nvSpPr>
            <p:cNvPr id="15" name="Content Placeholder 2"/>
            <p:cNvSpPr txBox="1"/>
            <p:nvPr/>
          </p:nvSpPr>
          <p:spPr bwMode="auto">
            <a:xfrm>
              <a:off x="3817365" y="5718129"/>
              <a:ext cx="6101384" cy="16955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Because </a:t>
              </a:r>
              <a:r>
                <a:rPr lang="en-US" sz="2400" b="1" dirty="0">
                  <a:solidFill>
                    <a:prstClr val="black"/>
                  </a:solidFill>
                  <a:latin typeface="Calibri" panose="020F0502020204030204"/>
                </a:rPr>
                <a:t>clean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is a label not a target, the command </a:t>
              </a:r>
              <a:r>
                <a:rPr lang="en-US" sz="2400" b="1" dirty="0">
                  <a:solidFill>
                    <a:prstClr val="black"/>
                  </a:solidFill>
                  <a:latin typeface="Calibri" panose="020F0502020204030204"/>
                </a:rPr>
                <a:t>make clean 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can execute the clean part. Only </a:t>
              </a:r>
              <a:r>
                <a:rPr lang="en-US" sz="2400" b="1" dirty="0">
                  <a:solidFill>
                    <a:prstClr val="black"/>
                  </a:solidFill>
                  <a:latin typeface="Calibri" panose="020F0502020204030204"/>
                </a:rPr>
                <a:t>make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command can not execute clean part.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6804983" y="7271881"/>
              <a:ext cx="1449312" cy="4817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6484" y="1324338"/>
            <a:ext cx="8422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76960"/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wildcard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: search file    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for example: 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                      SRC = $(</a:t>
            </a:r>
            <a:r>
              <a:rPr lang="en-US" altLang="zh-CN" sz="2400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wildcard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./*.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cpp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1374" y="307743"/>
            <a:ext cx="380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6960"/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Functions in </a:t>
            </a: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endParaRPr lang="zh-CN" altLang="en-US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00368" y="1089015"/>
            <a:ext cx="8316551" cy="1462596"/>
            <a:chOff x="695871" y="5547206"/>
            <a:chExt cx="9163608" cy="1612141"/>
          </a:xfrm>
        </p:grpSpPr>
        <p:sp>
          <p:nvSpPr>
            <p:cNvPr id="9" name="矩形 8"/>
            <p:cNvSpPr/>
            <p:nvPr/>
          </p:nvSpPr>
          <p:spPr>
            <a:xfrm>
              <a:off x="695871" y="6537780"/>
              <a:ext cx="4686374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Content Placeholder 2"/>
            <p:cNvSpPr txBox="1"/>
            <p:nvPr/>
          </p:nvSpPr>
          <p:spPr bwMode="auto">
            <a:xfrm>
              <a:off x="4098841" y="5547206"/>
              <a:ext cx="5760638" cy="937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Search all the .</a:t>
              </a:r>
              <a:r>
                <a:rPr lang="en-US" sz="2400" dirty="0" err="1">
                  <a:solidFill>
                    <a:prstClr val="black"/>
                  </a:solidFill>
                  <a:latin typeface="Calibri" panose="020F0502020204030204"/>
                </a:rPr>
                <a:t>cpp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files in the current directory, and return to SRC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3613569" y="6317625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782781" y="3314278"/>
          <a:ext cx="3457815" cy="99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Image" r:id="rId4" imgW="2857500" imgH="819150" progId="Photoshop.Image.13">
                  <p:embed/>
                </p:oleObj>
              </mc:Choice>
              <mc:Fallback>
                <p:oleObj name="Image" r:id="rId4" imgW="2857500" imgH="819150" progId="Photoshop.Image.13">
                  <p:embed/>
                  <p:pic>
                    <p:nvPicPr>
                      <p:cNvPr id="0" name="对象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2781" y="3314278"/>
                        <a:ext cx="3457815" cy="99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21374" y="4844079"/>
          <a:ext cx="6038209" cy="47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Image" r:id="rId6" imgW="4991100" imgH="390525" progId="Photoshop.Image.13">
                  <p:embed/>
                </p:oleObj>
              </mc:Choice>
              <mc:Fallback>
                <p:oleObj name="Image" r:id="rId6" imgW="4991100" imgH="39052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1374" y="4844079"/>
                        <a:ext cx="6038209" cy="472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518777" y="5054508"/>
            <a:ext cx="7452702" cy="1104982"/>
            <a:chOff x="765017" y="6537781"/>
            <a:chExt cx="8211774" cy="1217966"/>
          </a:xfrm>
        </p:grpSpPr>
        <p:sp>
          <p:nvSpPr>
            <p:cNvPr id="20" name="矩形 19"/>
            <p:cNvSpPr/>
            <p:nvPr/>
          </p:nvSpPr>
          <p:spPr>
            <a:xfrm>
              <a:off x="765017" y="6537781"/>
              <a:ext cx="5328592" cy="28894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Content Placeholder 2"/>
            <p:cNvSpPr txBox="1"/>
            <p:nvPr/>
          </p:nvSpPr>
          <p:spPr bwMode="auto">
            <a:xfrm>
              <a:off x="3216151" y="7106617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All .</a:t>
              </a:r>
              <a:r>
                <a:rPr lang="en-US" sz="2400" dirty="0" err="1">
                  <a:solidFill>
                    <a:prstClr val="black"/>
                  </a:solidFill>
                  <a:latin typeface="Calibri" panose="020F0502020204030204"/>
                </a:rPr>
                <a:t>cpp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files in the current directory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 flipV="1">
              <a:off x="3216151" y="6767976"/>
              <a:ext cx="144016" cy="4285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568618" y="5585609"/>
          <a:ext cx="6003631" cy="72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Image" r:id="rId3" imgW="4962525" imgH="600075" progId="Photoshop.Image.13">
                  <p:embed/>
                </p:oleObj>
              </mc:Choice>
              <mc:Fallback>
                <p:oleObj name="Image" r:id="rId3" imgW="4962525" imgH="600075" progId="Photoshop.Image.13">
                  <p:embed/>
                  <p:pic>
                    <p:nvPicPr>
                      <p:cNvPr id="0" name="对象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8618" y="5585609"/>
                        <a:ext cx="6003631" cy="726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/>
          <p:nvPr/>
        </p:nvSpPr>
        <p:spPr>
          <a:xfrm>
            <a:off x="828374" y="456432"/>
            <a:ext cx="7810984" cy="985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6960"/>
            <a:r>
              <a:rPr lang="en-US" altLang="zh-CN" sz="2905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patsubst</a:t>
            </a:r>
            <a:r>
              <a:rPr lang="en-US" altLang="zh-CN" sz="2905" dirty="0"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en-US" altLang="zh-CN" sz="290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pattern substitution): replace file   </a:t>
            </a:r>
          </a:p>
          <a:p>
            <a:pPr defTabSz="1076960"/>
            <a:r>
              <a:rPr lang="en-US" altLang="zh-CN" sz="290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$(</a:t>
            </a:r>
            <a:r>
              <a:rPr lang="en-US" altLang="zh-CN" sz="2905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patsubst</a:t>
            </a:r>
            <a:r>
              <a:rPr lang="en-US" altLang="zh-CN" sz="290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original pattern, target pattern, file list)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361761" y="1599150"/>
            <a:ext cx="8640937" cy="1204884"/>
            <a:chOff x="397722" y="5718129"/>
            <a:chExt cx="9521027" cy="1328083"/>
          </a:xfrm>
        </p:grpSpPr>
        <p:sp>
          <p:nvSpPr>
            <p:cNvPr id="5" name="矩形 4"/>
            <p:cNvSpPr/>
            <p:nvPr/>
          </p:nvSpPr>
          <p:spPr>
            <a:xfrm>
              <a:off x="397722" y="6424645"/>
              <a:ext cx="5519639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Content Placeholder 2"/>
            <p:cNvSpPr txBox="1"/>
            <p:nvPr/>
          </p:nvSpPr>
          <p:spPr bwMode="auto">
            <a:xfrm>
              <a:off x="4158109" y="5718129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Replace all .</a:t>
              </a:r>
              <a:r>
                <a:rPr lang="en-US" sz="2400" dirty="0" err="1">
                  <a:solidFill>
                    <a:prstClr val="black"/>
                  </a:solidFill>
                  <a:latin typeface="Calibri" panose="020F0502020204030204"/>
                </a:rPr>
                <a:t>cpp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files with .o files 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3682715" y="6139760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2"/>
          <p:cNvSpPr txBox="1"/>
          <p:nvPr/>
        </p:nvSpPr>
        <p:spPr>
          <a:xfrm>
            <a:off x="867856" y="1863424"/>
            <a:ext cx="638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for example: 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                    OBJ = $(</a:t>
            </a:r>
            <a:r>
              <a:rPr lang="en-US" altLang="zh-CN" sz="2400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patsubst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%.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cpp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 %.o, $(SRC))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86726" y="5806414"/>
            <a:ext cx="9643754" cy="1171614"/>
            <a:chOff x="695871" y="6537780"/>
            <a:chExt cx="10625988" cy="1291410"/>
          </a:xfrm>
        </p:grpSpPr>
        <p:sp>
          <p:nvSpPr>
            <p:cNvPr id="12" name="矩形 11"/>
            <p:cNvSpPr/>
            <p:nvPr/>
          </p:nvSpPr>
          <p:spPr>
            <a:xfrm>
              <a:off x="695871" y="6537780"/>
              <a:ext cx="5184576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Content Placeholder 2"/>
            <p:cNvSpPr txBox="1"/>
            <p:nvPr/>
          </p:nvSpPr>
          <p:spPr bwMode="auto">
            <a:xfrm>
              <a:off x="5561219" y="7180060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Replace all .</a:t>
              </a:r>
              <a:r>
                <a:rPr lang="en-US" sz="2400" dirty="0" err="1">
                  <a:solidFill>
                    <a:prstClr val="black"/>
                  </a:solidFill>
                  <a:latin typeface="Calibri" panose="020F0502020204030204"/>
                </a:rPr>
                <a:t>cpp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files with .o files </a:t>
              </a:r>
            </a:p>
          </p:txBody>
        </p:sp>
        <p:cxnSp>
          <p:nvCxnSpPr>
            <p:cNvPr id="14" name="直接箭头连接符 13"/>
            <p:cNvCxnSpPr>
              <a:stCxn id="13" idx="1"/>
            </p:cNvCxnSpPr>
            <p:nvPr/>
          </p:nvCxnSpPr>
          <p:spPr>
            <a:xfrm flipH="1" flipV="1">
              <a:off x="5232375" y="7153615"/>
              <a:ext cx="328844" cy="3510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913485" y="3195485"/>
          <a:ext cx="4817889" cy="172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Image" r:id="rId5" imgW="3981450" imgH="1428750" progId="Photoshop.Image.13">
                  <p:embed/>
                </p:oleObj>
              </mc:Choice>
              <mc:Fallback>
                <p:oleObj name="Image" r:id="rId5" imgW="3981450" imgH="1428750" progId="Photoshop.Image.13">
                  <p:embed/>
                  <p:pic>
                    <p:nvPicPr>
                      <p:cNvPr id="0" name="对象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3485" y="3195485"/>
                        <a:ext cx="4817889" cy="1728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357407" y="226762"/>
          <a:ext cx="4170989" cy="1947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Image" r:id="rId3" imgW="3448050" imgH="1609725" progId="Photoshop.Image.13">
                  <p:embed/>
                </p:oleObj>
              </mc:Choice>
              <mc:Fallback>
                <p:oleObj name="Image" r:id="rId3" imgW="3448050" imgH="1609725" progId="Photoshop.Image.1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7407" y="226762"/>
                        <a:ext cx="4170989" cy="1947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2069" y="513234"/>
          <a:ext cx="5121024" cy="5665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Image" r:id="rId5" imgW="5705475" imgH="6276975" progId="Photoshop.Image.13">
                  <p:embed/>
                </p:oleObj>
              </mc:Choice>
              <mc:Fallback>
                <p:oleObj name="Image" r:id="rId5" imgW="5705475" imgH="627697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069" y="513234"/>
                        <a:ext cx="5121024" cy="5665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7010925" y="1498306"/>
            <a:ext cx="3689236" cy="425113"/>
            <a:chOff x="5310237" y="5751316"/>
            <a:chExt cx="4064992" cy="468581"/>
          </a:xfrm>
        </p:grpSpPr>
        <p:sp>
          <p:nvSpPr>
            <p:cNvPr id="8" name="矩形 7"/>
            <p:cNvSpPr/>
            <p:nvPr/>
          </p:nvSpPr>
          <p:spPr>
            <a:xfrm>
              <a:off x="5310237" y="5766365"/>
              <a:ext cx="864096" cy="32037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Content Placeholder 2"/>
            <p:cNvSpPr txBox="1"/>
            <p:nvPr/>
          </p:nvSpPr>
          <p:spPr bwMode="auto">
            <a:xfrm>
              <a:off x="6678389" y="5751316"/>
              <a:ext cx="2696840" cy="4685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5" dirty="0">
                  <a:solidFill>
                    <a:prstClr val="black"/>
                  </a:solidFill>
                  <a:latin typeface="Calibri" panose="020F0502020204030204"/>
                </a:rPr>
                <a:t>All .</a:t>
              </a:r>
              <a:r>
                <a:rPr lang="en-US" sz="1815" dirty="0" err="1">
                  <a:solidFill>
                    <a:prstClr val="black"/>
                  </a:solidFill>
                  <a:latin typeface="Calibri" panose="020F0502020204030204"/>
                </a:rPr>
                <a:t>cpp</a:t>
              </a:r>
              <a:r>
                <a:rPr lang="en-US" sz="1815" dirty="0">
                  <a:solidFill>
                    <a:prstClr val="black"/>
                  </a:solidFill>
                  <a:latin typeface="Calibri" panose="020F0502020204030204"/>
                </a:rPr>
                <a:t> files are in </a:t>
              </a:r>
              <a:r>
                <a:rPr lang="en-US" sz="1815" dirty="0" err="1">
                  <a:solidFill>
                    <a:prstClr val="black"/>
                  </a:solidFill>
                  <a:latin typeface="Calibri" panose="020F0502020204030204"/>
                </a:rPr>
                <a:t>src</a:t>
              </a:r>
              <a:endParaRPr lang="en-US" sz="1815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0" name="直接箭头连接符 9"/>
            <p:cNvCxnSpPr>
              <a:stCxn id="9" idx="1"/>
              <a:endCxn id="8" idx="3"/>
            </p:cNvCxnSpPr>
            <p:nvPr/>
          </p:nvCxnSpPr>
          <p:spPr>
            <a:xfrm flipH="1" flipV="1">
              <a:off x="6174333" y="5926551"/>
              <a:ext cx="504056" cy="590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7010925" y="1186959"/>
            <a:ext cx="3332942" cy="425113"/>
            <a:chOff x="5310237" y="5751316"/>
            <a:chExt cx="3672408" cy="468581"/>
          </a:xfrm>
        </p:grpSpPr>
        <p:sp>
          <p:nvSpPr>
            <p:cNvPr id="14" name="矩形 13"/>
            <p:cNvSpPr/>
            <p:nvPr/>
          </p:nvSpPr>
          <p:spPr>
            <a:xfrm>
              <a:off x="5310237" y="5766365"/>
              <a:ext cx="864096" cy="32037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Content Placeholder 2"/>
            <p:cNvSpPr txBox="1"/>
            <p:nvPr/>
          </p:nvSpPr>
          <p:spPr bwMode="auto">
            <a:xfrm>
              <a:off x="6678389" y="5751316"/>
              <a:ext cx="2304256" cy="4685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5" dirty="0">
                  <a:solidFill>
                    <a:prstClr val="black"/>
                  </a:solidFill>
                  <a:latin typeface="Calibri" panose="020F0502020204030204"/>
                </a:rPr>
                <a:t>All .h files are in </a:t>
              </a:r>
              <a:r>
                <a:rPr lang="en-US" sz="1815" dirty="0" err="1">
                  <a:solidFill>
                    <a:prstClr val="black"/>
                  </a:solidFill>
                  <a:latin typeface="Calibri" panose="020F0502020204030204"/>
                </a:rPr>
                <a:t>inc</a:t>
              </a:r>
              <a:endParaRPr lang="en-US" sz="1815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6" name="直接箭头连接符 15"/>
            <p:cNvCxnSpPr>
              <a:stCxn id="15" idx="1"/>
              <a:endCxn id="14" idx="3"/>
            </p:cNvCxnSpPr>
            <p:nvPr/>
          </p:nvCxnSpPr>
          <p:spPr>
            <a:xfrm flipH="1" flipV="1">
              <a:off x="6174333" y="5926551"/>
              <a:ext cx="504056" cy="590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8986" y="953124"/>
            <a:ext cx="4414387" cy="711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/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8986" y="1860557"/>
            <a:ext cx="1838434" cy="326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/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99853" y="5317069"/>
            <a:ext cx="6504526" cy="877263"/>
            <a:chOff x="5839327" y="5859368"/>
            <a:chExt cx="7167024" cy="966962"/>
          </a:xfrm>
        </p:grpSpPr>
        <p:sp>
          <p:nvSpPr>
            <p:cNvPr id="21" name="矩形 20"/>
            <p:cNvSpPr/>
            <p:nvPr/>
          </p:nvSpPr>
          <p:spPr>
            <a:xfrm>
              <a:off x="5949567" y="6370538"/>
              <a:ext cx="7056784" cy="455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76960"/>
              <a:r>
                <a:rPr lang="en-US" altLang="zh-CN" sz="208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http://www.gnu.org/software/make/manual/make.html</a:t>
              </a:r>
              <a:endParaRPr lang="zh-CN" altLang="en-US" sz="208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39327" y="5859368"/>
              <a:ext cx="2481259" cy="455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76960"/>
              <a:r>
                <a:rPr lang="en-US" altLang="zh-CN" sz="208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GNU Make Manual</a:t>
              </a:r>
              <a:endParaRPr lang="zh-CN" altLang="en-US" sz="208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399853" y="3826024"/>
          <a:ext cx="6597347" cy="111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Image" r:id="rId7" imgW="5857875" imgH="990600" progId="Photoshop.Image.13">
                  <p:embed/>
                </p:oleObj>
              </mc:Choice>
              <mc:Fallback>
                <p:oleObj name="Image" r:id="rId7" imgW="5857875" imgH="990600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9853" y="3826024"/>
                        <a:ext cx="6597347" cy="1115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893762" y="4671221"/>
            <a:ext cx="1110981" cy="326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/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89344" y="1891835"/>
            <a:ext cx="3607919" cy="627430"/>
            <a:chOff x="6078018" y="5751316"/>
            <a:chExt cx="3385576" cy="468581"/>
          </a:xfrm>
        </p:grpSpPr>
        <p:sp>
          <p:nvSpPr>
            <p:cNvPr id="24" name="Content Placeholder 2"/>
            <p:cNvSpPr txBox="1"/>
            <p:nvPr/>
          </p:nvSpPr>
          <p:spPr bwMode="auto">
            <a:xfrm>
              <a:off x="6582073" y="5751316"/>
              <a:ext cx="2881521" cy="4685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5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-I</a:t>
              </a:r>
              <a:r>
                <a:rPr lang="en-US" sz="1815" dirty="0">
                  <a:solidFill>
                    <a:schemeClr val="bg1"/>
                  </a:solidFill>
                  <a:latin typeface="Calibri" panose="020F0502020204030204"/>
                </a:rPr>
                <a:t> means search file(s) in the specified folder i.e. </a:t>
              </a:r>
              <a:r>
                <a:rPr lang="en-US" sz="1815" b="1" dirty="0" err="1">
                  <a:solidFill>
                    <a:srgbClr val="FFFF00"/>
                  </a:solidFill>
                  <a:latin typeface="Calibri" panose="020F0502020204030204"/>
                </a:rPr>
                <a:t>inc</a:t>
              </a:r>
              <a:r>
                <a:rPr lang="en-US" sz="1815" dirty="0">
                  <a:solidFill>
                    <a:schemeClr val="bg1"/>
                  </a:solidFill>
                  <a:latin typeface="Calibri" panose="020F0502020204030204"/>
                </a:rPr>
                <a:t> folder</a:t>
              </a:r>
            </a:p>
          </p:txBody>
        </p:sp>
        <p:cxnSp>
          <p:nvCxnSpPr>
            <p:cNvPr id="25" name="直接箭头连接符 24"/>
            <p:cNvCxnSpPr>
              <a:stCxn id="24" idx="1"/>
            </p:cNvCxnSpPr>
            <p:nvPr/>
          </p:nvCxnSpPr>
          <p:spPr>
            <a:xfrm flipH="1" flipV="1">
              <a:off x="6078018" y="5926552"/>
              <a:ext cx="504055" cy="5905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469" y="1374041"/>
            <a:ext cx="9848736" cy="1723722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1. The </a:t>
            </a:r>
            <a:r>
              <a:rPr kumimoji="1" lang="en-US" altLang="zh-CN" sz="2400" i="1" dirty="0"/>
              <a:t>Fibonacci numbers </a:t>
            </a:r>
            <a:r>
              <a:rPr kumimoji="1" lang="en-US" altLang="zh-CN" sz="2400" dirty="0"/>
              <a:t>are : 1,1,2,3,5,8…….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Please define a function named </a:t>
            </a:r>
            <a:r>
              <a:rPr kumimoji="1" lang="en-US" altLang="zh-CN" sz="2400" b="1" dirty="0"/>
              <a:t>fib.cpp </a:t>
            </a:r>
            <a:r>
              <a:rPr kumimoji="1" lang="en-US" altLang="zh-CN" sz="2400" dirty="0"/>
              <a:t>to compute the 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th Fibonacci number. In </a:t>
            </a:r>
            <a:r>
              <a:rPr kumimoji="1" lang="en-US" altLang="zh-CN" sz="2400" b="1" dirty="0"/>
              <a:t>main.cpp</a:t>
            </a:r>
            <a:r>
              <a:rPr kumimoji="1" lang="en-US" altLang="zh-CN" sz="2400" dirty="0"/>
              <a:t>, prompts the user to input an integer n, print Fibonacci numbers from 1 to n, 10 numbers per line. Write a </a:t>
            </a:r>
            <a:r>
              <a:rPr kumimoji="1" lang="en-US" altLang="zh-CN" sz="2400" b="1" dirty="0" err="1"/>
              <a:t>makefile</a:t>
            </a:r>
            <a:r>
              <a:rPr kumimoji="1" lang="en-US" altLang="zh-CN" sz="2400" b="1" dirty="0"/>
              <a:t> </a:t>
            </a:r>
            <a:r>
              <a:rPr kumimoji="1" lang="en-US" altLang="zh-CN" sz="2400" dirty="0"/>
              <a:t>to complete the compilation.</a:t>
            </a:r>
            <a:endParaRPr kumimoji="1" lang="zh-CN" altLang="en-US" sz="2400" dirty="0"/>
          </a:p>
        </p:txBody>
      </p:sp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23" y="3097763"/>
            <a:ext cx="6543675" cy="190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414" y="3097763"/>
            <a:ext cx="1247775" cy="1857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414" y="5483959"/>
            <a:ext cx="1276350" cy="1181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23" y="5869721"/>
            <a:ext cx="6896100" cy="4095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38061" y="2790843"/>
            <a:ext cx="141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 clean: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950499" y="5145272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clean: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469" y="942392"/>
            <a:ext cx="9848736" cy="1446106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2. Define a function named </a:t>
            </a:r>
            <a:r>
              <a:rPr kumimoji="1" lang="en-US" altLang="zh-CN" sz="2400" b="1" dirty="0"/>
              <a:t>fac.cpp </a:t>
            </a:r>
            <a:r>
              <a:rPr kumimoji="1" lang="en-US" altLang="zh-CN" sz="2400" dirty="0"/>
              <a:t>to compute the factorial of an integer. In </a:t>
            </a:r>
            <a:r>
              <a:rPr kumimoji="1" lang="en-US" altLang="zh-CN" sz="2400" b="1" dirty="0"/>
              <a:t>main.cpp</a:t>
            </a:r>
            <a:r>
              <a:rPr kumimoji="1" lang="en-US" altLang="zh-CN" sz="2400" dirty="0"/>
              <a:t>, prompts the user to input an integer n, print factorials from 1 to n, one factorial per line. Write a </a:t>
            </a:r>
            <a:r>
              <a:rPr kumimoji="1" lang="en-US" altLang="zh-CN" sz="2400" b="1" dirty="0" err="1"/>
              <a:t>makefile</a:t>
            </a:r>
            <a:r>
              <a:rPr kumimoji="1" lang="en-US" altLang="zh-CN" sz="2400" b="1" dirty="0"/>
              <a:t> </a:t>
            </a:r>
            <a:r>
              <a:rPr kumimoji="1" lang="en-US" altLang="zh-CN" sz="2400" dirty="0"/>
              <a:t>to complete the compilation.</a:t>
            </a:r>
            <a:endParaRPr kumimoji="1" lang="zh-CN" altLang="en-US" sz="2400" dirty="0"/>
          </a:p>
        </p:txBody>
      </p:sp>
      <p:sp>
        <p:nvSpPr>
          <p:cNvPr id="10" name="Title 1"/>
          <p:cNvSpPr txBox="1"/>
          <p:nvPr/>
        </p:nvSpPr>
        <p:spPr>
          <a:xfrm>
            <a:off x="1195970" y="368559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45" y="2269921"/>
            <a:ext cx="6772275" cy="781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92" y="3050971"/>
            <a:ext cx="7000875" cy="3819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01498" y="3100739"/>
            <a:ext cx="381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you input an integer that is greater </a:t>
            </a:r>
          </a:p>
          <a:p>
            <a:r>
              <a:rPr lang="en-US" altLang="zh-CN" dirty="0"/>
              <a:t>than 20, how about the result? Is that </a:t>
            </a:r>
          </a:p>
          <a:p>
            <a:r>
              <a:rPr lang="en-US" altLang="zh-CN" dirty="0"/>
              <a:t>correct? How to fix the error?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Makefile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670863" y="1675464"/>
            <a:ext cx="3513180" cy="612239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defTabSz="1186180"/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What is a </a:t>
            </a:r>
            <a:r>
              <a:rPr lang="en-US" altLang="zh-CN" sz="32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?</a:t>
            </a: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751481" y="2561256"/>
            <a:ext cx="10642660" cy="1597124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defTabSz="1186180"/>
            <a:r>
              <a:rPr lang="en-US" altLang="zh-CN" sz="24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is a tool to simplify or to organize for compilation. </a:t>
            </a:r>
            <a:r>
              <a:rPr lang="en-US" altLang="zh-CN" sz="24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 is a</a:t>
            </a:r>
          </a:p>
          <a:p>
            <a:pPr defTabSz="1186180"/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set of commands with variable names and targets .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You can compile your</a:t>
            </a:r>
          </a:p>
          <a:p>
            <a:pPr defTabSz="118618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project(program) or only compile the update files in the  project by using </a:t>
            </a:r>
          </a:p>
          <a:p>
            <a:pPr defTabSz="1186180"/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13" y="274271"/>
            <a:ext cx="6798670" cy="54159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8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Suppose we have four source files as follows:</a:t>
            </a:r>
            <a:endParaRPr lang="zh-CN" altLang="en-US" sz="2815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464" y="4016954"/>
            <a:ext cx="3188783" cy="91459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0" y="1011855"/>
            <a:ext cx="4365706" cy="274378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6" y="4016954"/>
            <a:ext cx="4518212" cy="248873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01109" y="5127535"/>
            <a:ext cx="6367398" cy="77877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17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Normally, you can compile these files  by the following</a:t>
            </a:r>
          </a:p>
          <a:p>
            <a:pPr defTabSz="1076960"/>
            <a:r>
              <a:rPr lang="en-US" altLang="zh-CN" sz="217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command:</a:t>
            </a:r>
            <a:endParaRPr lang="zh-CN" altLang="en-US" sz="2175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30" y="6042130"/>
            <a:ext cx="5497925" cy="32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35" y="881198"/>
            <a:ext cx="6209713" cy="307267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7724" y="1325656"/>
            <a:ext cx="9596551" cy="121671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How about if there are hundreds of files need to compile? Do you think it is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comfortable to write g++ or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gcc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compilation command by mentioning  all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these hundreds file names? Now you can choose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688" y="3037806"/>
            <a:ext cx="9988133" cy="1586051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 name of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must be either </a:t>
            </a:r>
            <a:r>
              <a:rPr lang="en-US" altLang="zh-CN" sz="24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or </a:t>
            </a:r>
            <a:r>
              <a:rPr lang="en-US" altLang="zh-CN" sz="24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without extension.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You can write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in any text editor. A rule of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including three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elements: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targets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prerequisites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and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commands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 There are many rules in the </a:t>
            </a:r>
          </a:p>
          <a:p>
            <a:pPr defTabSz="1076960"/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1575" y="1074570"/>
            <a:ext cx="9695168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consists of a set of rules. A rule including three elements: </a:t>
            </a:r>
            <a:r>
              <a:rPr lang="en-US" altLang="zh-CN" sz="24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target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</a:p>
          <a:p>
            <a:pPr defTabSz="1076960"/>
            <a:r>
              <a:rPr lang="en-US" altLang="zh-CN" sz="24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prerequisites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and </a:t>
            </a:r>
            <a:r>
              <a:rPr lang="en-US" altLang="zh-CN" sz="24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commands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 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8288" y="2236393"/>
            <a:ext cx="3560411" cy="13403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lIns="107671" tIns="53836" rIns="107671" bIns="53836" rtlCol="0">
            <a:spAutoFit/>
          </a:bodyPr>
          <a:lstStyle/>
          <a:p>
            <a:pPr defTabSz="1076960">
              <a:lnSpc>
                <a:spcPct val="150000"/>
              </a:lnSpc>
            </a:pPr>
            <a:r>
              <a:rPr lang="en-US" altLang="zh-CN" sz="2815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targets</a:t>
            </a:r>
            <a:r>
              <a:rPr lang="en-US" altLang="zh-CN" sz="28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:  prerequisites</a:t>
            </a:r>
          </a:p>
          <a:p>
            <a:pPr defTabSz="1076960">
              <a:lnSpc>
                <a:spcPct val="150000"/>
              </a:lnSpc>
            </a:pPr>
            <a:r>
              <a:rPr lang="en-US" altLang="zh-CN" sz="28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&lt;TAB&gt; command</a:t>
            </a:r>
            <a:endParaRPr lang="zh-CN" altLang="en-US" sz="2815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2672" y="3951435"/>
            <a:ext cx="11009502" cy="1955383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414655" indent="-414655" defTabSz="107696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target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is an object file, which is generated by a program. 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Typically, there is only one per rule.</a:t>
            </a:r>
          </a:p>
          <a:p>
            <a:pPr marL="414655" indent="-414655" defTabSz="107696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prerequisites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are file names, separated by spaces, as input to create the target.</a:t>
            </a:r>
          </a:p>
          <a:p>
            <a:pPr marL="414655" indent="-414655" defTabSz="107696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commands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are a series of steps that make carries out.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These need to start with a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tab character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not spaces.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28939" y="1337743"/>
          <a:ext cx="10534123" cy="2935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3" imgW="10258425" imgH="2857500" progId="Photoshop.Image.13">
                  <p:embed/>
                </p:oleObj>
              </mc:Choice>
              <mc:Fallback>
                <p:oleObj name="Image" r:id="rId3" imgW="10258425" imgH="285750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8939" y="1337743"/>
                        <a:ext cx="10534123" cy="2935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253197" y="1449737"/>
            <a:ext cx="8109864" cy="1488950"/>
            <a:chOff x="413693" y="1671758"/>
            <a:chExt cx="8935870" cy="1641193"/>
          </a:xfrm>
        </p:grpSpPr>
        <p:sp>
          <p:nvSpPr>
            <p:cNvPr id="4" name="TextBox 2"/>
            <p:cNvSpPr txBox="1"/>
            <p:nvPr/>
          </p:nvSpPr>
          <p:spPr>
            <a:xfrm>
              <a:off x="413693" y="1671758"/>
              <a:ext cx="4174917" cy="59697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/>
              <a:r>
                <a:rPr lang="en-US" altLang="zh-CN" sz="2815" dirty="0">
                  <a:solidFill>
                    <a:srgbClr val="FFFF00"/>
                  </a:solidFill>
                  <a:latin typeface="Calibri" panose="020F0502020204030204"/>
                  <a:ea typeface="宋体" panose="02010600030101010101" pitchFamily="2" charset="-122"/>
                </a:rPr>
                <a:t>comments begins with #</a:t>
              </a:r>
              <a:endParaRPr lang="zh-CN" altLang="en-US" sz="2815" dirty="0">
                <a:solidFill>
                  <a:srgbClr val="FFFF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202127" y="2709909"/>
              <a:ext cx="8147436" cy="603042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1673833" y="2111879"/>
              <a:ext cx="518581" cy="588975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893762" y="3118860"/>
            <a:ext cx="2221961" cy="655683"/>
            <a:chOff x="-172733" y="556295"/>
            <a:chExt cx="2448272" cy="722725"/>
          </a:xfrm>
        </p:grpSpPr>
        <p:sp>
          <p:nvSpPr>
            <p:cNvPr id="15" name="TextBox 14"/>
            <p:cNvSpPr txBox="1"/>
            <p:nvPr/>
          </p:nvSpPr>
          <p:spPr>
            <a:xfrm>
              <a:off x="-172733" y="682044"/>
              <a:ext cx="1202352" cy="59697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/>
              <a:r>
                <a:rPr lang="en-US" altLang="zh-CN" sz="2815" dirty="0">
                  <a:solidFill>
                    <a:srgbClr val="FFFF00"/>
                  </a:solidFill>
                  <a:latin typeface="Calibri" panose="020F0502020204030204"/>
                  <a:ea typeface="宋体" panose="02010600030101010101" pitchFamily="2" charset="-122"/>
                </a:rPr>
                <a:t>target</a:t>
              </a:r>
              <a:endParaRPr lang="zh-CN" altLang="en-US" sz="2815" dirty="0">
                <a:solidFill>
                  <a:srgbClr val="FFFF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32334" y="556295"/>
              <a:ext cx="843205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835379" y="797527"/>
              <a:ext cx="596955" cy="20123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151809" y="2840834"/>
            <a:ext cx="6239641" cy="632192"/>
            <a:chOff x="1202127" y="2456358"/>
            <a:chExt cx="6875160" cy="696833"/>
          </a:xfrm>
        </p:grpSpPr>
        <p:sp>
          <p:nvSpPr>
            <p:cNvPr id="20" name="TextBox 19"/>
            <p:cNvSpPr txBox="1"/>
            <p:nvPr/>
          </p:nvSpPr>
          <p:spPr>
            <a:xfrm>
              <a:off x="5731097" y="2456358"/>
              <a:ext cx="2346190" cy="59697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/>
              <a:r>
                <a:rPr lang="en-US" altLang="zh-CN" sz="2815" dirty="0">
                  <a:solidFill>
                    <a:srgbClr val="FFFF00"/>
                  </a:solidFill>
                  <a:latin typeface="Calibri" panose="020F0502020204030204"/>
                  <a:ea typeface="宋体" panose="02010600030101010101" pitchFamily="2" charset="-122"/>
                </a:rPr>
                <a:t>prerequisites</a:t>
              </a:r>
              <a:endParaRPr lang="zh-CN" altLang="en-US" sz="2815" dirty="0">
                <a:solidFill>
                  <a:srgbClr val="FFFF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02127" y="2775646"/>
              <a:ext cx="4568751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>
              <a:off x="5410838" y="2762813"/>
              <a:ext cx="504056" cy="125749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754619" y="3520286"/>
            <a:ext cx="8486568" cy="1706766"/>
            <a:chOff x="-445049" y="1230228"/>
            <a:chExt cx="9350941" cy="1881281"/>
          </a:xfrm>
        </p:grpSpPr>
        <p:sp>
          <p:nvSpPr>
            <p:cNvPr id="25" name="TextBox 24"/>
            <p:cNvSpPr txBox="1"/>
            <p:nvPr/>
          </p:nvSpPr>
          <p:spPr>
            <a:xfrm>
              <a:off x="-445049" y="2177478"/>
              <a:ext cx="9350941" cy="934031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/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commands</a:t>
              </a:r>
            </a:p>
            <a:p>
              <a:pPr defTabSz="1076960"/>
              <a:r>
                <a:rPr lang="en-US" altLang="zh-CN" sz="2400" dirty="0">
                  <a:solidFill>
                    <a:srgbClr val="00B0F0"/>
                  </a:solidFill>
                  <a:latin typeface="Calibri" panose="020F0502020204030204"/>
                  <a:ea typeface="宋体" panose="02010600030101010101" pitchFamily="2" charset="-122"/>
                </a:rPr>
                <a:t>g++ 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is compiler name, </a:t>
              </a:r>
              <a:r>
                <a:rPr lang="en-US" altLang="zh-CN" sz="2400" dirty="0">
                  <a:solidFill>
                    <a:srgbClr val="00B0F0"/>
                  </a:solidFill>
                  <a:latin typeface="Calibri" panose="020F0502020204030204"/>
                  <a:ea typeface="宋体" panose="02010600030101010101" pitchFamily="2" charset="-122"/>
                </a:rPr>
                <a:t>-o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 is linker flag and </a:t>
              </a:r>
              <a:r>
                <a:rPr lang="en-US" altLang="zh-CN" sz="2400" dirty="0">
                  <a:solidFill>
                    <a:srgbClr val="00B0F0"/>
                  </a:solidFill>
                  <a:latin typeface="Calibri" panose="020F0502020204030204"/>
                  <a:ea typeface="宋体" panose="02010600030101010101" pitchFamily="2" charset="-122"/>
                </a:rPr>
                <a:t>hello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 is binary file name.</a:t>
              </a:r>
              <a:endPara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626193" y="1230228"/>
              <a:ext cx="6435006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212327" y="1485501"/>
              <a:ext cx="1620302" cy="873426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51836" y="3456696"/>
            <a:ext cx="1788409" cy="2878351"/>
            <a:chOff x="304978" y="556295"/>
            <a:chExt cx="1970562" cy="3172660"/>
          </a:xfrm>
        </p:grpSpPr>
        <p:sp>
          <p:nvSpPr>
            <p:cNvPr id="33" name="TextBox 14"/>
            <p:cNvSpPr txBox="1"/>
            <p:nvPr/>
          </p:nvSpPr>
          <p:spPr>
            <a:xfrm>
              <a:off x="304978" y="1573636"/>
              <a:ext cx="1629649" cy="2155319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/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Put the </a:t>
              </a:r>
            </a:p>
            <a:p>
              <a:pPr defTabSz="1076960"/>
              <a:r>
                <a:rPr lang="en-US" altLang="zh-CN" sz="2400" dirty="0" err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makefile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</a:p>
            <a:p>
              <a:pPr defTabSz="1076960"/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together</a:t>
              </a:r>
            </a:p>
            <a:p>
              <a:pPr defTabSz="1076960"/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with your</a:t>
              </a:r>
            </a:p>
            <a:p>
              <a:pPr defTabSz="1076960"/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programs.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219724" y="556295"/>
              <a:ext cx="1055816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622768" y="933840"/>
              <a:ext cx="596956" cy="8142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02504" y="814928"/>
          <a:ext cx="8495734" cy="218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Image" r:id="rId3" imgW="5010150" imgH="1285875" progId="Photoshop.Image.13">
                  <p:embed/>
                </p:oleObj>
              </mc:Choice>
              <mc:Fallback>
                <p:oleObj name="Image" r:id="rId3" imgW="5010150" imgH="128587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2504" y="814928"/>
                        <a:ext cx="8495734" cy="2180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5746" y="293249"/>
            <a:ext cx="4650966" cy="478055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Type the command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make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in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VScode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17961" y="814928"/>
            <a:ext cx="784222" cy="326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>
              <a:defRPr/>
            </a:pPr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1801" y="1491039"/>
            <a:ext cx="9829179" cy="2110071"/>
            <a:chOff x="1050984" y="-531490"/>
            <a:chExt cx="10830300" cy="2325824"/>
          </a:xfrm>
        </p:grpSpPr>
        <p:sp>
          <p:nvSpPr>
            <p:cNvPr id="8" name="TextBox 7"/>
            <p:cNvSpPr txBox="1"/>
            <p:nvPr/>
          </p:nvSpPr>
          <p:spPr>
            <a:xfrm>
              <a:off x="1050984" y="1267398"/>
              <a:ext cx="10830300" cy="52693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If you don’t install make in </a:t>
              </a:r>
              <a:r>
                <a:rPr lang="en-US" altLang="zh-CN" sz="2400" dirty="0" err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VScode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, install it first according to the instruction. </a:t>
              </a:r>
              <a:endPara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67008" y="-531490"/>
              <a:ext cx="4176464" cy="108051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>
                <a:defRPr/>
              </a:pPr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2707168" y="597551"/>
              <a:ext cx="432048" cy="8158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69460" y="3886463"/>
          <a:ext cx="8886241" cy="817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Image" r:id="rId5" imgW="3933825" imgH="361950" progId="Photoshop.Image.13">
                  <p:embed/>
                </p:oleObj>
              </mc:Choice>
              <mc:Fallback>
                <p:oleObj name="Image" r:id="rId5" imgW="3933825" imgH="361950" progId="Photoshop.Image.13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9460" y="3886463"/>
                        <a:ext cx="8886241" cy="817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902399" y="4307415"/>
            <a:ext cx="8395839" cy="841324"/>
            <a:chOff x="1411025" y="1158124"/>
            <a:chExt cx="9250972" cy="927348"/>
          </a:xfrm>
        </p:grpSpPr>
        <p:sp>
          <p:nvSpPr>
            <p:cNvPr id="13" name="TextBox 7"/>
            <p:cNvSpPr txBox="1"/>
            <p:nvPr/>
          </p:nvSpPr>
          <p:spPr>
            <a:xfrm>
              <a:off x="1967496" y="1558537"/>
              <a:ext cx="7019605" cy="52693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Run the commands in the </a:t>
              </a:r>
              <a:r>
                <a:rPr lang="en-US" altLang="zh-CN" sz="2400" dirty="0" err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makefile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 automatically.</a:t>
              </a:r>
              <a:endPara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11025" y="1158124"/>
              <a:ext cx="9250972" cy="4496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>
                <a:defRPr/>
              </a:pPr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 flipV="1">
              <a:off x="1867221" y="1508619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8710072" y="3915421"/>
            <a:ext cx="784222" cy="326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>
              <a:defRPr/>
            </a:pPr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915649" y="5366961"/>
          <a:ext cx="4944676" cy="81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Image" r:id="rId7" imgW="4086225" imgH="676275" progId="Photoshop.Image.13">
                  <p:embed/>
                </p:oleObj>
              </mc:Choice>
              <mc:Fallback>
                <p:oleObj name="Image" r:id="rId7" imgW="4086225" imgH="676275" progId="Photoshop.Image.13">
                  <p:embed/>
                  <p:pic>
                    <p:nvPicPr>
                      <p:cNvPr id="0" name="对象 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5649" y="5366961"/>
                        <a:ext cx="4944676" cy="81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5172616" y="5348948"/>
            <a:ext cx="3204623" cy="704585"/>
            <a:chOff x="2875811" y="1246263"/>
            <a:chExt cx="3531020" cy="776627"/>
          </a:xfrm>
        </p:grpSpPr>
        <p:sp>
          <p:nvSpPr>
            <p:cNvPr id="20" name="TextBox 7"/>
            <p:cNvSpPr txBox="1"/>
            <p:nvPr/>
          </p:nvSpPr>
          <p:spPr>
            <a:xfrm>
              <a:off x="3677220" y="1495955"/>
              <a:ext cx="2729611" cy="52693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Run your program</a:t>
              </a:r>
              <a:endPara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875811" y="1246263"/>
              <a:ext cx="790647" cy="26235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>
                <a:defRPr/>
              </a:pPr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 flipV="1">
              <a:off x="3463801" y="1528979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933545" y="5601739"/>
            <a:ext cx="3087123" cy="1068317"/>
            <a:chOff x="2875811" y="1246263"/>
            <a:chExt cx="3401552" cy="1177550"/>
          </a:xfrm>
        </p:grpSpPr>
        <p:sp>
          <p:nvSpPr>
            <p:cNvPr id="24" name="TextBox 7"/>
            <p:cNvSpPr txBox="1"/>
            <p:nvPr/>
          </p:nvSpPr>
          <p:spPr>
            <a:xfrm>
              <a:off x="5098114" y="1896878"/>
              <a:ext cx="1179249" cy="52693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output</a:t>
              </a:r>
              <a:endPara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75811" y="1246263"/>
              <a:ext cx="2447901" cy="64324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>
                <a:defRPr/>
              </a:pPr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 flipV="1">
              <a:off x="4891664" y="1889504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80821" y="1710604"/>
          <a:ext cx="6716855" cy="284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Image" r:id="rId4" imgW="3371850" imgH="1428750" progId="Photoshop.Image.13">
                  <p:embed/>
                </p:oleObj>
              </mc:Choice>
              <mc:Fallback>
                <p:oleObj name="Image" r:id="rId4" imgW="3371850" imgH="1428750" progId="Photoshop.Image.13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0821" y="1710604"/>
                        <a:ext cx="6716855" cy="2847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54669" y="995666"/>
            <a:ext cx="7647684" cy="478055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To improve  the efficiency of the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we use variables.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22617" y="2259139"/>
            <a:ext cx="3286070" cy="1155839"/>
            <a:chOff x="465336" y="2488774"/>
            <a:chExt cx="3620762" cy="1274023"/>
          </a:xfrm>
        </p:grpSpPr>
        <p:sp>
          <p:nvSpPr>
            <p:cNvPr id="10" name="矩形 9"/>
            <p:cNvSpPr/>
            <p:nvPr/>
          </p:nvSpPr>
          <p:spPr>
            <a:xfrm>
              <a:off x="2789954" y="2841813"/>
              <a:ext cx="1296144" cy="521561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84723" y="3385252"/>
              <a:ext cx="803694" cy="377545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65336" y="2488774"/>
              <a:ext cx="2890239" cy="1096075"/>
              <a:chOff x="465336" y="2488774"/>
              <a:chExt cx="2890239" cy="109607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65336" y="2488774"/>
                <a:ext cx="2890239" cy="1096075"/>
                <a:chOff x="755847" y="-267883"/>
                <a:chExt cx="2890239" cy="1096075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755847" y="301256"/>
                  <a:ext cx="1467505" cy="526936"/>
                </a:xfrm>
                <a:prstGeom prst="rect">
                  <a:avLst/>
                </a:prstGeom>
                <a:noFill/>
              </p:spPr>
              <p:txBody>
                <a:bodyPr wrap="none" lIns="107671" tIns="53836" rIns="107671" bIns="53836" rtlCol="0">
                  <a:spAutoFit/>
                </a:bodyPr>
                <a:lstStyle/>
                <a:p>
                  <a:pPr defTabSz="1076960"/>
                  <a:r>
                    <a:rPr lang="en-US" altLang="zh-CN" sz="2400" dirty="0">
                      <a:solidFill>
                        <a:prstClr val="black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variables</a:t>
                  </a:r>
                  <a:endParaRPr lang="zh-CN" altLang="en-US" sz="2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101359" y="-267883"/>
                  <a:ext cx="544727" cy="377545"/>
                </a:xfrm>
                <a:prstGeom prst="rect">
                  <a:avLst/>
                </a:prstGeom>
                <a:noFill/>
                <a:ln w="254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76960"/>
                  <a:endParaRPr lang="zh-CN" altLang="en-US" sz="2085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9" name="直接箭头连接符 8"/>
                <p:cNvCxnSpPr/>
                <p:nvPr/>
              </p:nvCxnSpPr>
              <p:spPr>
                <a:xfrm flipH="1">
                  <a:off x="2308198" y="-139791"/>
                  <a:ext cx="803694" cy="77110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直接箭头连接符 14"/>
              <p:cNvCxnSpPr/>
              <p:nvPr/>
            </p:nvCxnSpPr>
            <p:spPr>
              <a:xfrm flipH="1">
                <a:off x="1959585" y="3157627"/>
                <a:ext cx="887696" cy="192775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017687" y="3398224"/>
                <a:ext cx="829594" cy="13107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/>
          <p:cNvGrpSpPr/>
          <p:nvPr/>
        </p:nvGrpSpPr>
        <p:grpSpPr>
          <a:xfrm>
            <a:off x="1634299" y="3494351"/>
            <a:ext cx="8213545" cy="1475126"/>
            <a:chOff x="2111511" y="1230227"/>
            <a:chExt cx="9050112" cy="1625956"/>
          </a:xfrm>
        </p:grpSpPr>
        <p:sp>
          <p:nvSpPr>
            <p:cNvPr id="24" name="TextBox 23"/>
            <p:cNvSpPr txBox="1"/>
            <p:nvPr/>
          </p:nvSpPr>
          <p:spPr>
            <a:xfrm>
              <a:off x="2111511" y="2329247"/>
              <a:ext cx="9050112" cy="52693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/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Write target, prerequisite and commands by variables using ‘</a:t>
              </a:r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$()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’</a:t>
              </a:r>
              <a:endPara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232116" y="1230227"/>
              <a:ext cx="5595730" cy="8321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 flipV="1">
              <a:off x="4651385" y="1972686"/>
              <a:ext cx="720080" cy="4871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1371598" y="324528"/>
            <a:ext cx="9681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Defining Macros/Variables in the </a:t>
            </a:r>
            <a:r>
              <a:rPr lang="en-US" altLang="zh-CN" sz="3600" dirty="0" err="1"/>
              <a:t>makefile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6235904" y="4601862"/>
          <a:ext cx="5508601" cy="76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Image" r:id="rId4" imgW="3905250" imgH="542925" progId="Photoshop.Image.13">
                  <p:embed/>
                </p:oleObj>
              </mc:Choice>
              <mc:Fallback>
                <p:oleObj name="Image" r:id="rId4" imgW="3905250" imgH="542925" progId="Photoshop.Image.13">
                  <p:embed/>
                  <p:pic>
                    <p:nvPicPr>
                      <p:cNvPr id="0" name="对象 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35904" y="4601862"/>
                        <a:ext cx="5508601" cy="76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328061" y="1424851"/>
          <a:ext cx="4833291" cy="463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Image" r:id="rId6" imgW="3657600" imgH="3505200" progId="Photoshop.Image.13">
                  <p:embed/>
                </p:oleObj>
              </mc:Choice>
              <mc:Fallback>
                <p:oleObj name="Image" r:id="rId6" imgW="3657600" imgH="3505200" progId="Photoshop.Image.13">
                  <p:embed/>
                  <p:pic>
                    <p:nvPicPr>
                      <p:cNvPr id="0" name="对象 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8061" y="1424851"/>
                        <a:ext cx="4833291" cy="463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9446" y="461071"/>
            <a:ext cx="9645219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If only one source file is modified, we need not compile all the files. So, let’s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modify the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0340" y="2793408"/>
            <a:ext cx="2776783" cy="2791279"/>
            <a:chOff x="116520" y="3869916"/>
            <a:chExt cx="3059603" cy="3076686"/>
          </a:xfrm>
        </p:grpSpPr>
        <p:grpSp>
          <p:nvGrpSpPr>
            <p:cNvPr id="8" name="组合 7"/>
            <p:cNvGrpSpPr/>
            <p:nvPr/>
          </p:nvGrpSpPr>
          <p:grpSpPr>
            <a:xfrm>
              <a:off x="116520" y="3869916"/>
              <a:ext cx="3059603" cy="2212590"/>
              <a:chOff x="1392302" y="2285740"/>
              <a:chExt cx="3059603" cy="221259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769596" y="3248330"/>
                <a:ext cx="1013620" cy="360040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76960"/>
                <a:endParaRPr lang="zh-CN" altLang="en-US" sz="2085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6974" y="4120785"/>
                <a:ext cx="1614931" cy="377545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76960"/>
                <a:endParaRPr lang="zh-CN" altLang="en-US" sz="2085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392302" y="2285740"/>
                <a:ext cx="2621791" cy="1920520"/>
                <a:chOff x="1392302" y="2285740"/>
                <a:chExt cx="2621791" cy="1920520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1392302" y="2285740"/>
                  <a:ext cx="2621791" cy="1920520"/>
                  <a:chOff x="1682813" y="-470917"/>
                  <a:chExt cx="2621791" cy="1920520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2813" y="1022038"/>
                    <a:ext cx="964258" cy="427565"/>
                  </a:xfrm>
                  <a:prstGeom prst="rect">
                    <a:avLst/>
                  </a:prstGeom>
                  <a:noFill/>
                </p:spPr>
                <p:txBody>
                  <a:bodyPr wrap="none" lIns="107671" tIns="53836" rIns="107671" bIns="53836" rtlCol="0">
                    <a:spAutoFit/>
                  </a:bodyPr>
                  <a:lstStyle/>
                  <a:p>
                    <a:pPr defTabSz="1076960"/>
                    <a:r>
                      <a:rPr lang="en-US" altLang="zh-CN" sz="1815" dirty="0">
                        <a:solidFill>
                          <a:prstClr val="black"/>
                        </a:solidFill>
                        <a:latin typeface="Calibri" panose="020F0502020204030204"/>
                        <a:ea typeface="宋体" panose="02010600030101010101" pitchFamily="2" charset="-122"/>
                      </a:rPr>
                      <a:t>targets</a:t>
                    </a:r>
                    <a:endParaRPr lang="zh-CN" altLang="en-US" sz="1815" dirty="0">
                      <a:solidFill>
                        <a:prstClr val="black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3101359" y="-470917"/>
                    <a:ext cx="1203245" cy="377545"/>
                  </a:xfrm>
                  <a:prstGeom prst="rect">
                    <a:avLst/>
                  </a:prstGeom>
                  <a:noFill/>
                  <a:ln w="254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076960"/>
                    <a:endParaRPr lang="zh-CN" altLang="en-US" sz="2085">
                      <a:solidFill>
                        <a:prstClr val="white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cxnSp>
                <p:nvCxnSpPr>
                  <p:cNvPr id="17" name="直接箭头连接符 16"/>
                  <p:cNvCxnSpPr/>
                  <p:nvPr/>
                </p:nvCxnSpPr>
                <p:spPr>
                  <a:xfrm flipH="1">
                    <a:off x="2475836" y="-93372"/>
                    <a:ext cx="877810" cy="1258981"/>
                  </a:xfrm>
                  <a:prstGeom prst="straightConnector1">
                    <a:avLst/>
                  </a:prstGeom>
                  <a:ln w="25400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直接箭头连接符 12"/>
                <p:cNvCxnSpPr/>
                <p:nvPr/>
              </p:nvCxnSpPr>
              <p:spPr>
                <a:xfrm flipH="1">
                  <a:off x="2185324" y="3509986"/>
                  <a:ext cx="676641" cy="4122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/>
                <p:nvPr/>
              </p:nvCxnSpPr>
              <p:spPr>
                <a:xfrm flipH="1" flipV="1">
                  <a:off x="2185324" y="3922266"/>
                  <a:ext cx="661958" cy="190515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矩形 17"/>
            <p:cNvSpPr/>
            <p:nvPr/>
          </p:nvSpPr>
          <p:spPr>
            <a:xfrm>
              <a:off x="1482697" y="6569057"/>
              <a:ext cx="1693426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 flipV="1">
              <a:off x="995265" y="5506441"/>
              <a:ext cx="507466" cy="1224139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组合 1024"/>
          <p:cNvGrpSpPr/>
          <p:nvPr/>
        </p:nvGrpSpPr>
        <p:grpSpPr>
          <a:xfrm>
            <a:off x="1782782" y="3102239"/>
            <a:ext cx="1594606" cy="2507390"/>
            <a:chOff x="2059431" y="4515835"/>
            <a:chExt cx="1757020" cy="2763769"/>
          </a:xfrm>
        </p:grpSpPr>
        <p:cxnSp>
          <p:nvCxnSpPr>
            <p:cNvPr id="26" name="直接箭头连接符 25"/>
            <p:cNvCxnSpPr/>
            <p:nvPr/>
          </p:nvCxnSpPr>
          <p:spPr>
            <a:xfrm flipH="1">
              <a:off x="2059431" y="4515835"/>
              <a:ext cx="2754" cy="6221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2069877" y="5469963"/>
              <a:ext cx="0" cy="4865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069877" y="6406404"/>
              <a:ext cx="0" cy="4865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曲线连接符 1023"/>
            <p:cNvCxnSpPr/>
            <p:nvPr/>
          </p:nvCxnSpPr>
          <p:spPr>
            <a:xfrm rot="5400000" flipH="1" flipV="1">
              <a:off x="1789195" y="5252347"/>
              <a:ext cx="2441510" cy="1613003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6471352" y="3609756"/>
            <a:ext cx="5029345" cy="847387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If main.cpp is modified, it is compiled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by make.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6226703" y="4882692"/>
            <a:ext cx="1699147" cy="1801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/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88111" y="1490309"/>
            <a:ext cx="4833291" cy="1276336"/>
            <a:chOff x="7419869" y="1859418"/>
            <a:chExt cx="5180012" cy="1128039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7419869" y="1859418"/>
            <a:ext cx="5180012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name="Image" r:id="rId8" imgW="3886200" imgH="504825" progId="Photoshop.Image.13">
                    <p:embed/>
                  </p:oleObj>
                </mc:Choice>
                <mc:Fallback>
                  <p:oleObj name="Image" r:id="rId8" imgW="3886200" imgH="504825" progId="Photoshop.Image.13">
                    <p:embed/>
                    <p:pic>
                      <p:nvPicPr>
                        <p:cNvPr id="0" name="对象 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19869" y="1859418"/>
                          <a:ext cx="5180012" cy="673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7420338" y="2530257"/>
            <a:ext cx="517954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Image" r:id="rId10" imgW="3867150" imgH="342900" progId="Photoshop.Image.13">
                    <p:embed/>
                  </p:oleObj>
                </mc:Choice>
                <mc:Fallback>
                  <p:oleObj name="Image" r:id="rId10" imgW="3867150" imgH="342900" progId="Photoshop.Image.13">
                    <p:embed/>
                    <p:pic>
                      <p:nvPicPr>
                        <p:cNvPr id="0" name="对象 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420338" y="2530257"/>
                          <a:ext cx="5179542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2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816</Words>
  <Application>Microsoft Macintosh PowerPoint</Application>
  <PresentationFormat>宽屏</PresentationFormat>
  <Paragraphs>96</Paragraphs>
  <Slides>16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Arial</vt:lpstr>
      <vt:lpstr>Calibri</vt:lpstr>
      <vt:lpstr>Franklin Gothic Demi</vt:lpstr>
      <vt:lpstr>Franklin Gothic Medium</vt:lpstr>
      <vt:lpstr>Times New Roman</vt:lpstr>
      <vt:lpstr>Wingdings</vt:lpstr>
      <vt:lpstr>Office 主题</vt:lpstr>
      <vt:lpstr>1_Office 主题</vt:lpstr>
      <vt:lpstr>Image</vt:lpstr>
      <vt:lpstr>C/C++ Program Design</vt:lpstr>
      <vt:lpstr>Makefile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The Fibonacci numbers are : 1,1,2,3,5,8……. Please define a function named fib.cpp to compute the nth Fibonacci number. In main.cpp, prompts the user to input an integer n, print Fibonacci numbers from 1 to n, 10 numbers per line. Write a makefile to complete the compilation.</vt:lpstr>
      <vt:lpstr>2. Define a function named fac.cpp to compute the factorial of an integer. In main.cpp, prompts the user to input an integer n, print factorials from 1 to n, one factorial per line. Write a makefile to complete the compilation.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318</cp:revision>
  <dcterms:created xsi:type="dcterms:W3CDTF">2020-09-05T08:11:00Z</dcterms:created>
  <dcterms:modified xsi:type="dcterms:W3CDTF">2022-09-16T07:09:44Z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