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9" r:id="rId5"/>
    <p:sldId id="257" r:id="rId6"/>
    <p:sldId id="258" r:id="rId7"/>
    <p:sldId id="269" r:id="rId8"/>
    <p:sldId id="266" r:id="rId9"/>
    <p:sldId id="267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/>
              <a:t>存储解码课程设计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Stitch the</a:t>
            </a:r>
            <a:r>
              <a:rPr lang="zh-CN" altLang="en-US" dirty="0"/>
              <a:t> </a:t>
            </a:r>
            <a:r>
              <a:rPr lang="en-US" altLang="zh-CN" dirty="0"/>
              <a:t>paired-end reads using </a:t>
            </a:r>
            <a:r>
              <a:rPr lang="en-US" altLang="zh-CN" b="1" dirty="0"/>
              <a:t>PEAR</a:t>
            </a:r>
            <a:endParaRPr lang="en-US" altLang="zh-CN" b="1" dirty="0"/>
          </a:p>
          <a:p>
            <a:r>
              <a:rPr lang="en-US" altLang="zh-CN" dirty="0"/>
              <a:t>Retain only sequences whose length is 60/100nt</a:t>
            </a:r>
            <a:endParaRPr lang="en-US" altLang="zh-CN" dirty="0"/>
          </a:p>
          <a:p>
            <a:r>
              <a:rPr lang="en-US" altLang="zh-CN" dirty="0"/>
              <a:t>Collapse identical sequence and store the collapsed sequence and number of occurrences in the data</a:t>
            </a:r>
            <a:endParaRPr lang="en-US" altLang="zh-CN" dirty="0"/>
          </a:p>
          <a:p>
            <a:r>
              <a:rPr lang="en-US" altLang="zh-CN" dirty="0"/>
              <a:t>Sort the sequences based their abundance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5708" y="5339237"/>
            <a:ext cx="1075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[1]Zhang,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PingFangSC-Regular"/>
              </a:rPr>
              <a:t>Jiajie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PingFangSC-Regular"/>
              </a:rPr>
              <a:t>Kobert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, et al.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PingFangSC-Regular"/>
              </a:rPr>
              <a:t>PEAR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: a fast and accurate Illumina Paired-End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PingFangSC-Regular"/>
              </a:rPr>
              <a:t>reAd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PingFangSC-Regular"/>
              </a:rPr>
              <a:t>mergeR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PingFangSC-Regular"/>
              </a:rPr>
              <a:t>.[J]. Bioinformatics, 2014.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Droplet 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Translating {A,C,G,T} to {0,1,2,3}</a:t>
            </a:r>
            <a:endParaRPr lang="en-US" altLang="zh-CN" dirty="0"/>
          </a:p>
          <a:p>
            <a:r>
              <a:rPr lang="en-US" altLang="zh-CN" dirty="0"/>
              <a:t>Extract Seed, data payload, and the RS code from the sequence</a:t>
            </a:r>
            <a:endParaRPr lang="en-US" altLang="zh-CN" dirty="0"/>
          </a:p>
          <a:p>
            <a:r>
              <a:rPr lang="en-US" altLang="zh-CN" dirty="0"/>
              <a:t>Exclude the sequence with error, which is founded by RS code</a:t>
            </a:r>
            <a:endParaRPr lang="en-US" altLang="zh-CN" dirty="0"/>
          </a:p>
          <a:p>
            <a:r>
              <a:rPr lang="en-US" altLang="zh-CN" dirty="0"/>
              <a:t>Attempt to correct the substitution error with RS code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748777" y="4488366"/>
                <a:ext cx="9344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/>
                  <a:t>By adding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i="1" dirty="0"/>
                  <a:t> check symbols to the data, a </a:t>
                </a:r>
                <a:r>
                  <a:rPr lang="en-US" altLang="zh-CN" b="1" i="1" u="sng" dirty="0"/>
                  <a:t>Reed-Solomon</a:t>
                </a:r>
                <a:r>
                  <a:rPr lang="en-US" altLang="zh-CN" b="1" i="1" dirty="0"/>
                  <a:t> code can detect any combination of up to and including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i="1" dirty="0"/>
                  <a:t> erroneous symbols, or correct up to and including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/>
                  <a:t>symbols </a:t>
                </a:r>
                <a:r>
                  <a:rPr lang="en-US" altLang="zh-CN" dirty="0"/>
                  <a:t>- Wikipedia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77" y="4488366"/>
                <a:ext cx="9344722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5" t="-29" r="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a list of segment identifiers</a:t>
            </a:r>
            <a:endParaRPr lang="en-US" altLang="zh-CN" dirty="0"/>
          </a:p>
          <a:p>
            <a:r>
              <a:rPr lang="en-US" altLang="zh-CN" dirty="0"/>
              <a:t>Run a message passing algorithm, which works as follows:</a:t>
            </a:r>
            <a:endParaRPr lang="en-US" altLang="zh-CN" dirty="0"/>
          </a:p>
          <a:p>
            <a:pPr lvl="1"/>
            <a:r>
              <a:rPr lang="en-US" altLang="zh-CN" dirty="0"/>
              <a:t>If the droplet contains inferred segments, the algorithm will XOR these segments from the droplet and remove them from the identity list of droplet</a:t>
            </a:r>
            <a:endParaRPr lang="en-US" altLang="zh-CN" dirty="0"/>
          </a:p>
          <a:p>
            <a:pPr lvl="1"/>
            <a:r>
              <a:rPr lang="en-US" altLang="zh-CN" dirty="0"/>
              <a:t>If the droplet has only one segment left in the list, the algorithm will set the segment to the droplet’s data payload</a:t>
            </a:r>
            <a:endParaRPr lang="en-US" altLang="zh-CN" dirty="0"/>
          </a:p>
          <a:p>
            <a:pPr lvl="1"/>
            <a:r>
              <a:rPr lang="en-US" altLang="zh-CN" dirty="0"/>
              <a:t>Recursively propagate the new inferred segment to all previous droplets until no more updates are made</a:t>
            </a:r>
            <a:endParaRPr lang="en-US" altLang="zh-CN" dirty="0"/>
          </a:p>
          <a:p>
            <a:pPr lvl="1"/>
            <a:r>
              <a:rPr lang="en-US" altLang="zh-CN" dirty="0"/>
              <a:t>If the file is not recovered, the decoder will move to the next sequence in the file and execute the droplet inference and segment inference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解码结果</a:t>
            </a:r>
            <a:endParaRPr lang="zh-CN" altLang="en-US" dirty="0"/>
          </a:p>
        </p:txBody>
      </p:sp>
      <p:pic>
        <p:nvPicPr>
          <p:cNvPr id="4" name="内容占位符 3" descr="图片包含 图形用户界面&#10;&#10;描述已自动生成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480820"/>
            <a:ext cx="8813800" cy="5211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设计解码程序对</a:t>
            </a:r>
            <a:r>
              <a:rPr lang="en-US" altLang="zh-CN" dirty="0"/>
              <a:t>DNA</a:t>
            </a:r>
            <a:r>
              <a:rPr lang="zh-CN" altLang="en-US" dirty="0"/>
              <a:t>编码测序文件“</a:t>
            </a:r>
            <a:r>
              <a:rPr lang="en-US" altLang="zh-CN" dirty="0"/>
              <a:t>50-SF</a:t>
            </a:r>
            <a:r>
              <a:rPr lang="zh-CN" altLang="en-US" dirty="0"/>
              <a:t>”进行解码</a:t>
            </a:r>
            <a:endParaRPr lang="en-US" altLang="zh-CN" dirty="0"/>
          </a:p>
          <a:p>
            <a:r>
              <a:rPr lang="zh-CN" altLang="en-US" dirty="0"/>
              <a:t>成功恢复出神奈川冲浪图片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存储系统概述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82" y="1825625"/>
            <a:ext cx="8713636" cy="4351338"/>
          </a:xfrm>
        </p:spPr>
      </p:pic>
      <p:sp>
        <p:nvSpPr>
          <p:cNvPr id="5" name="矩形 4"/>
          <p:cNvSpPr/>
          <p:nvPr/>
        </p:nvSpPr>
        <p:spPr>
          <a:xfrm>
            <a:off x="4481763" y="5702968"/>
            <a:ext cx="691816" cy="336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存储系统概述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相比于传统存储系统的优势：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	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）存储密度大、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）能耗低、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）存储周期长、等等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未来工程应用需要解决的问题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—DNA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测序的碱基错误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DNA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测序存在碱基测序错误（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10%-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30%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乃至更高的错误）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碱基测序错误包括：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替换错误 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DNA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测序序列中一个或者多个碱基被替换为其它碱基）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	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插入错误 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DNA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测序序列插入一个或者多个不存在的碱基）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删除错误 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DNA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测序序列中一个或者多个碱基被删除） 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798"/>
            <a:ext cx="10515600" cy="4351338"/>
          </a:xfrm>
        </p:spPr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神奈川冲浪编码方案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2504</a:t>
            </a:r>
            <a:r>
              <a:rPr lang="zh-CN" altLang="en-US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序列长度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碱基，地址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碱基，数据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碱基，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Reed-Solomon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碱基，文件切割成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1494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条编码片段</a:t>
            </a:r>
            <a:r>
              <a:rPr lang="zh-CN" altLang="en-US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该编码特点是只需要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条序列就可解码，每条序列可以检测出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个替换错误，纠正</a:t>
            </a:r>
            <a:r>
              <a:rPr lang="en-US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个替换错误。</a:t>
            </a:r>
            <a:endParaRPr lang="zh-CN" altLang="en-US" sz="28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641" y="3265755"/>
            <a:ext cx="1077132" cy="3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19772" y="3264330"/>
            <a:ext cx="4351149" cy="3293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82139" y="3704584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70760" y="3264329"/>
            <a:ext cx="1247613" cy="3293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 Code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7651" y="3716208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64nt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70398" y="3736917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20nt</a:t>
            </a:r>
            <a:endParaRPr lang="zh-CN" altLang="en-US" dirty="0"/>
          </a:p>
        </p:txBody>
      </p:sp>
      <p:pic>
        <p:nvPicPr>
          <p:cNvPr id="10" name="内容占位符 4" descr="图片包含 桌子, 照片, 男人, 大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48" y="4869913"/>
            <a:ext cx="2521820" cy="1738446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1929539" y="3057041"/>
            <a:ext cx="5738247" cy="349874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56248" y="5685381"/>
            <a:ext cx="1077132" cy="3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3379" y="5683956"/>
            <a:ext cx="4351149" cy="3293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95746" y="6124210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84367" y="5683955"/>
            <a:ext cx="1247613" cy="3293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 Code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111258" y="6135834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64nt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884005" y="6156543"/>
            <a:ext cx="8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20nt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43919" y="3305014"/>
            <a:ext cx="8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条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30717" y="5739136"/>
            <a:ext cx="11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2504</a:t>
            </a:r>
            <a:r>
              <a:rPr lang="zh-CN" altLang="en-US" dirty="0"/>
              <a:t>条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642461" y="4313188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642461" y="4551097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42461" y="4756611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7311325" y="3057041"/>
            <a:ext cx="1933414" cy="751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244739" y="3082850"/>
            <a:ext cx="168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Inner Code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Reed-Solomon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390468" y="4571936"/>
            <a:ext cx="168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Outer Code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LT Code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1097797" y="4279853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97797" y="4517762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97797" y="4723276"/>
            <a:ext cx="54244" cy="666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编码方案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97" y="1488189"/>
            <a:ext cx="7743701" cy="43868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6038890"/>
            <a:ext cx="1087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- </a:t>
            </a:r>
            <a:r>
              <a:rPr lang="en-US" altLang="zh-CN" sz="1400" dirty="0" err="1"/>
              <a:t>Erlich</a:t>
            </a:r>
            <a:r>
              <a:rPr lang="en-US" altLang="zh-CN" sz="1400" dirty="0"/>
              <a:t>, Yaniv, Zielinski, et al. DNA Fountain enables a robust and efficient storage architecture.[J]. Science, 2017.</a:t>
            </a:r>
            <a:endParaRPr lang="en-US" altLang="zh-CN" sz="1400" dirty="0"/>
          </a:p>
          <a:p>
            <a:r>
              <a:rPr lang="en-US" altLang="zh-CN" sz="1400" dirty="0"/>
              <a:t>- </a:t>
            </a:r>
            <a:r>
              <a:rPr lang="en-US" altLang="zh-CN" sz="1400" dirty="0" err="1"/>
              <a:t>Erlich</a:t>
            </a:r>
            <a:r>
              <a:rPr lang="en-US" altLang="zh-CN" sz="1400" dirty="0"/>
              <a:t> Y , Zielinski D . Capacity-approaching DNA storage. 2016.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Outer Code: LT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altLang="zh-CN" dirty="0"/>
          </a:p>
          <a:p>
            <a:r>
              <a:rPr lang="en-US" altLang="zh-CN" dirty="0"/>
              <a:t>Inner Code: Reed Solomon Code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- M. </a:t>
            </a:r>
            <a:r>
              <a:rPr lang="en-US" altLang="zh-CN" sz="1400" dirty="0" err="1"/>
              <a:t>Luby</a:t>
            </a:r>
            <a:r>
              <a:rPr lang="en-US" altLang="zh-CN" sz="1400" dirty="0"/>
              <a:t>, “LT-codes,” in Proc. 43rd </a:t>
            </a:r>
            <a:r>
              <a:rPr lang="en-US" altLang="zh-CN" sz="1400" dirty="0" err="1"/>
              <a:t>Annu</a:t>
            </a:r>
            <a:r>
              <a:rPr lang="en-US" altLang="zh-CN" sz="1400" dirty="0"/>
              <a:t>. IEEE </a:t>
            </a:r>
            <a:r>
              <a:rPr lang="en-US" altLang="zh-CN" sz="1400" dirty="0" err="1"/>
              <a:t>Symp</a:t>
            </a:r>
            <a:r>
              <a:rPr lang="en-US" altLang="zh-CN" sz="1400" dirty="0"/>
              <a:t>. Foundations of Computer Science (FOCS), Vancouver, BC, Canada, Nov. 2002, pp. 271–280.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- </a:t>
            </a:r>
            <a:r>
              <a:rPr lang="en-US" altLang="zh-CN" sz="1400" dirty="0" err="1"/>
              <a:t>Mceliece</a:t>
            </a:r>
            <a:r>
              <a:rPr lang="en-US" altLang="zh-CN" sz="1400" dirty="0"/>
              <a:t> R J . The theory of information and </a:t>
            </a:r>
            <a:r>
              <a:rPr lang="en-US" altLang="zh-CN" sz="1400" dirty="0" err="1"/>
              <a:t>coding:a</a:t>
            </a:r>
            <a:r>
              <a:rPr lang="en-US" altLang="zh-CN" sz="1400" dirty="0"/>
              <a:t> mathematical framework for communication[M]. Addison-Wesley Pub. Co. Advanced Book Program, 1977.</a:t>
            </a:r>
            <a:endParaRPr lang="en-US" altLang="zh-CN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593478" y="2861959"/>
            <a:ext cx="3986939" cy="1900997"/>
            <a:chOff x="6806501" y="3235980"/>
            <a:chExt cx="3986939" cy="1900997"/>
          </a:xfrm>
        </p:grpSpPr>
        <p:pic>
          <p:nvPicPr>
            <p:cNvPr id="11" name="图片 10" descr="日程表&#10;&#10;中度可信度描述已自动生成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501" y="3235980"/>
              <a:ext cx="3986939" cy="1900997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9984783" y="4858719"/>
              <a:ext cx="697424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676064" y="4897868"/>
            <a:ext cx="237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Reed-Solomon Code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463153" y="3856576"/>
            <a:ext cx="8166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7" y="2715953"/>
            <a:ext cx="4762159" cy="199095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37939" y="4955558"/>
            <a:ext cx="103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 Code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编码结果：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4" y="1868246"/>
            <a:ext cx="6025443" cy="41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</a:t>
            </a:r>
            <a:r>
              <a:rPr lang="zh-CN" altLang="en-US" dirty="0"/>
              <a:t>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DNA</a:t>
            </a:r>
            <a:r>
              <a:rPr lang="zh-CN" altLang="en-US" dirty="0"/>
              <a:t>存储系统中储存的</a:t>
            </a:r>
            <a:r>
              <a:rPr lang="en-US" altLang="zh-CN" dirty="0"/>
              <a:t>DNA</a:t>
            </a:r>
            <a:r>
              <a:rPr lang="zh-CN" altLang="en-US" dirty="0"/>
              <a:t>进行测序，我们得到了文件“</a:t>
            </a:r>
            <a:r>
              <a:rPr lang="en-US" altLang="zh-CN" dirty="0"/>
              <a:t>50-SF</a:t>
            </a:r>
            <a:r>
              <a:rPr lang="zh-CN" altLang="en-US" dirty="0"/>
              <a:t>”文件，它包括</a:t>
            </a:r>
            <a:r>
              <a:rPr lang="en-US" altLang="zh-CN" dirty="0"/>
              <a:t>27726</a:t>
            </a:r>
            <a:r>
              <a:rPr lang="zh-CN" altLang="en-US" dirty="0"/>
              <a:t>个测序序列，这些序列包含了神奈川冲浪全部的信息。同时，测序结果存在插入，删除，替换错误。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5" y="3134532"/>
            <a:ext cx="4758689" cy="3567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Divided into 3 steps: Preprocessing, droplet recovery, and segment inference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979190" y="3157780"/>
            <a:ext cx="3080288" cy="2401996"/>
            <a:chOff x="3932695" y="2034153"/>
            <a:chExt cx="3080288" cy="2401996"/>
          </a:xfrm>
        </p:grpSpPr>
        <p:sp>
          <p:nvSpPr>
            <p:cNvPr id="4" name="矩形 3"/>
            <p:cNvSpPr/>
            <p:nvPr/>
          </p:nvSpPr>
          <p:spPr>
            <a:xfrm>
              <a:off x="3932695" y="2034153"/>
              <a:ext cx="3080288" cy="526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Preprocessing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32695" y="2971680"/>
              <a:ext cx="3080288" cy="526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Droplet Recovery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32695" y="3909207"/>
              <a:ext cx="3080288" cy="526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Segment Inference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endCxn id="5" idx="0"/>
            </p:cNvCxnSpPr>
            <p:nvPr/>
          </p:nvCxnSpPr>
          <p:spPr>
            <a:xfrm>
              <a:off x="5472839" y="2561095"/>
              <a:ext cx="0" cy="410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472839" y="3498622"/>
              <a:ext cx="0" cy="410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U5MDRkYmQ4NmM1NmE3MWI2ZGM5NWEyMzM0NmZhOD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2670</Words>
  <Application>WPS 演示</Application>
  <PresentationFormat>宽屏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-apple-system</vt:lpstr>
      <vt:lpstr>Segoe Print</vt:lpstr>
      <vt:lpstr>仿宋</vt:lpstr>
      <vt:lpstr>Times New Roman</vt:lpstr>
      <vt:lpstr>PingFangSC-Regular</vt:lpstr>
      <vt:lpstr>Cambria Math</vt:lpstr>
      <vt:lpstr>Calibri</vt:lpstr>
      <vt:lpstr>微软雅黑</vt:lpstr>
      <vt:lpstr>Arial Unicode MS</vt:lpstr>
      <vt:lpstr>Office 主题</vt:lpstr>
      <vt:lpstr>DNA存储解码课程设计</vt:lpstr>
      <vt:lpstr>DNA存储系统概述 </vt:lpstr>
      <vt:lpstr>DNA存储系统概述 </vt:lpstr>
      <vt:lpstr>编码方案</vt:lpstr>
      <vt:lpstr>编码方案</vt:lpstr>
      <vt:lpstr>编码方案</vt:lpstr>
      <vt:lpstr>编码结果</vt:lpstr>
      <vt:lpstr>DNA测序</vt:lpstr>
      <vt:lpstr>解码方案</vt:lpstr>
      <vt:lpstr>Preprocessing</vt:lpstr>
      <vt:lpstr>Droplet Recovery</vt:lpstr>
      <vt:lpstr>Segment Inference</vt:lpstr>
      <vt:lpstr>解码结果</vt:lpstr>
      <vt:lpstr>课程设计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课程设计</dc:title>
  <dc:creator>Admin</dc:creator>
  <cp:lastModifiedBy>qzuser</cp:lastModifiedBy>
  <cp:revision>4</cp:revision>
  <dcterms:created xsi:type="dcterms:W3CDTF">2021-11-28T12:02:00Z</dcterms:created>
  <dcterms:modified xsi:type="dcterms:W3CDTF">2023-12-21T06:55:05Z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9AC97A26CFBF4E43A74505B88F3BCE68_12</vt:lpwstr>
  </property>
  <property fmtid="{D5CDD505-2E9C-101B-9397-08002B2CF9AE}" pid="3" name="KSOProductBuildVer">
    <vt:lpwstr>2052-12.1.0.15990</vt:lpwstr>
  </property>
</Properties>
</file>