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16" r:id="rId4"/>
    <p:sldId id="331" r:id="rId5"/>
    <p:sldId id="332" r:id="rId7"/>
    <p:sldId id="361" r:id="rId8"/>
    <p:sldId id="333" r:id="rId9"/>
    <p:sldId id="362" r:id="rId10"/>
    <p:sldId id="363" r:id="rId11"/>
    <p:sldId id="3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7342-A9A2-40C4-95DD-6C02731C33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EE999-15CA-4E67-83D6-80432DBBB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EE999-15CA-4E67-83D6-80432DBBB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EE999-15CA-4E67-83D6-80432DBBB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EE999-15CA-4E67-83D6-80432DBBB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EE999-15CA-4E67-83D6-80432DBBB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EE999-15CA-4E67-83D6-80432DBBB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EE999-15CA-4E67-83D6-80432DBBB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54DF-F066-473C-8C97-0746A9CFA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5901-30A1-4ECE-9846-FD7AC3A0B6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8A15-4CC0-462B-9AF2-1E723D4748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8231-725D-49C0-8F1C-2B126BD2DD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080" y="529773"/>
            <a:ext cx="687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Works in Week17</a:t>
            </a:r>
            <a:endParaRPr lang="zh-CN" altLang="en-US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054" y="1316622"/>
            <a:ext cx="113078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en-US" altLang="zh-CN" sz="36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New Experience: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FCON</a:t>
            </a:r>
            <a:endParaRPr lang="en-US" altLang="zh-CN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Zheng Zubin  2023.06.09</a:t>
            </a:r>
            <a:endParaRPr lang="en-US" altLang="zh-CN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598" y="526767"/>
            <a:ext cx="1115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Background</a:t>
            </a:r>
            <a:endParaRPr lang="en-US" altLang="zh-CN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866" y="1629533"/>
            <a:ext cx="10504604" cy="3598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有一种经验：可以从小规模样例的特征（</a:t>
            </a:r>
            <a:r>
              <a:rPr lang="en-US" altLang="zh-CN" sz="2400" dirty="0"/>
              <a:t>f , c</a:t>
            </a:r>
            <a:r>
              <a:rPr lang="zh-CN" altLang="en-US" sz="2400" dirty="0"/>
              <a:t>的某种关系）中学习到最优解中仓库开放的数量</a:t>
            </a:r>
            <a:r>
              <a:rPr lang="en-US" altLang="zh-CN" sz="2400" dirty="0"/>
              <a:t>, </a:t>
            </a:r>
            <a:r>
              <a:rPr lang="zh-CN" altLang="en-US" sz="2400" dirty="0"/>
              <a:t>然后作用于大规模样例。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因为对于</a:t>
            </a:r>
            <a:r>
              <a:rPr lang="en-US" altLang="zh-CN" sz="2400" dirty="0"/>
              <a:t>M</a:t>
            </a:r>
            <a:r>
              <a:rPr lang="zh-CN" altLang="en-US" sz="2400" dirty="0"/>
              <a:t>*数据集，多开放不必要的仓库会显著增加目标函数值，因为有</a:t>
            </a:r>
            <a:r>
              <a:rPr lang="en-US" altLang="zh-CN" sz="2400" dirty="0"/>
              <a:t>f</a:t>
            </a:r>
            <a:r>
              <a:rPr lang="zh-CN" altLang="en-US" sz="2400" dirty="0"/>
              <a:t>远大于</a:t>
            </a:r>
            <a:r>
              <a:rPr lang="en-US" altLang="zh-CN" sz="2400" dirty="0"/>
              <a:t>c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而在</a:t>
            </a:r>
            <a:r>
              <a:rPr lang="en-US" altLang="zh-CN" sz="2400" dirty="0"/>
              <a:t>Gap</a:t>
            </a:r>
            <a:r>
              <a:rPr lang="zh-CN" altLang="en-US" sz="2400" dirty="0"/>
              <a:t>数据集，少开放必要仓库会显著增加目标函数值，因为有</a:t>
            </a:r>
            <a:r>
              <a:rPr lang="en-US" altLang="zh-CN" sz="2400" dirty="0"/>
              <a:t>c</a:t>
            </a:r>
            <a:r>
              <a:rPr lang="zh-CN" altLang="en-US" sz="2400" dirty="0"/>
              <a:t>远大于</a:t>
            </a:r>
            <a:r>
              <a:rPr lang="en-US" altLang="zh-CN" sz="2400" dirty="0"/>
              <a:t>f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由此可见，仓库开放数量对解的质量来说是一个重要的影响因素。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598" y="526767"/>
            <a:ext cx="1115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New Experience:</a:t>
            </a:r>
            <a:r>
              <a:rPr lang="zh-CN" altLang="en-US" sz="36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FCON</a:t>
            </a:r>
            <a:endParaRPr lang="en-US" altLang="zh-CN" sz="36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4383" y="1395691"/>
            <a:ext cx="10504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对于某一个</a:t>
            </a:r>
            <a:r>
              <a:rPr lang="en-US" altLang="zh-CN" sz="2400" dirty="0"/>
              <a:t>instance</a:t>
            </a:r>
            <a:r>
              <a:rPr lang="zh-CN" altLang="en-US" sz="2400" dirty="0"/>
              <a:t>，从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中提取特征映射到最优解仓库开放数量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[x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8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9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]   ----&gt;    </a:t>
            </a:r>
            <a:r>
              <a:rPr lang="en-US" altLang="zh-CN" sz="2400" dirty="0" err="1"/>
              <a:t>open_number</a:t>
            </a:r>
            <a:endParaRPr lang="en-US" altLang="zh-CN" sz="2400" dirty="0"/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82425" y="2818614"/>
          <a:ext cx="3847186" cy="2975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46"/>
                <a:gridCol w="350004"/>
                <a:gridCol w="350004"/>
                <a:gridCol w="350004"/>
                <a:gridCol w="350004"/>
                <a:gridCol w="350004"/>
                <a:gridCol w="350004"/>
                <a:gridCol w="350004"/>
                <a:gridCol w="350004"/>
                <a:gridCol w="350004"/>
                <a:gridCol w="350004"/>
              </a:tblGrid>
              <a:tr h="3798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936574" y="2716739"/>
                <a:ext cx="6823955" cy="29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for each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, sort c[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][j] </a:t>
                </a:r>
                <a:r>
                  <a:rPr lang="en-US" altLang="zh-CN" sz="2400" dirty="0" err="1"/>
                  <a:t>s.t.</a:t>
                </a:r>
                <a:r>
                  <a:rPr lang="en-US" altLang="zh-CN" sz="2400" dirty="0"/>
                  <a:t> c[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][0]&lt;c[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][1]&lt;c[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][2]&lt;…&lt;c[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][m-2]&lt;c[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][m-1]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等距选取</a:t>
                </a:r>
                <a:r>
                  <a:rPr lang="en-US" altLang="zh-CN" sz="2400" dirty="0"/>
                  <a:t>11</a:t>
                </a:r>
                <a:r>
                  <a:rPr lang="zh-CN" altLang="en-US" sz="2400" dirty="0"/>
                  <a:t>个点</a:t>
                </a:r>
                <a:r>
                  <a:rPr lang="en-US" altLang="zh-CN" sz="2400" dirty="0"/>
                  <a:t>: 0&lt;=k&lt;=10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k</a:t>
                </a:r>
                <a:r>
                  <a:rPr lang="en-US" altLang="zh-CN" sz="2800" baseline="-25000" dirty="0"/>
                  <a:t>     </a:t>
                </a:r>
                <a:r>
                  <a:rPr lang="en-US" altLang="zh-CN" sz="2800" dirty="0"/>
                  <a:t>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altLang="zh-CN" sz="28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80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74" y="2716739"/>
                <a:ext cx="6823955" cy="2932919"/>
              </a:xfrm>
              <a:prstGeom prst="rect">
                <a:avLst/>
              </a:prstGeom>
              <a:blipFill rotWithShape="1">
                <a:blip r:embed="rId1"/>
                <a:stretch>
                  <a:fillRect l="-1" t="-7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7272" y="503929"/>
            <a:ext cx="4869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Experiment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20455" y="1383895"/>
                <a:ext cx="4779446" cy="326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Experiment setting:</a:t>
                </a:r>
                <a:endPara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generate 5000 small instances that have 5-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facilities to train.</a:t>
                </a:r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d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f>
                      <m:f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e>
                    </m:d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e>
                    </m:d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defRPr/>
                </a:pPr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use five benchmarks: OR, M*, Euclidean, 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GapA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GapB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GapC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5" y="1383895"/>
                <a:ext cx="4779446" cy="3268395"/>
              </a:xfrm>
              <a:prstGeom prst="rect">
                <a:avLst/>
              </a:prstGeom>
              <a:blipFill rotWithShape="1">
                <a:blip r:embed="rId1"/>
                <a:stretch>
                  <a:fillRect l="-9" t="-7" r="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7" y="1023502"/>
            <a:ext cx="6301034" cy="47257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9025" y="447801"/>
            <a:ext cx="1115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Experiment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2" y="667541"/>
            <a:ext cx="3571875" cy="962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1" y="1996686"/>
            <a:ext cx="5782549" cy="43369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336" y="2126305"/>
            <a:ext cx="5609723" cy="4207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48719" y="1664640"/>
                <a:ext cx="8284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最优解打开仓库数量 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[open_number-4, open_number+4]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9" y="1664640"/>
                <a:ext cx="828419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" t="-66" r="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9025" y="447801"/>
            <a:ext cx="1115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Experiment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953" y="1510628"/>
            <a:ext cx="11044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/>
              <a:t>对原算法产生的新个体做检验，如果新个体开放仓库数量</a:t>
            </a:r>
            <a:r>
              <a:rPr lang="en-US" altLang="zh-CN" sz="2800" dirty="0"/>
              <a:t>&lt;open_number-4, </a:t>
            </a:r>
            <a:r>
              <a:rPr lang="zh-CN" altLang="en-US" sz="2800" dirty="0"/>
              <a:t>随机打开一个仓库；如果新个体开放仓库数量</a:t>
            </a:r>
            <a:r>
              <a:rPr lang="en-US" altLang="zh-CN" sz="2800" dirty="0"/>
              <a:t>&gt;open_number+4, </a:t>
            </a:r>
            <a:r>
              <a:rPr lang="zh-CN" altLang="en-US" sz="2800" dirty="0"/>
              <a:t>随机关闭一个仓库。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9025" y="447801"/>
            <a:ext cx="1115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Experiment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0" y="1521033"/>
            <a:ext cx="5852172" cy="438912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8" y="1521034"/>
            <a:ext cx="5852172" cy="438912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8" y="1404117"/>
            <a:ext cx="5852172" cy="438912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84" y="1298063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9025" y="447801"/>
            <a:ext cx="1115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Experiment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8" y="1480094"/>
            <a:ext cx="5852172" cy="4389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84" y="1480093"/>
            <a:ext cx="5852172" cy="43891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0" y="1480089"/>
            <a:ext cx="5852172" cy="43891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0" y="1480089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U5MDRkYmQ4NmM1NmE3MWI2ZGM5NWEyMzM0NmZhO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演示</Application>
  <PresentationFormat>宽屏</PresentationFormat>
  <Paragraphs>56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黑体</vt:lpstr>
      <vt:lpstr>Times New Roman</vt:lpstr>
      <vt:lpstr>等线</vt:lpstr>
      <vt:lpstr>Cambria Math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onstant Z</dc:creator>
  <cp:lastModifiedBy>qzuser</cp:lastModifiedBy>
  <cp:revision>27</cp:revision>
  <dcterms:created xsi:type="dcterms:W3CDTF">2023-03-09T07:32:00Z</dcterms:created>
  <dcterms:modified xsi:type="dcterms:W3CDTF">2024-02-06T11:07:03Z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F21B916B6EA747759241C56B16B0A26D_12</vt:lpwstr>
  </property>
  <property fmtid="{D5CDD505-2E9C-101B-9397-08002B2CF9AE}" pid="3" name="KSOProductBuildVer">
    <vt:lpwstr>2052-12.1.0.16250</vt:lpwstr>
  </property>
</Properties>
</file>