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77" r:id="rId6"/>
    <p:sldId id="273" r:id="rId7"/>
    <p:sldId id="275" r:id="rId8"/>
    <p:sldId id="280" r:id="rId9"/>
    <p:sldId id="262" r:id="rId10"/>
    <p:sldId id="279" r:id="rId11"/>
    <p:sldId id="281" r:id="rId12"/>
    <p:sldId id="282" r:id="rId13"/>
    <p:sldId id="257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>
      <p:cViewPr>
        <p:scale>
          <a:sx n="70" d="100"/>
          <a:sy n="70" d="100"/>
        </p:scale>
        <p:origin x="209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03D6EC-8D86-40AE-BCDD-CB01875363F0}" type="datetime1">
              <a:rPr lang="ru-RU" smtClean="0"/>
              <a:t>06.10.2022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xmlns="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66B-B4AC-4633-A1A7-233B774CF881}" type="datetime1">
              <a:rPr lang="ru-RU" smtClean="0"/>
              <a:pPr/>
              <a:t>06.10.2022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3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6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72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1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38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90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6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8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6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9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2C154-9245-4EAA-8ADE-33D1A7EC5680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>
            <a:extLst>
              <a:ext uri="{FF2B5EF4-FFF2-40B4-BE49-F238E27FC236}">
                <a16:creationId xmlns:a16="http://schemas.microsoft.com/office/drawing/2014/main" xmlns="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0F7E0-5A37-4C1B-B001-12D253A333A6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4AE4C-9F8E-41E2-89BA-C86A7744736A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5BCD0-99CC-4906-918D-1116AF1A79A1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A8996FA-BFC3-4EAC-AAB9-45C2EF3838CE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A484-6A61-465E-A582-FF16A82B5833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заголовк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xmlns="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76643-78B9-443D-A21B-5D8D71E872B6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Текст 5">
            <a:extLst>
              <a:ext uri="{FF2B5EF4-FFF2-40B4-BE49-F238E27FC236}">
                <a16:creationId xmlns:a16="http://schemas.microsoft.com/office/drawing/2014/main" xmlns="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 2">
            <a:extLst>
              <a:ext uri="{FF2B5EF4-FFF2-40B4-BE49-F238E27FC236}">
                <a16:creationId xmlns:a16="http://schemas.microsoft.com/office/drawing/2014/main" xmlns="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 5">
            <a:extLst>
              <a:ext uri="{FF2B5EF4-FFF2-40B4-BE49-F238E27FC236}">
                <a16:creationId xmlns:a16="http://schemas.microsoft.com/office/drawing/2014/main" xmlns="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Текст 5">
            <a:extLst>
              <a:ext uri="{FF2B5EF4-FFF2-40B4-BE49-F238E27FC236}">
                <a16:creationId xmlns:a16="http://schemas.microsoft.com/office/drawing/2014/main" xmlns="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 5">
            <a:extLst>
              <a:ext uri="{FF2B5EF4-FFF2-40B4-BE49-F238E27FC236}">
                <a16:creationId xmlns:a16="http://schemas.microsoft.com/office/drawing/2014/main" xmlns="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Текст 5">
            <a:extLst>
              <a:ext uri="{FF2B5EF4-FFF2-40B4-BE49-F238E27FC236}">
                <a16:creationId xmlns:a16="http://schemas.microsoft.com/office/drawing/2014/main" xmlns="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14" name="Прямая соединительная линия 13">
            <a:extLst>
              <a:ext uri="{FF2B5EF4-FFF2-40B4-BE49-F238E27FC236}">
                <a16:creationId xmlns:a16="http://schemas.microsoft.com/office/drawing/2014/main" xmlns="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DD9B9-C473-4B24-8BB0-CAA4E6C33546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прав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8CDBD-D89E-4D27-9D3E-D8C8B6B71053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 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xmlns="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04BFC-187B-4B4A-9A90-8ECAA71AACA0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xmlns="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1448E-31CF-4ED5-B8E5-44B98EED9B66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 11">
            <a:extLst>
              <a:ext uri="{FF2B5EF4-FFF2-40B4-BE49-F238E27FC236}">
                <a16:creationId xmlns:a16="http://schemas.microsoft.com/office/drawing/2014/main" xmlns="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Прямоугольник: Скругленные углы 8">
            <a:extLst>
              <a:ext uri="{FF2B5EF4-FFF2-40B4-BE49-F238E27FC236}">
                <a16:creationId xmlns:a16="http://schemas.microsoft.com/office/drawing/2014/main" xmlns="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5F7A5-016A-40DC-9267-CD570A4FFE11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C311F64-DBA9-4949-B98F-AC0ACC89C4D6}" type="datetime1">
              <a:rPr lang="ru-RU" noProof="0" smtClean="0"/>
              <a:t>06.10.2022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edit-your-school-presentation-44445997-6769-4d44-8b30-f9e3050adbfb?ui=ru-RU&amp;rs=ru-RU&amp;ad=R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 8" descr="Значок колонны">
            <a:extLst>
              <a:ext uri="{FF2B5EF4-FFF2-40B4-BE49-F238E27FC236}">
                <a16:creationId xmlns:a16="http://schemas.microsoft.com/office/drawing/2014/main" xmlns="" id="{FC7E2CCC-C53E-454B-9DE0-F2484BA0F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52991" y="1069504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ru-RU" sz="4500" dirty="0"/>
              <a:t>XXV ПЕТЕРБУРГСКИЙ МЕЖДУНАРОДНЫЙ ЭКОНОМИЧЕСКИЙ ФОРУМ</a:t>
            </a:r>
            <a:endParaRPr lang="ru-RU" sz="4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ru-RU" dirty="0" smtClean="0"/>
              <a:t>Подготовил Трусов Михаил, ПИН-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dirty="0"/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06.10.22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293">
        <p:fade/>
      </p:transition>
    </mc:Choice>
    <mc:Fallback>
      <p:transition spd="med" advTm="22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адпись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2024063" y="2802404"/>
            <a:ext cx="8129587" cy="9599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11">
        <p:fade/>
      </p:transition>
    </mc:Choice>
    <mc:Fallback>
      <p:transition spd="med" advTm="10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819" y="361653"/>
            <a:ext cx="6238874" cy="1260000"/>
          </a:xfrm>
        </p:spPr>
        <p:txBody>
          <a:bodyPr rtlCol="0"/>
          <a:lstStyle/>
          <a:p>
            <a:pPr algn="ctr" rtl="0"/>
            <a:r>
              <a:rPr lang="ru-RU" sz="5400" dirty="0" smtClean="0"/>
              <a:t>Содержание</a:t>
            </a:r>
            <a:endParaRPr lang="ru-RU" sz="540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xmlns="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9839" y="2470151"/>
            <a:ext cx="6072833" cy="3181006"/>
          </a:xfrm>
        </p:spPr>
        <p:txBody>
          <a:bodyPr rtlCol="0">
            <a:noAutofit/>
          </a:bodyPr>
          <a:lstStyle/>
          <a:p>
            <a:pPr marL="342900" indent="-342900" algn="just">
              <a:buAutoNum type="arabicParenR"/>
            </a:pPr>
            <a:r>
              <a:rPr lang="ru-RU" sz="2400" dirty="0" smtClean="0">
                <a:hlinkClick r:id="rId3" action="ppaction://hlinksldjump"/>
              </a:rPr>
              <a:t>Главное </a:t>
            </a:r>
            <a:r>
              <a:rPr lang="ru-RU" sz="2400" dirty="0">
                <a:hlinkClick r:id="rId3" action="ppaction://hlinksldjump"/>
              </a:rPr>
              <a:t>экономическое событие года: как изменился ПМЭФ за 25 </a:t>
            </a:r>
            <a:r>
              <a:rPr lang="ru-RU" sz="2400" dirty="0" smtClean="0">
                <a:hlinkClick r:id="rId3" action="ppaction://hlinksldjump"/>
              </a:rPr>
              <a:t>лет</a:t>
            </a:r>
            <a:endParaRPr lang="ru-RU" sz="2400" dirty="0" smtClean="0"/>
          </a:p>
          <a:p>
            <a:pPr marL="342900" indent="-342900" algn="just">
              <a:buAutoNum type="arabicParenR"/>
            </a:pPr>
            <a:r>
              <a:rPr lang="ru-RU" sz="2400" dirty="0">
                <a:hlinkClick r:id="rId4" action="ppaction://hlinksldjump"/>
              </a:rPr>
              <a:t>ПМЭФ с Путиным: новая страница главного </a:t>
            </a:r>
            <a:r>
              <a:rPr lang="ru-RU" sz="2400" dirty="0" smtClean="0">
                <a:hlinkClick r:id="rId4" action="ppaction://hlinksldjump"/>
              </a:rPr>
              <a:t>экономического события года</a:t>
            </a:r>
            <a:endParaRPr lang="ru-RU" sz="2400" dirty="0" smtClean="0"/>
          </a:p>
          <a:p>
            <a:pPr marL="342900" indent="-342900" algn="just">
              <a:buAutoNum type="arabicParenR"/>
            </a:pPr>
            <a:r>
              <a:rPr lang="ru-RU" sz="2400" dirty="0">
                <a:hlinkClick r:id="rId5" action="ppaction://hlinksldjump"/>
              </a:rPr>
              <a:t>Итоги работы юбилейного XXV </a:t>
            </a:r>
            <a:r>
              <a:rPr lang="ru-RU" sz="2400" dirty="0" smtClean="0">
                <a:hlinkClick r:id="rId5" action="ppaction://hlinksldjump"/>
              </a:rPr>
              <a:t>ПМЭФ</a:t>
            </a:r>
            <a:endParaRPr lang="ru-RU" sz="2400" dirty="0" smtClean="0"/>
          </a:p>
          <a:p>
            <a:pPr algn="just" rtl="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191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22">
        <p:fade/>
      </p:transition>
    </mc:Choice>
    <mc:Fallback>
      <p:transition spd="med" advTm="24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Одно из самых масштабных и значимых деловых событий в </a:t>
            </a:r>
            <a:r>
              <a:rPr lang="ru-RU" dirty="0" smtClean="0"/>
              <a:t>мире</a:t>
            </a:r>
            <a:endParaRPr lang="ru-RU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xmlns="" id="{1EC8D87A-A43B-467C-9549-98D8C6155027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/>
        <p:txBody>
          <a:bodyPr rtlCol="0"/>
          <a:lstStyle/>
          <a:p>
            <a:r>
              <a:rPr lang="ru-RU" dirty="0"/>
              <a:t>Форум завоевал статус ведущей мировой площадки для обсуждения ключевых вопросов глобальной экономики и обмена лучшими мировыми практиками и компетенциями в целях обеспечения устойчивого развития.</a:t>
            </a:r>
            <a:endParaRPr lang="ru-RU" dirty="0"/>
          </a:p>
        </p:txBody>
      </p:sp>
      <p:sp>
        <p:nvSpPr>
          <p:cNvPr id="6" name="Управляющая кнопка: домой 5">
            <a:hlinkClick r:id="rId3" action="ppaction://hlinksldjump" highlightClick="1"/>
          </p:cNvPr>
          <p:cNvSpPr/>
          <p:nvPr/>
        </p:nvSpPr>
        <p:spPr>
          <a:xfrm>
            <a:off x="10871200" y="5969258"/>
            <a:ext cx="662038" cy="622610"/>
          </a:xfrm>
          <a:prstGeom prst="actionButtonHom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98">
        <p:fade/>
      </p:transition>
    </mc:Choice>
    <mc:Fallback>
      <p:transition spd="med" advTm="14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0871199" y="5969258"/>
            <a:ext cx="655515" cy="622610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 6" descr="Значок лупы">
            <a:extLst>
              <a:ext uri="{FF2B5EF4-FFF2-40B4-BE49-F238E27FC236}">
                <a16:creationId xmlns:a16="http://schemas.microsoft.com/office/drawing/2014/main" xmlns="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49" y="738697"/>
            <a:ext cx="685800" cy="6858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70462"/>
            <a:ext cx="10840914" cy="1260000"/>
          </a:xfrm>
        </p:spPr>
        <p:txBody>
          <a:bodyPr rtlCol="0">
            <a:normAutofit/>
          </a:bodyPr>
          <a:lstStyle/>
          <a:p>
            <a:r>
              <a:rPr lang="ru-RU" dirty="0"/>
              <a:t>Главное экономическое событие года: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как </a:t>
            </a:r>
            <a:r>
              <a:rPr lang="ru-RU" dirty="0"/>
              <a:t>изменился ПМЭФ за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ru-RU" dirty="0"/>
              <a:t> лет</a:t>
            </a:r>
          </a:p>
        </p:txBody>
      </p:sp>
      <p:pic>
        <p:nvPicPr>
          <p:cNvPr id="1026" name="Picture 2" descr="https://lh6.googleusercontent.com/xzKg7yqG3LXFOLfxwFBY-QG3P6VKEdG6A47yXaDMYFc-gtGt9xzD2zGBj8rQ7tiom6SrQ6vYR0Uq2hM0mM2zlOi_75ChMk8jM_Cd3T8zjMeF-bBlNtCRyVECXqEkZEzeNW3YXQemP5osDSiv3A6Flhvw3_MSHHOWN3EMP1BY_2HUm2lg-6bJVGJbeQxMTGBjyjLP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50" y="1730462"/>
            <a:ext cx="5809999" cy="38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81401" y="569429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Первый ПМЭФ в истории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81">
        <p:fade/>
      </p:transition>
    </mc:Choice>
    <mc:Fallback>
      <p:transition spd="med" advTm="16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uwest.ru/upload/iblock/8be/8be52fb6137bb9e436c4608e901c4c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50" y="1730462"/>
            <a:ext cx="5809999" cy="387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70462"/>
            <a:ext cx="10840914" cy="1260000"/>
          </a:xfrm>
        </p:spPr>
        <p:txBody>
          <a:bodyPr rtlCol="0">
            <a:normAutofit/>
          </a:bodyPr>
          <a:lstStyle/>
          <a:p>
            <a:r>
              <a:rPr lang="ru-RU" dirty="0"/>
              <a:t>Главное экономическое событие года: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как </a:t>
            </a:r>
            <a:r>
              <a:rPr lang="ru-RU" dirty="0"/>
              <a:t>изменился ПМЭФ за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ru-RU" dirty="0"/>
              <a:t> лет</a:t>
            </a:r>
          </a:p>
        </p:txBody>
      </p:sp>
      <p:pic>
        <p:nvPicPr>
          <p:cNvPr id="7" name="Рисунок 6" descr="Значок лупы">
            <a:extLst>
              <a:ext uri="{FF2B5EF4-FFF2-40B4-BE49-F238E27FC236}">
                <a16:creationId xmlns:a16="http://schemas.microsoft.com/office/drawing/2014/main" xmlns="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549" y="738697"/>
            <a:ext cx="685800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8876" y="5675245"/>
            <a:ext cx="506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Российский </a:t>
            </a:r>
            <a:r>
              <a:rPr lang="ru-RU" b="1" dirty="0"/>
              <a:t>премьер-министр Сергей Степашин</a:t>
            </a:r>
            <a:endParaRPr lang="ru-RU" dirty="0"/>
          </a:p>
        </p:txBody>
      </p:sp>
      <p:sp>
        <p:nvSpPr>
          <p:cNvPr id="9" name="Управляющая кнопка: домой 8">
            <a:hlinkClick r:id="rId5" action="ppaction://hlinksldjump" highlightClick="1"/>
          </p:cNvPr>
          <p:cNvSpPr/>
          <p:nvPr/>
        </p:nvSpPr>
        <p:spPr>
          <a:xfrm>
            <a:off x="10871200" y="5969258"/>
            <a:ext cx="662038" cy="622610"/>
          </a:xfrm>
          <a:prstGeom prst="actionButtonHom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5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78">
        <p:fade/>
      </p:transition>
    </mc:Choice>
    <mc:Fallback>
      <p:transition spd="med" advTm="32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5F478200-0985-4DED-A84B-D6ADED92FAE6}"/>
              </a:ext>
            </a:extLst>
          </p:cNvPr>
          <p:cNvSpPr txBox="1">
            <a:spLocks/>
          </p:cNvSpPr>
          <p:nvPr/>
        </p:nvSpPr>
        <p:spPr bwMode="white">
          <a:xfrm>
            <a:off x="685801" y="470462"/>
            <a:ext cx="10840914" cy="12600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ПМЭФ с Путиным: новая страница главного экономического события года</a:t>
            </a:r>
          </a:p>
        </p:txBody>
      </p:sp>
      <p:pic>
        <p:nvPicPr>
          <p:cNvPr id="3074" name="Picture 2" descr="Первый Петербургский экономический форум прошел 18-20 июня 1997 года под эгидой Межпарламентской ассамблеи СНГ и при поддержке правительства РФ. В нем приняли участие более 1,5 тыс. человек, в том числе руководители правительств и парламентов стран СНГ. Было представлено более 700 проектов, подписано 52 инвестиционных контракта на сумму более $2,5 млрд &amp;lt;br/&gt; На фото: Владимир Путин, заместитель руководителя администрации президента России (слева) и Анатолий Собчак, бывший мэр Санкт-Петербурга (справа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81" y="2191029"/>
            <a:ext cx="5487343" cy="379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92208" y="6075295"/>
            <a:ext cx="542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Президент России Владимир Владимирович Путин</a:t>
            </a:r>
            <a:endParaRPr lang="ru-RU" dirty="0"/>
          </a:p>
        </p:txBody>
      </p:sp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10871199" y="5969258"/>
            <a:ext cx="655515" cy="622610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44">
        <p:fade/>
      </p:transition>
    </mc:Choice>
    <mc:Fallback>
      <p:transition spd="med" advTm="12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avatars.dzeninfra.ru/get-zen_doc/5102385/pub_62ae1d3ddda22178b4ca3859_62b01adc92892e6ea4a0ca4d/scale_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81" y="2191029"/>
            <a:ext cx="5487343" cy="379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5F478200-0985-4DED-A84B-D6ADED92FAE6}"/>
              </a:ext>
            </a:extLst>
          </p:cNvPr>
          <p:cNvSpPr txBox="1">
            <a:spLocks/>
          </p:cNvSpPr>
          <p:nvPr/>
        </p:nvSpPr>
        <p:spPr bwMode="white">
          <a:xfrm>
            <a:off x="685801" y="470462"/>
            <a:ext cx="10840914" cy="12600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ПМЭФ с Путиным: новая страница главного экономического события года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5101" y="6075295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Страна-гость</a:t>
            </a:r>
            <a:endParaRPr lang="ru-RU" dirty="0"/>
          </a:p>
        </p:txBody>
      </p:sp>
      <p:sp>
        <p:nvSpPr>
          <p:cNvPr id="6" name="Управляющая кнопка: домой 5">
            <a:hlinkClick r:id="rId4" action="ppaction://hlinksldjump" highlightClick="1"/>
          </p:cNvPr>
          <p:cNvSpPr/>
          <p:nvPr/>
        </p:nvSpPr>
        <p:spPr>
          <a:xfrm>
            <a:off x="10871200" y="5969258"/>
            <a:ext cx="662038" cy="622610"/>
          </a:xfrm>
          <a:prstGeom prst="actionButtonHom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3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44">
        <p:fade/>
      </p:transition>
    </mc:Choice>
    <mc:Fallback>
      <p:transition spd="med" advTm="14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5F478200-0985-4DED-A84B-D6ADED92FAE6}"/>
              </a:ext>
            </a:extLst>
          </p:cNvPr>
          <p:cNvSpPr txBox="1">
            <a:spLocks/>
          </p:cNvSpPr>
          <p:nvPr/>
        </p:nvSpPr>
        <p:spPr bwMode="white">
          <a:xfrm>
            <a:off x="685801" y="470462"/>
            <a:ext cx="10840914" cy="12600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Итоги работы юбилейного XXV ПМЭФ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6844" y="59469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XXV </a:t>
            </a:r>
            <a:r>
              <a:rPr lang="ru-RU" b="1" dirty="0" smtClean="0"/>
              <a:t>ПМЭФ</a:t>
            </a:r>
            <a:endParaRPr lang="ru-RU" b="1" dirty="0"/>
          </a:p>
        </p:txBody>
      </p:sp>
      <p:pic>
        <p:nvPicPr>
          <p:cNvPr id="7170" name="Picture 2" descr="https://newsru.cgtn.com/v/BfJIA-BIA-DcA/FAHbCAA/FAHbCA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82" y="1931722"/>
            <a:ext cx="6780420" cy="381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10871199" y="5969258"/>
            <a:ext cx="655515" cy="622610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410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315">
        <p:fade/>
      </p:transition>
    </mc:Choice>
    <mc:Fallback>
      <p:transition spd="med" advTm="63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5F478200-0985-4DED-A84B-D6ADED92FAE6}"/>
              </a:ext>
            </a:extLst>
          </p:cNvPr>
          <p:cNvSpPr txBox="1">
            <a:spLocks/>
          </p:cNvSpPr>
          <p:nvPr/>
        </p:nvSpPr>
        <p:spPr bwMode="white">
          <a:xfrm>
            <a:off x="685801" y="470462"/>
            <a:ext cx="10840914" cy="12600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Итоги работы юбилейного XXV ПМЭФ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5101" y="6075295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Страна-гость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80078"/>
              </p:ext>
            </p:extLst>
          </p:nvPr>
        </p:nvGraphicFramePr>
        <p:xfrm>
          <a:off x="2697350" y="1730462"/>
          <a:ext cx="7183630" cy="4769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1815"/>
                <a:gridCol w="3591815"/>
              </a:tblGrid>
              <a:tr h="323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Субъект РФ</a:t>
                      </a:r>
                      <a:endParaRPr lang="ru-RU" sz="1600" dirty="0"/>
                    </a:p>
                  </a:txBody>
                  <a:tcPr marL="80816" marR="80816" marT="40408" marB="40408"/>
                </a:tc>
                <a:tc>
                  <a:txBody>
                    <a:bodyPr/>
                    <a:lstStyle/>
                    <a:p>
                      <a:pPr marL="0" indent="450215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Презентованный проект</a:t>
                      </a:r>
                    </a:p>
                  </a:txBody>
                  <a:tcPr marL="60612" marR="60612" marT="0" marB="0"/>
                </a:tc>
              </a:tr>
              <a:tr h="646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Астраханская область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Каспийский кластер, соединяющий территорию Россию через сеть водных и сухопутных путей с Ближним Востоком, Средней и Большой Азией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</a:tr>
              <a:tr h="835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Енисейская Сибирь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Комплексный проект, объединяющий ресурсный, экономический и инфраструктурный потенциал сразу трех субъектов: Красноярского края, Республик Хакасии и Тывы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</a:tr>
              <a:tr h="646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Калужская область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Результаты социально-экономического развития, инфраструктурные, логистические и цифровые проекты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</a:tr>
              <a:tr h="269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Ленинградская область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«Зеленая экономика» - декарбонизация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</a:tr>
              <a:tr h="835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Московская область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Инновационные цифровые разработки и принципиально новые проектные решения в области бизнеса, экологии, образования и туризма.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</a:tr>
              <a:tr h="12122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Республика Татарстан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Беспрецедентно комфортный инвестиционный климат в регионе и социально-экономическая инфраструктура, которая позволяет успешно реализовывать любые пилотные проекты в IT-сфере и затем масштабировать на федеральном уровне.</a:t>
                      </a:r>
                      <a:endParaRPr lang="ru-RU" sz="1200" dirty="0"/>
                    </a:p>
                  </a:txBody>
                  <a:tcPr marL="80816" marR="80816" marT="40408" marB="40408"/>
                </a:tc>
              </a:tr>
            </a:tbl>
          </a:graphicData>
        </a:graphic>
      </p:graphicFrame>
      <p:sp>
        <p:nvSpPr>
          <p:cNvPr id="14" name="Управляющая кнопка: домой 13">
            <a:hlinkClick r:id="rId3" action="ppaction://hlinksldjump" highlightClick="1"/>
          </p:cNvPr>
          <p:cNvSpPr/>
          <p:nvPr/>
        </p:nvSpPr>
        <p:spPr>
          <a:xfrm>
            <a:off x="10871200" y="5969258"/>
            <a:ext cx="662038" cy="622610"/>
          </a:xfrm>
          <a:prstGeom prst="actionButtonHom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77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68">
        <p:fade/>
      </p:transition>
    </mc:Choice>
    <mc:Fallback>
      <p:transition spd="med" advTm="13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6|1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09_TF22736411" id="{45379569-D69F-44B0-9E1A-40191F4D853F}" vid="{41053B4F-2B0B-493D-B111-FBBE61B292C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3E21D3-7788-4819-8437-C5C4B0C5D46D}">
  <ds:schemaRefs>
    <ds:schemaRef ds:uri="http://www.w3.org/XML/1998/namespace"/>
    <ds:schemaRef ds:uri="http://purl.org/dc/dcmitype/"/>
    <ds:schemaRef ds:uri="http://schemas.microsoft.com/office/2006/metadata/properties"/>
    <ds:schemaRef ds:uri="fb0879af-3eba-417a-a55a-ffe6dcd6ca7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известного события истории</Template>
  <TotalTime>0</TotalTime>
  <Words>261</Words>
  <Application>Microsoft Office PowerPoint</Application>
  <PresentationFormat>Широкоэкранный</PresentationFormat>
  <Paragraphs>46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Небеса</vt:lpstr>
      <vt:lpstr>XXV ПЕТЕРБУРГСКИЙ МЕЖДУНАРОДНЫЙ ЭКОНОМИЧЕСКИЙ ФОРУМ</vt:lpstr>
      <vt:lpstr>Содержание</vt:lpstr>
      <vt:lpstr>Одно из самых масштабных и значимых деловых событий в мире</vt:lpstr>
      <vt:lpstr>Главное экономическое событие года:  как изменился ПМЭФ за 25 лет</vt:lpstr>
      <vt:lpstr>Главное экономическое событие года:  как изменился ПМЭФ за 25 лет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2022-10-06T17:57:56Z</dcterms:created>
  <dcterms:modified xsi:type="dcterms:W3CDTF">2022-10-06T19:51:49Z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