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3" r:id="rId4"/>
    <p:sldId id="272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3" r:id="rId13"/>
  </p:sldIdLst>
  <p:sldSz cx="24384000" cy="13716000"/>
  <p:notesSz cx="6858000" cy="9144000"/>
  <p:defaultTextStyle>
    <a:defPPr>
      <a:defRPr lang="ru-RU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C7"/>
    <a:srgbClr val="AED29E"/>
    <a:srgbClr val="FFD88B"/>
    <a:srgbClr val="94A7DA"/>
    <a:srgbClr val="C4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2" autoAdjust="0"/>
    <p:restoredTop sz="95332" autoAdjust="0"/>
  </p:normalViewPr>
  <p:slideViewPr>
    <p:cSldViewPr snapToGrid="0">
      <p:cViewPr>
        <p:scale>
          <a:sx n="25" d="100"/>
          <a:sy n="25" d="100"/>
        </p:scale>
        <p:origin x="2184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4EA58-622E-4ED5-9BB4-5EDD221DA979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A0F79-7CFE-4D47-8CBB-4B16DBDD5C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55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01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028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33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48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3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5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0882" y="1597305"/>
            <a:ext cx="15648972" cy="1533526"/>
          </a:xfrm>
        </p:spPr>
        <p:txBody>
          <a:bodyPr anchor="b">
            <a:normAutofit/>
          </a:bodyPr>
          <a:lstStyle>
            <a:lvl1pPr algn="l">
              <a:defRPr lang="ru-RU" sz="8000" kern="1200" dirty="0">
                <a:solidFill>
                  <a:srgbClr val="0F45C7"/>
                </a:solidFill>
                <a:latin typeface="Corbel Light" panose="020B0303020204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3C6-4A36-437A-BA1B-D17169992BC2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870-54D4-453F-B72F-79EB8624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02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3C6-4A36-437A-BA1B-D17169992BC2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870-54D4-453F-B72F-79EB8624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496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3C6-4A36-437A-BA1B-D17169992BC2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870-54D4-453F-B72F-79EB8624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1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3C6-4A36-437A-BA1B-D17169992BC2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870-54D4-453F-B72F-79EB8624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9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93C6-4A36-437A-BA1B-D17169992BC2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5870-54D4-453F-B72F-79EB86245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1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agarina.IPOVS\Desktop\Spintekh (1).jpg">
            <a:extLst>
              <a:ext uri="{FF2B5EF4-FFF2-40B4-BE49-F238E27FC236}">
                <a16:creationId xmlns:a16="http://schemas.microsoft.com/office/drawing/2014/main" id="{50EBE664-A309-410A-86E7-360477E6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00" b="72500" l="7795" r="88783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4" t="17891" r="8923" b="26739"/>
          <a:stretch/>
        </p:blipFill>
        <p:spPr bwMode="auto">
          <a:xfrm>
            <a:off x="277940" y="1290951"/>
            <a:ext cx="4133088" cy="290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206244" y="1244439"/>
            <a:ext cx="12192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7400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ИНСТИТУТ СИСТЕМНОЙ</a:t>
            </a:r>
          </a:p>
          <a:p>
            <a:r>
              <a:rPr lang="ru-RU" altLang="ru-RU" sz="58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ПРОГРАММНОЙ ИНЖЕНЕРИИ</a:t>
            </a:r>
            <a: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/>
            </a:r>
            <a:b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</a:br>
            <a:r>
              <a:rPr lang="ru-RU" altLang="ru-RU" sz="49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ИНФОРМАЦИОННЫХ ТЕХНОЛОГИЙ</a:t>
            </a:r>
            <a:endParaRPr lang="ru-RU" sz="4900" b="1" dirty="0">
              <a:solidFill>
                <a:srgbClr val="0F45C7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06244" y="4461282"/>
            <a:ext cx="958461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Основы программирования</a:t>
            </a:r>
          </a:p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Семинар №1</a:t>
            </a:r>
            <a:endParaRPr lang="ru-RU" sz="5600" dirty="0">
              <a:latin typeface="Corbe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0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FOR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5" y="2153920"/>
            <a:ext cx="11563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оператора</a:t>
            </a:r>
            <a:r>
              <a:rPr lang="ru-RU" sz="48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88720" y="4230123"/>
            <a:ext cx="10750836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Оператор цикла, выполняет блок кода, пока условие не примет значение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altLang="ru-RU" b="1" dirty="0">
                <a:latin typeface="+mj-lt"/>
              </a:rPr>
              <a:t>. В каждом операторе определяются секции инициализации, условия и итератора. Они все определяют, сколько раз цикл будет повторяться.</a:t>
            </a: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altLang="ru-RU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(инициализатор; условие; итератор) { 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8168" y="3313394"/>
            <a:ext cx="11174032" cy="98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1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SWITCH-CASE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5" y="2153920"/>
            <a:ext cx="11563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оператора</a:t>
            </a:r>
            <a:r>
              <a:rPr lang="ru-RU" sz="48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88720" y="4230123"/>
            <a:ext cx="10750836" cy="888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Оператор ветвления, более продвинутый, чем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ru-RU" b="1" dirty="0">
                <a:latin typeface="+mj-lt"/>
              </a:rPr>
              <a:t>, </a:t>
            </a:r>
            <a:r>
              <a:rPr lang="ru-RU" altLang="ru-RU" b="1" dirty="0">
                <a:latin typeface="+mj-lt"/>
              </a:rPr>
              <a:t>так как позволяет обрабатывать сразу несколько условий. После каждого блока </a:t>
            </a:r>
            <a:r>
              <a:rPr lang="en-US" altLang="ru-RU" b="1" dirty="0">
                <a:latin typeface="+mj-lt"/>
              </a:rPr>
              <a:t>case </a:t>
            </a:r>
            <a:r>
              <a:rPr lang="ru-RU" altLang="ru-RU" b="1" dirty="0">
                <a:latin typeface="+mj-lt"/>
              </a:rPr>
              <a:t>следует явный выход из </a:t>
            </a:r>
            <a:r>
              <a:rPr lang="en-US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swhith</a:t>
            </a:r>
            <a:r>
              <a:rPr lang="en-US" altLang="ru-RU" b="1" dirty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путем использования операторов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ru-RU" b="1" dirty="0">
                <a:latin typeface="+mj-lt"/>
              </a:rPr>
              <a:t>, </a:t>
            </a:r>
            <a:r>
              <a:rPr lang="en-US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ru-RU" b="1" dirty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или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ru-RU" b="1" dirty="0">
                <a:latin typeface="+mj-lt"/>
              </a:rPr>
              <a:t>.</a:t>
            </a: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altLang="ru-RU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err="1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 err="1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(необходимое значение)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0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  <a:endParaRPr lang="ru-RU" altLang="ru-RU" b="1" dirty="0" smtClean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//do anything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554" y="3313394"/>
            <a:ext cx="11406113" cy="82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ЗАДАЧИ НА САМОСТОЯТЕЛЬНОЕ ВЫПОЛНЕНИЕ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23139750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8488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1912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838201" y="3345911"/>
            <a:ext cx="225042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latin typeface="+mj-lt"/>
              </a:rPr>
              <a:t>Разработать программу с переключающимся меню через оператор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  <a:r>
              <a:rPr lang="ru-RU" altLang="ru-RU" b="1" dirty="0" smtClean="0">
                <a:latin typeface="+mj-lt"/>
              </a:rPr>
              <a:t>. Каждый пункт меню – отдельная задача из списка (далее задачи по вариантам):</a:t>
            </a:r>
          </a:p>
        </p:txBody>
      </p:sp>
      <p:sp>
        <p:nvSpPr>
          <p:cNvPr id="16" name="Овал 15"/>
          <p:cNvSpPr/>
          <p:nvPr/>
        </p:nvSpPr>
        <p:spPr>
          <a:xfrm>
            <a:off x="4985731" y="2505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0" name="Прямоугольник 19"/>
          <p:cNvSpPr/>
          <p:nvPr/>
        </p:nvSpPr>
        <p:spPr>
          <a:xfrm>
            <a:off x="1513680" y="5131532"/>
            <a:ext cx="10086042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Вычислить значение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a*b/с</a:t>
            </a:r>
            <a:r>
              <a:rPr lang="ru-RU" altLang="ru-RU" sz="3200" b="1" dirty="0" smtClean="0">
                <a:latin typeface="+mj-lt"/>
              </a:rPr>
              <a:t>, где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b, </a:t>
            </a:r>
            <a:r>
              <a:rPr lang="ru-RU" altLang="ru-RU" sz="3200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altLang="ru-RU" sz="3200" b="1" dirty="0" smtClean="0">
                <a:latin typeface="+mj-lt"/>
              </a:rPr>
              <a:t>  </a:t>
            </a:r>
            <a:r>
              <a:rPr lang="ru-RU" altLang="ru-RU" sz="3200" b="1" dirty="0">
                <a:latin typeface="+mj-lt"/>
              </a:rPr>
              <a:t>– целые числа,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</a:t>
            </a:r>
            <a:r>
              <a:rPr lang="ru-RU" altLang="ru-RU" sz="3200" b="1" dirty="0">
                <a:latin typeface="+mj-lt"/>
              </a:rPr>
              <a:t> – вещественное,   a , b и с  ввести с клавиатуры. Проверить ошибки ввода и вывести сообщение об </a:t>
            </a:r>
            <a:r>
              <a:rPr lang="ru-RU" altLang="ru-RU" sz="3200" b="1" dirty="0" smtClean="0">
                <a:latin typeface="+mj-lt"/>
              </a:rPr>
              <a:t>ошибке (ошибка</a:t>
            </a:r>
            <a:r>
              <a:rPr lang="ru-RU" altLang="ru-RU" sz="3200" b="1" dirty="0">
                <a:latin typeface="+mj-lt"/>
              </a:rPr>
              <a:t>: </a:t>
            </a:r>
            <a:r>
              <a:rPr lang="ru-RU" altLang="ru-RU" sz="3200" b="1" dirty="0" smtClean="0">
                <a:latin typeface="+mj-lt"/>
              </a:rPr>
              <a:t>с=0).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32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Для целого числа </a:t>
            </a:r>
            <a:r>
              <a:rPr lang="ru-RU" altLang="ru-RU" sz="3200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ru-RU" altLang="ru-RU" sz="3200" b="1" dirty="0">
                <a:latin typeface="+mj-lt"/>
              </a:rPr>
              <a:t>(вводить с клавиатуры) от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3200" b="1" dirty="0">
                <a:latin typeface="+mj-lt"/>
              </a:rPr>
              <a:t> до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130</a:t>
            </a:r>
            <a:r>
              <a:rPr lang="ru-RU" altLang="ru-RU" sz="3200" b="1" dirty="0">
                <a:latin typeface="+mj-lt"/>
              </a:rPr>
              <a:t> вывести фразу «Мне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3200" b="1" dirty="0">
                <a:latin typeface="+mj-lt"/>
              </a:rPr>
              <a:t> лет», учитывая при этом, что при некоторых значениях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ru-RU" altLang="ru-RU" sz="3200" b="1" dirty="0">
                <a:latin typeface="+mj-lt"/>
              </a:rPr>
              <a:t> слово «лет» надо заменить словом «год» или «года</a:t>
            </a:r>
            <a:r>
              <a:rPr lang="ru-RU" altLang="ru-RU" sz="3200" b="1" dirty="0" smtClean="0">
                <a:latin typeface="+mj-lt"/>
              </a:rPr>
              <a:t>».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32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Поле шахматной доски определено парой натуральных чисел (значения от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3200" b="1" dirty="0">
                <a:latin typeface="+mj-lt"/>
              </a:rPr>
              <a:t> до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ru-RU" altLang="ru-RU" sz="3200" b="1" dirty="0">
                <a:latin typeface="+mj-lt"/>
              </a:rPr>
              <a:t>). Ввести координаты 2-х полей </a:t>
            </a:r>
            <a:r>
              <a:rPr lang="ru-RU" altLang="ru-RU" sz="32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k,l</a:t>
            </a:r>
            <a:r>
              <a:rPr lang="ru-RU" altLang="ru-RU" sz="3200" b="1" dirty="0">
                <a:latin typeface="+mj-lt"/>
              </a:rPr>
              <a:t> и </a:t>
            </a:r>
            <a:r>
              <a:rPr lang="ru-RU" altLang="ru-RU" sz="32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ru-RU" altLang="ru-RU" sz="3200" b="1" dirty="0">
                <a:latin typeface="+mj-lt"/>
              </a:rPr>
              <a:t>. </a:t>
            </a:r>
            <a:r>
              <a:rPr lang="ru-RU" altLang="ru-RU" sz="3200" b="1" dirty="0" smtClean="0">
                <a:latin typeface="+mj-lt"/>
              </a:rPr>
              <a:t>Определить </a:t>
            </a:r>
            <a:r>
              <a:rPr lang="ru-RU" altLang="ru-RU" sz="3200" b="1" dirty="0">
                <a:latin typeface="+mj-lt"/>
              </a:rPr>
              <a:t>являются ли они полями одного цвета</a:t>
            </a:r>
            <a:r>
              <a:rPr lang="ru-RU" altLang="ru-RU" sz="3200" b="1" dirty="0" smtClean="0">
                <a:latin typeface="+mj-lt"/>
              </a:rPr>
              <a:t>.</a:t>
            </a:r>
            <a:endParaRPr lang="ru-RU" altLang="ru-RU" sz="32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5744215" y="2360190"/>
            <a:ext cx="42245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№1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6288731" y="2505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7047215" y="2360190"/>
            <a:ext cx="348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№2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002006" y="5131532"/>
            <a:ext cx="10169652" cy="718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Подсчитать площадь круга по введенному с клавиатуры </a:t>
            </a:r>
            <a:r>
              <a:rPr lang="ru-RU" altLang="ru-RU" sz="3200" b="1" dirty="0" smtClean="0">
                <a:latin typeface="+mj-lt"/>
              </a:rPr>
              <a:t>радиусу. Проверить </a:t>
            </a:r>
            <a:r>
              <a:rPr lang="ru-RU" altLang="ru-RU" sz="3200" b="1" dirty="0">
                <a:latin typeface="+mj-lt"/>
              </a:rPr>
              <a:t>ошибки ввода и вывести сообщение об </a:t>
            </a:r>
            <a:r>
              <a:rPr lang="ru-RU" altLang="ru-RU" sz="3200" b="1" dirty="0" smtClean="0">
                <a:latin typeface="+mj-lt"/>
              </a:rPr>
              <a:t>ошибке (ошибка</a:t>
            </a:r>
            <a:r>
              <a:rPr lang="ru-RU" altLang="ru-RU" sz="3200" b="1" dirty="0">
                <a:latin typeface="+mj-lt"/>
              </a:rPr>
              <a:t>: нулевое или отрицательное значение радиуса</a:t>
            </a:r>
            <a:r>
              <a:rPr lang="ru-RU" altLang="ru-RU" sz="3200" b="1" dirty="0" smtClean="0">
                <a:latin typeface="+mj-lt"/>
              </a:rPr>
              <a:t>.)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32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Для целого числа </a:t>
            </a:r>
            <a:r>
              <a:rPr lang="ru-RU" altLang="ru-RU" sz="3200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ru-RU" altLang="ru-RU" sz="3200" b="1" dirty="0">
                <a:latin typeface="+mj-lt"/>
              </a:rPr>
              <a:t>(вводить с клавиатуры)</a:t>
            </a:r>
            <a:r>
              <a:rPr lang="ru-RU" altLang="ru-RU" sz="3200" b="1" dirty="0">
                <a:latin typeface="+mj-lt"/>
              </a:rPr>
              <a:t> от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altLang="ru-RU" sz="3200" b="1" dirty="0">
                <a:latin typeface="+mj-lt"/>
              </a:rPr>
              <a:t> до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ru-RU" altLang="ru-RU" sz="3200" b="1" dirty="0">
                <a:latin typeface="+mj-lt"/>
              </a:rPr>
              <a:t>, обозначающего денежную единицу, дописать слово «копейка» в правильной форме</a:t>
            </a:r>
            <a:r>
              <a:rPr lang="ru-RU" altLang="ru-RU" sz="3200" b="1" dirty="0" smtClean="0">
                <a:latin typeface="+mj-lt"/>
              </a:rPr>
              <a:t>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32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3200" b="1" dirty="0" smtClean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Дано трехзначное число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altLang="ru-RU" sz="3200" b="1" dirty="0">
                <a:latin typeface="+mj-lt"/>
              </a:rPr>
              <a:t>. Определить, составляют ли цифры числа возрастающую последовательность.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en-US" altLang="ru-RU" sz="3200" b="1" dirty="0" smtClean="0">
              <a:latin typeface="+mj-lt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70208" y="558215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1</a:t>
            </a:r>
            <a:endParaRPr lang="ru-RU" sz="7200" dirty="0"/>
          </a:p>
        </p:txBody>
      </p:sp>
      <p:sp>
        <p:nvSpPr>
          <p:cNvPr id="27" name="Овал 26"/>
          <p:cNvSpPr/>
          <p:nvPr/>
        </p:nvSpPr>
        <p:spPr>
          <a:xfrm>
            <a:off x="12243895" y="558215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1</a:t>
            </a:r>
            <a:endParaRPr lang="ru-RU" sz="7200" dirty="0"/>
          </a:p>
        </p:txBody>
      </p:sp>
      <p:sp>
        <p:nvSpPr>
          <p:cNvPr id="28" name="Овал 27"/>
          <p:cNvSpPr/>
          <p:nvPr/>
        </p:nvSpPr>
        <p:spPr>
          <a:xfrm>
            <a:off x="12243895" y="834119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2</a:t>
            </a:r>
            <a:endParaRPr lang="ru-RU" sz="7200" dirty="0"/>
          </a:p>
        </p:txBody>
      </p:sp>
      <p:sp>
        <p:nvSpPr>
          <p:cNvPr id="29" name="Овал 28"/>
          <p:cNvSpPr/>
          <p:nvPr/>
        </p:nvSpPr>
        <p:spPr>
          <a:xfrm>
            <a:off x="824516" y="834119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2</a:t>
            </a:r>
            <a:endParaRPr lang="ru-RU" sz="7200" dirty="0"/>
          </a:p>
        </p:txBody>
      </p:sp>
      <p:sp>
        <p:nvSpPr>
          <p:cNvPr id="30" name="Овал 29"/>
          <p:cNvSpPr/>
          <p:nvPr/>
        </p:nvSpPr>
        <p:spPr>
          <a:xfrm>
            <a:off x="770208" y="10740261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3</a:t>
            </a:r>
            <a:endParaRPr lang="ru-RU" sz="7200" dirty="0"/>
          </a:p>
        </p:txBody>
      </p:sp>
      <p:sp>
        <p:nvSpPr>
          <p:cNvPr id="31" name="Овал 30"/>
          <p:cNvSpPr/>
          <p:nvPr/>
        </p:nvSpPr>
        <p:spPr>
          <a:xfrm>
            <a:off x="12288886" y="10740261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3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76386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55BD1-0EBA-44BB-82EF-A8579690FC36}"/>
              </a:ext>
            </a:extLst>
          </p:cNvPr>
          <p:cNvSpPr txBox="1"/>
          <p:nvPr/>
        </p:nvSpPr>
        <p:spPr>
          <a:xfrm>
            <a:off x="1005840" y="2474871"/>
            <a:ext cx="12586716" cy="936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1. Типы данных 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endParaRPr lang="ru-RU" sz="4400" b="1" dirty="0" smtClean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2. Форматный ввод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/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вывод данных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2.1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Управляющие символы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2.2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Форматы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endParaRPr lang="ru-RU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3. 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Структурные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операторы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3.1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Оператор 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IF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3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.2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WHILE/ DO WHILE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3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.3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3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.4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SWITCH-CASE</a:t>
            </a:r>
            <a:endParaRPr lang="ru-RU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843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ПЛАН СЕМИНАРА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ТИПЫ ДАННЫХ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23266750" cy="10895330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2" name="Прямоугольник 1"/>
          <p:cNvSpPr/>
          <p:nvPr/>
        </p:nvSpPr>
        <p:spPr>
          <a:xfrm>
            <a:off x="8119231" y="24277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7980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1404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7849960" y="31121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2343150" y="3700670"/>
            <a:ext cx="19797295" cy="1203302"/>
          </a:xfrm>
          <a:prstGeom prst="rect">
            <a:avLst/>
          </a:prstGeom>
          <a:solidFill>
            <a:srgbClr val="FFD88B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343150" y="5129419"/>
            <a:ext cx="6562312" cy="7454075"/>
          </a:xfrm>
          <a:prstGeom prst="rect">
            <a:avLst/>
          </a:prstGeom>
          <a:solidFill>
            <a:srgbClr val="AED29E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33260"/>
              </p:ext>
            </p:extLst>
          </p:nvPr>
        </p:nvGraphicFramePr>
        <p:xfrm>
          <a:off x="2896188" y="3945744"/>
          <a:ext cx="18692873" cy="8052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5048">
                  <a:extLst>
                    <a:ext uri="{9D8B030D-6E8A-4147-A177-3AD203B41FA5}">
                      <a16:colId xmlns:a16="http://schemas.microsoft.com/office/drawing/2014/main" val="1629648641"/>
                    </a:ext>
                  </a:extLst>
                </a:gridCol>
                <a:gridCol w="5619750">
                  <a:extLst>
                    <a:ext uri="{9D8B030D-6E8A-4147-A177-3AD203B41FA5}">
                      <a16:colId xmlns:a16="http://schemas.microsoft.com/office/drawing/2014/main" val="482622288"/>
                    </a:ext>
                  </a:extLst>
                </a:gridCol>
                <a:gridCol w="7588075">
                  <a:extLst>
                    <a:ext uri="{9D8B030D-6E8A-4147-A177-3AD203B41FA5}">
                      <a16:colId xmlns:a16="http://schemas.microsoft.com/office/drawing/2014/main" val="735929717"/>
                    </a:ext>
                  </a:extLst>
                </a:gridCol>
              </a:tblGrid>
              <a:tr h="1011579"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БАЗОВЫЕ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ПОЛЬЗОВАТЕЛЬСКИЕ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70498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ЦЕЛОЧИСЛЕННЫЙ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en-US" dirty="0" smtClean="0">
                        <a:latin typeface="+mj-lt"/>
                      </a:endParaRP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short 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long </a:t>
                      </a:r>
                      <a:r>
                        <a:rPr lang="en-US" dirty="0" err="1" smtClean="0">
                          <a:latin typeface="+mj-lt"/>
                        </a:rPr>
                        <a:t>int</a:t>
                      </a:r>
                      <a:endParaRPr lang="ru-RU" dirty="0" smtClean="0">
                        <a:latin typeface="+mj-lt"/>
                      </a:endParaRPr>
                    </a:p>
                    <a:p>
                      <a:pPr algn="ctr"/>
                      <a:endParaRPr lang="en-US" dirty="0" smtClean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+mj-lt"/>
                        </a:rPr>
                        <a:t>Массивы</a:t>
                      </a:r>
                    </a:p>
                    <a:p>
                      <a:pPr algn="ctr"/>
                      <a:r>
                        <a:rPr lang="ru-RU" dirty="0" smtClean="0">
                          <a:latin typeface="+mj-lt"/>
                        </a:rPr>
                        <a:t>Структуры</a:t>
                      </a:r>
                    </a:p>
                    <a:p>
                      <a:pPr algn="ctr"/>
                      <a:r>
                        <a:rPr lang="ru-RU" dirty="0" smtClean="0">
                          <a:latin typeface="+mj-lt"/>
                        </a:rPr>
                        <a:t>Классы</a:t>
                      </a:r>
                      <a:r>
                        <a:rPr lang="ru-RU" baseline="0" dirty="0" smtClean="0">
                          <a:latin typeface="+mj-lt"/>
                        </a:rPr>
                        <a:t> и пр.</a:t>
                      </a:r>
                      <a:endParaRPr lang="ru-RU" dirty="0" smtClean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3246714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ВЕЩЕСТВЕННЫЙ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float</a:t>
                      </a:r>
                    </a:p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double</a:t>
                      </a:r>
                      <a:endParaRPr lang="ru-RU" dirty="0" smtClean="0">
                        <a:latin typeface="+mj-lt"/>
                      </a:endParaRPr>
                    </a:p>
                    <a:p>
                      <a:pPr algn="ctr"/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181466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ЛОГИЧЕСКИЙ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bool</a:t>
                      </a:r>
                      <a:endParaRPr lang="ru-RU" dirty="0" smtClean="0">
                        <a:latin typeface="+mj-lt"/>
                      </a:endParaRPr>
                    </a:p>
                    <a:p>
                      <a:pPr algn="ctr"/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77748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«ПУСТОЙ»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Void</a:t>
                      </a:r>
                      <a:endParaRPr lang="ru-RU" dirty="0" smtClean="0">
                        <a:latin typeface="+mj-lt"/>
                      </a:endParaRPr>
                    </a:p>
                    <a:p>
                      <a:pPr algn="ctr"/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6345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latin typeface="+mj-lt"/>
                        </a:rPr>
                        <a:t>СИМВОЛЬНЫЙ</a:t>
                      </a:r>
                      <a:endParaRPr lang="ru-RU" b="1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j-lt"/>
                        </a:rPr>
                        <a:t>char</a:t>
                      </a:r>
                      <a:endParaRPr lang="ru-RU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19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ФОРМАТНЫЙ ВВОД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/</a:t>
            </a:r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ВЫВОД ДАННЫХ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6" y="2153920"/>
            <a:ext cx="10069088" cy="1003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функций: </a:t>
            </a:r>
            <a:endParaRPr lang="ru-RU" sz="44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71590" y="4218571"/>
            <a:ext cx="10750836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b="1" dirty="0">
                <a:latin typeface="+mj-lt"/>
              </a:rPr>
              <a:t>Ввод и вывод информации </a:t>
            </a:r>
            <a:r>
              <a:rPr lang="ru-RU" altLang="ru-RU" b="1" dirty="0" smtClean="0">
                <a:latin typeface="+mj-lt"/>
              </a:rPr>
              <a:t>осуществляется через </a:t>
            </a:r>
            <a:r>
              <a:rPr lang="ru-RU" altLang="ru-RU" b="1" dirty="0">
                <a:latin typeface="+mj-lt"/>
              </a:rPr>
              <a:t>функции стандартной </a:t>
            </a:r>
            <a:r>
              <a:rPr lang="ru-RU" altLang="ru-RU" b="1" dirty="0" smtClean="0">
                <a:latin typeface="+mj-lt"/>
              </a:rPr>
              <a:t>библиотеки. </a:t>
            </a: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b="1" dirty="0">
              <a:latin typeface="+mj-lt"/>
            </a:endParaRP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b="1" dirty="0" smtClean="0">
                <a:latin typeface="+mj-lt"/>
              </a:rPr>
              <a:t>Прототипы </a:t>
            </a:r>
            <a:r>
              <a:rPr lang="ru-RU" altLang="ru-RU" b="1" dirty="0">
                <a:latin typeface="+mj-lt"/>
              </a:rPr>
              <a:t>рассматриваемых </a:t>
            </a:r>
            <a:r>
              <a:rPr lang="ru-RU" altLang="ru-RU" b="1" dirty="0" smtClean="0">
                <a:latin typeface="+mj-lt"/>
              </a:rPr>
              <a:t>функций находятся </a:t>
            </a:r>
            <a:r>
              <a:rPr lang="ru-RU" altLang="ru-RU" b="1" dirty="0">
                <a:latin typeface="+mj-lt"/>
              </a:rPr>
              <a:t>в файле </a:t>
            </a:r>
            <a:r>
              <a:rPr lang="ru-RU" altLang="ru-RU" sz="44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ru-RU" altLang="ru-RU" b="1" dirty="0">
                <a:latin typeface="+mj-lt"/>
              </a:rPr>
              <a:t>. </a:t>
            </a:r>
            <a:endParaRPr lang="ru-RU" altLang="ru-RU" b="1" dirty="0" smtClean="0">
              <a:latin typeface="+mj-lt"/>
            </a:endParaRP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b="1" dirty="0" smtClean="0">
              <a:latin typeface="+mj-lt"/>
            </a:endParaRP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b="1" dirty="0" smtClean="0">
                <a:latin typeface="+mj-lt"/>
              </a:rPr>
              <a:t>Эта </a:t>
            </a:r>
            <a:r>
              <a:rPr lang="ru-RU" altLang="ru-RU" b="1" dirty="0">
                <a:latin typeface="+mj-lt"/>
              </a:rPr>
              <a:t>библиотека содержит функции</a:t>
            </a: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44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sz="44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b="1" dirty="0">
                <a:latin typeface="+mj-lt"/>
              </a:rPr>
              <a:t>— для вывода информации</a:t>
            </a: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44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ru-RU" altLang="ru-RU" sz="44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ru-RU" altLang="ru-RU" b="1" dirty="0">
                <a:latin typeface="+mj-lt"/>
              </a:rPr>
              <a:t>— для ввода информации.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5"/>
          <a:srcRect r="26632"/>
          <a:stretch/>
        </p:blipFill>
        <p:spPr>
          <a:xfrm>
            <a:off x="12648322" y="3289947"/>
            <a:ext cx="11126078" cy="99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УПРАВЛЯЮЩИЕ СИМВОЛЫ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5" y="2153920"/>
            <a:ext cx="11563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управляющих символов</a:t>
            </a:r>
            <a:r>
              <a:rPr lang="ru-RU" sz="48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71590" y="4218571"/>
            <a:ext cx="10750836" cy="754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Управляющие символы не выводятся на экран, а управляют расположением выводимых </a:t>
            </a:r>
            <a:r>
              <a:rPr lang="ru-RU" altLang="ru-RU" b="1" dirty="0" smtClean="0">
                <a:latin typeface="+mj-lt"/>
              </a:rPr>
              <a:t>символов в функции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altLang="ru-RU" b="1" dirty="0" smtClean="0">
                <a:latin typeface="+mj-lt"/>
              </a:rPr>
              <a:t>. </a:t>
            </a:r>
            <a:r>
              <a:rPr lang="ru-RU" altLang="ru-RU" b="1" dirty="0">
                <a:latin typeface="+mj-lt"/>
              </a:rPr>
              <a:t>Отличительной чертой управляющего символа является наличие обратного </a:t>
            </a:r>
            <a:r>
              <a:rPr lang="ru-RU" altLang="ru-RU" b="1" dirty="0" err="1">
                <a:latin typeface="+mj-lt"/>
              </a:rPr>
              <a:t>слэша</a:t>
            </a:r>
            <a:r>
              <a:rPr lang="ru-RU" altLang="ru-RU" b="1" dirty="0">
                <a:latin typeface="+mj-lt"/>
              </a:rPr>
              <a:t> ‘\’ перед ним.</a:t>
            </a: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Основные управляющие символы: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\n	</a:t>
            </a:r>
            <a:r>
              <a:rPr lang="ru-RU" altLang="ru-RU" b="1" dirty="0" smtClean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— перевод строки;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\t	</a:t>
            </a:r>
            <a:r>
              <a:rPr lang="ru-RU" altLang="ru-RU" b="1" dirty="0" smtClean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— горизонтальная табуляция;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\v	 </a:t>
            </a:r>
            <a:r>
              <a:rPr lang="ru-RU" altLang="ru-RU" b="1" dirty="0">
                <a:latin typeface="+mj-lt"/>
              </a:rPr>
              <a:t>— вертикальная табуляция;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	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\b	</a:t>
            </a:r>
            <a:r>
              <a:rPr lang="ru-RU" altLang="ru-RU" b="1" dirty="0" smtClean="0">
                <a:latin typeface="+mj-lt"/>
              </a:rPr>
              <a:t>— </a:t>
            </a:r>
            <a:r>
              <a:rPr lang="ru-RU" altLang="ru-RU" b="1" dirty="0">
                <a:latin typeface="+mj-lt"/>
              </a:rPr>
              <a:t>возврат на символ;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	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\r	</a:t>
            </a:r>
            <a:r>
              <a:rPr lang="ru-RU" altLang="ru-RU" b="1" dirty="0" smtClean="0">
                <a:latin typeface="+mj-lt"/>
              </a:rPr>
              <a:t>— </a:t>
            </a:r>
            <a:r>
              <a:rPr lang="ru-RU" altLang="ru-RU" b="1" dirty="0">
                <a:latin typeface="+mj-lt"/>
              </a:rPr>
              <a:t>возврат на начало </a:t>
            </a:r>
            <a:r>
              <a:rPr lang="ru-RU" altLang="ru-RU" b="1" dirty="0" smtClean="0">
                <a:latin typeface="+mj-lt"/>
              </a:rPr>
              <a:t>строки.</a:t>
            </a:r>
            <a:endParaRPr lang="ru-RU" altLang="ru-RU" b="1" dirty="0">
              <a:latin typeface="+mj-l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98492" y="8556134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18" name="Овал 17"/>
          <p:cNvSpPr/>
          <p:nvPr/>
        </p:nvSpPr>
        <p:spPr>
          <a:xfrm>
            <a:off x="1098492" y="9242402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19" name="Овал 18"/>
          <p:cNvSpPr/>
          <p:nvPr/>
        </p:nvSpPr>
        <p:spPr>
          <a:xfrm>
            <a:off x="1098492" y="9928670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1" name="Овал 20"/>
          <p:cNvSpPr/>
          <p:nvPr/>
        </p:nvSpPr>
        <p:spPr>
          <a:xfrm>
            <a:off x="1101442" y="10558884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2" name="Овал 21"/>
          <p:cNvSpPr/>
          <p:nvPr/>
        </p:nvSpPr>
        <p:spPr>
          <a:xfrm>
            <a:off x="1098492" y="11218892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9555" y="3382018"/>
            <a:ext cx="11563429" cy="670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ФОРМАТЫ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5" y="2153920"/>
            <a:ext cx="11563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форматов</a:t>
            </a:r>
            <a:r>
              <a:rPr lang="ru-RU" sz="48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71590" y="4218571"/>
            <a:ext cx="10750836" cy="6270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latin typeface="+mj-lt"/>
              </a:rPr>
              <a:t>Строка </a:t>
            </a:r>
            <a:r>
              <a:rPr lang="ru-RU" altLang="ru-RU" b="1" dirty="0">
                <a:latin typeface="+mj-lt"/>
              </a:rPr>
              <a:t>форматов содержит форматы для вывода значений. Каждый формат вывода начинается с символа </a:t>
            </a:r>
            <a:r>
              <a:rPr lang="ru-RU" altLang="ru-RU" sz="40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ru-RU" altLang="ru-RU" b="1" dirty="0">
                <a:latin typeface="+mj-lt"/>
              </a:rPr>
              <a:t>. После строки форматов через запятую указываются имена переменных, которые необходимо вывести.</a:t>
            </a:r>
          </a:p>
          <a:p>
            <a:pPr indent="25400" algn="just">
              <a:spcAft>
                <a:spcPts val="850"/>
              </a:spcAft>
              <a:tabLst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Основные </a:t>
            </a:r>
            <a:r>
              <a:rPr lang="ru-RU" altLang="ru-RU" b="1" dirty="0" smtClean="0">
                <a:latin typeface="+mj-lt"/>
              </a:rPr>
              <a:t>форматы:</a:t>
            </a:r>
            <a:endParaRPr lang="ru-RU" altLang="ru-RU" b="1" dirty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smtClean="0">
                <a:latin typeface="+mj-lt"/>
              </a:rPr>
              <a:t>— целочисленный формат;</a:t>
            </a:r>
            <a:endParaRPr lang="ru-RU" altLang="ru-RU" b="1" dirty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smtClean="0">
                <a:latin typeface="+mj-lt"/>
              </a:rPr>
              <a:t> </a:t>
            </a:r>
            <a:r>
              <a:rPr lang="en-US" altLang="ru-RU" b="1" dirty="0" smtClean="0">
                <a:latin typeface="+mj-lt"/>
              </a:rPr>
              <a:t>	</a:t>
            </a:r>
            <a:r>
              <a:rPr lang="ru-RU" altLang="ru-RU" b="1" dirty="0" smtClean="0">
                <a:latin typeface="+mj-lt"/>
              </a:rPr>
              <a:t>— вещественный формат;</a:t>
            </a:r>
            <a:endParaRPr lang="ru-RU" altLang="ru-RU" b="1" dirty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altLang="ru-RU" b="1" dirty="0" smtClean="0">
                <a:latin typeface="+mj-lt"/>
              </a:rPr>
              <a:t>— символьный формат.</a:t>
            </a:r>
            <a:endParaRPr lang="ru-RU" altLang="ru-RU" b="1" dirty="0">
              <a:latin typeface="+mj-lt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98492" y="8556134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18" name="Овал 17"/>
          <p:cNvSpPr/>
          <p:nvPr/>
        </p:nvSpPr>
        <p:spPr>
          <a:xfrm>
            <a:off x="1098492" y="9242402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19" name="Овал 18"/>
          <p:cNvSpPr/>
          <p:nvPr/>
        </p:nvSpPr>
        <p:spPr>
          <a:xfrm>
            <a:off x="1098492" y="9928670"/>
            <a:ext cx="336804" cy="33680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6956" y="3250233"/>
            <a:ext cx="12000260" cy="5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IF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11589448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2609555" y="2153920"/>
            <a:ext cx="11563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Пример использования оператора</a:t>
            </a:r>
            <a:r>
              <a:rPr lang="ru-RU" sz="48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: 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63031" y="2605508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13426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6850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2693760" y="3289947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88720" y="4230123"/>
            <a:ext cx="10750836" cy="7986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latin typeface="+mj-lt"/>
              </a:rPr>
              <a:t>Оператор ветвления, проверяет некоторое условие и, в зависимости от результатов, выполняет определенный блок кода. В качестве условий могут использоваться любые операции возвращающие значение типа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ru-RU" altLang="ru-RU" b="1" dirty="0" smtClean="0">
                <a:latin typeface="+mj-lt"/>
              </a:rPr>
              <a:t>. </a:t>
            </a:r>
            <a:r>
              <a:rPr lang="ru-RU" altLang="ru-RU" b="1" dirty="0">
                <a:latin typeface="+mj-lt"/>
              </a:rPr>
              <a:t>Если при несоблюдении условия надо выполнить какой-то код, то к оператору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latin typeface="+mj-lt"/>
              </a:rPr>
              <a:t>можно добавить блок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dirty="0">
                <a:latin typeface="Ubuntu" charset="0"/>
                <a:cs typeface="Ubuntu" charset="0"/>
              </a:rPr>
              <a:t>.</a:t>
            </a: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altLang="ru-RU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err="1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(условие) { 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78168" y="3087675"/>
            <a:ext cx="8989632" cy="864552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80359"/>
          <a:stretch/>
        </p:blipFill>
        <p:spPr>
          <a:xfrm>
            <a:off x="15163800" y="11835962"/>
            <a:ext cx="9220200" cy="17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WHILE/DO WHILE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23139750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sp>
        <p:nvSpPr>
          <p:cNvPr id="2" name="Прямоугольник 1"/>
          <p:cNvSpPr/>
          <p:nvPr/>
        </p:nvSpPr>
        <p:spPr>
          <a:xfrm>
            <a:off x="8082698" y="2196652"/>
            <a:ext cx="68818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4000" b="1" dirty="0" smtClean="0">
                <a:solidFill>
                  <a:schemeClr val="tx2"/>
                </a:solidFill>
                <a:latin typeface="+mj-lt"/>
              </a:rPr>
              <a:t>Краткая теоретическая справка</a:t>
            </a:r>
            <a:endParaRPr lang="ru-RU" altLang="ru-RU" sz="4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8488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1912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cxnSp>
        <p:nvCxnSpPr>
          <p:cNvPr id="17" name="Прямая соединительная линия 16"/>
          <p:cNvCxnSpPr/>
          <p:nvPr/>
        </p:nvCxnSpPr>
        <p:spPr>
          <a:xfrm>
            <a:off x="7813427" y="2881091"/>
            <a:ext cx="74204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188720" y="4230123"/>
            <a:ext cx="107508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latin typeface="+mj-lt"/>
              </a:rPr>
              <a:t>Оператор цикла, выполняет блок кода, пока условие принимает значение </a:t>
            </a:r>
            <a:r>
              <a:rPr lang="en-US" altLang="ru-RU" b="1" dirty="0">
                <a:latin typeface="+mj-lt"/>
              </a:rPr>
              <a:t>true. </a:t>
            </a:r>
            <a:r>
              <a:rPr lang="ru-RU" altLang="ru-RU" b="1" dirty="0">
                <a:latin typeface="+mj-lt"/>
              </a:rPr>
              <a:t>Перед каждым выполнением цикла, выражение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ru-RU" b="1" dirty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проверяется и может выполняться от </a:t>
            </a:r>
            <a:r>
              <a:rPr lang="ru-RU" altLang="ru-RU" b="1" dirty="0" smtClean="0">
                <a:latin typeface="+mj-lt"/>
              </a:rPr>
              <a:t>нуля (</a:t>
            </a:r>
            <a:r>
              <a:rPr lang="ru-RU" altLang="ru-RU" b="1" dirty="0">
                <a:latin typeface="+mj-lt"/>
              </a:rPr>
              <a:t>то есть </a:t>
            </a:r>
            <a:r>
              <a:rPr lang="ru-RU" altLang="ru-RU" b="1" dirty="0" err="1">
                <a:latin typeface="+mj-lt"/>
              </a:rPr>
              <a:t>вообше</a:t>
            </a:r>
            <a:r>
              <a:rPr lang="ru-RU" altLang="ru-RU" b="1" dirty="0">
                <a:latin typeface="+mj-lt"/>
              </a:rPr>
              <a:t> не выполниться) до нескольких </a:t>
            </a:r>
            <a:r>
              <a:rPr lang="ru-RU" altLang="ru-RU" b="1" dirty="0" smtClean="0">
                <a:latin typeface="+mj-lt"/>
              </a:rPr>
              <a:t>раз.</a:t>
            </a: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endParaRPr lang="ru-RU" altLang="ru-RU" sz="1200" b="1" dirty="0" smtClean="0">
              <a:latin typeface="+mj-lt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985731" y="3267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0" name="Прямоугольник 19"/>
          <p:cNvSpPr/>
          <p:nvPr/>
        </p:nvSpPr>
        <p:spPr>
          <a:xfrm>
            <a:off x="12519026" y="4230123"/>
            <a:ext cx="11102340" cy="4855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b="1" dirty="0">
                <a:latin typeface="+mj-lt"/>
              </a:rPr>
              <a:t>Оператор цикла, в отличии от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ru-RU" altLang="ru-RU" b="1" dirty="0" smtClean="0">
                <a:latin typeface="+mj-lt"/>
              </a:rPr>
              <a:t> </a:t>
            </a:r>
            <a:r>
              <a:rPr lang="ru-RU" altLang="ru-RU" b="1" dirty="0">
                <a:latin typeface="+mj-lt"/>
              </a:rPr>
              <a:t>проверка условия происходит после выполнения. То есть Оператор выполнится хотя бы один раз</a:t>
            </a:r>
            <a:r>
              <a:rPr lang="ru-RU" altLang="ru-RU" b="1" dirty="0" smtClean="0">
                <a:latin typeface="+mj-lt"/>
              </a:rPr>
              <a:t>.</a:t>
            </a:r>
            <a:endParaRPr lang="en-US" altLang="ru-RU" b="1" dirty="0" smtClean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en-US" altLang="ru-RU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1800" b="1" dirty="0">
              <a:latin typeface="+mj-lt"/>
            </a:endParaRP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ru-RU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b="1" dirty="0">
              <a:solidFill>
                <a:srgbClr val="0F45C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5744215" y="3122190"/>
            <a:ext cx="16398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while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6288731" y="3267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7047215" y="3122190"/>
            <a:ext cx="28155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 while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41074" y="10408061"/>
            <a:ext cx="17876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dirty="0">
                <a:latin typeface="Ubuntu" charset="0"/>
                <a:cs typeface="Ubuntu" charset="0"/>
              </a:rPr>
              <a:t>Цикл может быть прерван операторами 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break, return, throw </a:t>
            </a:r>
            <a:r>
              <a:rPr lang="ru-RU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или </a:t>
            </a:r>
            <a:r>
              <a:rPr lang="en-US" altLang="ru-RU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ru-RU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1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5011131" y="2124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5769615" y="1979190"/>
            <a:ext cx="16398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while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6314131" y="2124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7072615" y="1979190"/>
            <a:ext cx="28155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 while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ОПЕРАТОР </a:t>
            </a:r>
            <a:r>
              <a:rPr lang="en-US" sz="4800" dirty="0" smtClean="0">
                <a:latin typeface="+mj-lt"/>
                <a:cs typeface="Courier New" panose="02070309020205020404" pitchFamily="49" charset="0"/>
              </a:rPr>
              <a:t>WHILE/DO WHILE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299" y="3630442"/>
            <a:ext cx="8383430" cy="830123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6929" y="3502524"/>
            <a:ext cx="9088579" cy="84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ИНТех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orbel Light"/>
        <a:ea typeface=""/>
        <a:cs typeface=""/>
      </a:majorFont>
      <a:minorFont>
        <a:latin typeface="Corbe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ПИНТех" id="{5A62A132-3981-4E93-A0CF-809673079107}" vid="{1B128695-7A9F-4101-AAC7-8FA1C06DFB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СПИНТех</Template>
  <TotalTime>4708</TotalTime>
  <Words>763</Words>
  <Application>Microsoft Office PowerPoint</Application>
  <PresentationFormat>Произвольный</PresentationFormat>
  <Paragraphs>147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Corbel </vt:lpstr>
      <vt:lpstr>Corbel Light</vt:lpstr>
      <vt:lpstr>Courier New</vt:lpstr>
      <vt:lpstr>Ubuntu</vt:lpstr>
      <vt:lpstr>СПИНТех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Доронина</dc:creator>
  <cp:lastModifiedBy>Анна Доронина</cp:lastModifiedBy>
  <cp:revision>127</cp:revision>
  <dcterms:created xsi:type="dcterms:W3CDTF">2022-04-29T08:35:56Z</dcterms:created>
  <dcterms:modified xsi:type="dcterms:W3CDTF">2022-09-12T20:14:06Z</dcterms:modified>
</cp:coreProperties>
</file>