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70" r:id="rId3"/>
    <p:sldId id="257" r:id="rId4"/>
    <p:sldId id="258" r:id="rId5"/>
    <p:sldId id="266" r:id="rId6"/>
    <p:sldId id="265" r:id="rId7"/>
    <p:sldId id="272" r:id="rId8"/>
    <p:sldId id="273" r:id="rId9"/>
    <p:sldId id="271" r:id="rId10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l8rI6ku4/JZmUpKIhgDB7f5NC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9AB9C5-6EBF-4BC2-B2CD-E3419B37DDF4}">
  <a:tblStyle styleId="{819AB9C5-6EBF-4BC2-B2CD-E3419B37DD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125" y="19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52095" algn="just">
              <a:lnSpc>
                <a:spcPct val="150000"/>
              </a:lnSpc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A0F79-7CFE-4D47-8CBB-4B16DBDD5C8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46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70885" y="1597309"/>
            <a:ext cx="15648974" cy="1533526"/>
          </a:xfrm>
        </p:spPr>
        <p:txBody>
          <a:bodyPr anchor="b">
            <a:normAutofit/>
          </a:bodyPr>
          <a:lstStyle>
            <a:lvl1pPr algn="l">
              <a:defRPr lang="ru-RU" sz="6000" kern="1200" dirty="0">
                <a:solidFill>
                  <a:srgbClr val="0F45C7"/>
                </a:solidFill>
                <a:latin typeface="Corbel Light" panose="020B0303020204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2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4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5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730255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676400" y="12712705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8077200" y="12712705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7221200" y="12712705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3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gagarina.IPOVS\Desktop\Spintekh (1).jpg">
            <a:extLst>
              <a:ext uri="{FF2B5EF4-FFF2-40B4-BE49-F238E27FC236}">
                <a16:creationId xmlns:a16="http://schemas.microsoft.com/office/drawing/2014/main" id="{50EBE664-A309-410A-86E7-360477E63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500" b="72500" l="7795" r="88783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04" t="17891" r="8923" b="26739"/>
          <a:stretch/>
        </p:blipFill>
        <p:spPr bwMode="auto">
          <a:xfrm>
            <a:off x="277940" y="1290951"/>
            <a:ext cx="4133088" cy="2907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4206244" y="1244439"/>
            <a:ext cx="12192000" cy="28777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7400" dirty="0">
                <a:solidFill>
                  <a:srgbClr val="0F45C7"/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ИНСТИТУТ СИСТЕМНОЙ</a:t>
            </a:r>
          </a:p>
          <a:p>
            <a:r>
              <a:rPr lang="ru-RU" altLang="ru-RU" sz="5800" b="1" dirty="0">
                <a:solidFill>
                  <a:srgbClr val="0F45C7"/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И ПРОГРАММНОЙ ИНЖЕНЕРИИ</a:t>
            </a:r>
            <a:r>
              <a:rPr lang="ru-RU" altLang="ru-RU" sz="5600" b="1" dirty="0">
                <a:solidFill>
                  <a:srgbClr val="0F45C7"/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/>
            </a:r>
            <a:br>
              <a:rPr lang="ru-RU" altLang="ru-RU" sz="5600" b="1" dirty="0">
                <a:solidFill>
                  <a:srgbClr val="0F45C7"/>
                </a:solidFill>
                <a:latin typeface="Corbel Light" panose="020B0303020204020204" pitchFamily="34" charset="0"/>
                <a:cs typeface="Arial" panose="020B0604020202020204" pitchFamily="34" charset="0"/>
              </a:rPr>
            </a:br>
            <a:r>
              <a:rPr lang="ru-RU" altLang="ru-RU" sz="4900" b="1" dirty="0">
                <a:solidFill>
                  <a:srgbClr val="0F45C7"/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И ИНФОРМАЦИОННЫХ ТЕХНОЛОГИЙ</a:t>
            </a:r>
            <a:endParaRPr lang="ru-RU" sz="4900" b="1" dirty="0">
              <a:solidFill>
                <a:srgbClr val="0F45C7"/>
              </a:solidFill>
              <a:latin typeface="Corbel Light" panose="020B0303020204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06244" y="4461282"/>
            <a:ext cx="958461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ru-RU" sz="5600" dirty="0" smtClean="0">
                <a:latin typeface="Corbel "/>
                <a:cs typeface="Arial" panose="020B0604020202020204" pitchFamily="34" charset="0"/>
              </a:rPr>
              <a:t>Основы программирования</a:t>
            </a:r>
          </a:p>
          <a:p>
            <a:pPr>
              <a:spcBef>
                <a:spcPct val="0"/>
              </a:spcBef>
            </a:pPr>
            <a:r>
              <a:rPr lang="ru-RU" sz="5600" dirty="0" smtClean="0">
                <a:latin typeface="Corbel "/>
                <a:cs typeface="Arial" panose="020B0604020202020204" pitchFamily="34" charset="0"/>
              </a:rPr>
              <a:t>Семинар </a:t>
            </a:r>
            <a:r>
              <a:rPr lang="ru-RU" sz="5600" dirty="0" smtClean="0">
                <a:latin typeface="Corbel "/>
                <a:cs typeface="Arial" panose="020B0604020202020204" pitchFamily="34" charset="0"/>
              </a:rPr>
              <a:t>№2</a:t>
            </a:r>
            <a:endParaRPr lang="ru-RU" sz="5600" dirty="0">
              <a:latin typeface="Corbel 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55BD1-0EBA-44BB-82EF-A8579690FC36}"/>
              </a:ext>
            </a:extLst>
          </p:cNvPr>
          <p:cNvSpPr txBox="1"/>
          <p:nvPr/>
        </p:nvSpPr>
        <p:spPr>
          <a:xfrm>
            <a:off x="1005840" y="2474871"/>
            <a:ext cx="21054060" cy="762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1. Массивы</a:t>
            </a:r>
            <a:endParaRPr lang="ru-RU" sz="4400" b="1" dirty="0" smtClean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marL="1162050"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1</a:t>
            </a: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.1</a:t>
            </a:r>
            <a:r>
              <a:rPr lang="ru-RU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Определение. Представление в памяти</a:t>
            </a:r>
            <a:endParaRPr lang="ru-RU" sz="4400" b="1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marL="1162050"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1</a:t>
            </a: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.2</a:t>
            </a:r>
            <a:r>
              <a:rPr lang="ru-RU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Объявление и инициализация одномерного массива</a:t>
            </a:r>
          </a:p>
          <a:p>
            <a:pPr marL="1162050"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1</a:t>
            </a: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.3.  Объявление и инициализация многомерного массива</a:t>
            </a:r>
          </a:p>
          <a:p>
            <a:pPr marL="1162050"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1</a:t>
            </a: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.4.  Операции над массивами</a:t>
            </a:r>
            <a:endParaRPr lang="ru-RU" sz="4400" b="1" dirty="0" smtClean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defRPr/>
            </a:pPr>
            <a:endParaRPr lang="ru-RU" sz="4400" b="1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2</a:t>
            </a: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 Функции</a:t>
            </a:r>
            <a:endParaRPr lang="ru-RU" sz="4400" b="1" dirty="0" smtClean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marL="1162050"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2</a:t>
            </a: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.1</a:t>
            </a:r>
            <a:r>
              <a:rPr lang="ru-RU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Определение и объявление функций</a:t>
            </a:r>
            <a:endParaRPr lang="en-US" sz="4400" b="1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  <a:p>
            <a:pPr marL="1162050">
              <a:lnSpc>
                <a:spcPct val="90000"/>
              </a:lnSpc>
              <a:spcBef>
                <a:spcPts val="2000"/>
              </a:spcBef>
              <a:defRPr/>
            </a:pPr>
            <a:r>
              <a:rPr lang="ru-RU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2</a:t>
            </a:r>
            <a:r>
              <a:rPr lang="en-US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.2</a:t>
            </a:r>
            <a:r>
              <a:rPr lang="en-US" sz="4400" b="1" dirty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ru-RU" sz="4400" b="1" dirty="0" smtClean="0">
                <a:solidFill>
                  <a:schemeClr val="tx2"/>
                </a:solidFill>
                <a:latin typeface="+mj-lt"/>
                <a:cs typeface="Courier New" panose="02070309020205020404" pitchFamily="49" charset="0"/>
              </a:rPr>
              <a:t>Передача массивов в функции</a:t>
            </a:r>
            <a:endParaRPr lang="en-US" sz="4400" b="1" dirty="0">
              <a:solidFill>
                <a:schemeClr val="tx2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5840" y="214990"/>
            <a:ext cx="843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ПЛАН СЕМИНАРА</a:t>
            </a:r>
            <a:endParaRPr lang="ru-RU" sz="4800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2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idx="1"/>
          </p:nvPr>
        </p:nvSpPr>
        <p:spPr>
          <a:xfrm>
            <a:off x="174174" y="1288728"/>
            <a:ext cx="16483809" cy="14156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0" tIns="91400" rIns="182850" bIns="91400" rtlCol="0" anchor="t" anchorCtr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ts val="1920"/>
              <a:buNone/>
            </a:pPr>
            <a:r>
              <a:rPr lang="en-US" sz="4000" b="1" i="1" dirty="0" err="1">
                <a:latin typeface="+mj-lt"/>
              </a:rPr>
              <a:t>Массив</a:t>
            </a:r>
            <a:r>
              <a:rPr lang="en-US" sz="4000" i="1" dirty="0">
                <a:latin typeface="+mj-lt"/>
              </a:rPr>
              <a:t> – </a:t>
            </a:r>
            <a:r>
              <a:rPr lang="en-US" sz="4000" dirty="0" err="1">
                <a:latin typeface="+mj-lt"/>
              </a:rPr>
              <a:t>упорядоченная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последовательность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переменных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одного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типа</a:t>
            </a:r>
            <a:r>
              <a:rPr lang="en-US" sz="4000" dirty="0">
                <a:latin typeface="+mj-lt"/>
              </a:rPr>
              <a:t>, </a:t>
            </a:r>
            <a:r>
              <a:rPr lang="en-US" sz="4000" dirty="0" err="1">
                <a:latin typeface="+mj-lt"/>
              </a:rPr>
              <a:t>имеющая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общее</a:t>
            </a:r>
            <a:r>
              <a:rPr lang="en-US" sz="4000" dirty="0">
                <a:latin typeface="+mj-lt"/>
              </a:rPr>
              <a:t> </a:t>
            </a:r>
            <a:r>
              <a:rPr lang="en-US" sz="4000" dirty="0" err="1">
                <a:latin typeface="+mj-lt"/>
              </a:rPr>
              <a:t>имя</a:t>
            </a:r>
            <a:r>
              <a:rPr lang="en-US" sz="4000" dirty="0">
                <a:latin typeface="+mj-lt"/>
              </a:rPr>
              <a:t>.</a:t>
            </a:r>
            <a:endParaRPr sz="4000" dirty="0">
              <a:latin typeface="+mj-lt"/>
            </a:endParaRPr>
          </a:p>
        </p:txBody>
      </p:sp>
      <p:graphicFrame>
        <p:nvGraphicFramePr>
          <p:cNvPr id="113" name="Google Shape;113;p2"/>
          <p:cNvGraphicFramePr/>
          <p:nvPr>
            <p:extLst>
              <p:ext uri="{D42A27DB-BD31-4B8C-83A1-F6EECF244321}">
                <p14:modId xmlns:p14="http://schemas.microsoft.com/office/powerpoint/2010/main" val="826779662"/>
              </p:ext>
            </p:extLst>
          </p:nvPr>
        </p:nvGraphicFramePr>
        <p:xfrm>
          <a:off x="16461684" y="1200593"/>
          <a:ext cx="7560944" cy="334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Visio" r:id="rId4" imgW="2918616" imgH="1059374" progId="Visio.Drawing.11">
                  <p:embed/>
                </p:oleObj>
              </mc:Choice>
              <mc:Fallback>
                <p:oleObj name="Visio" r:id="rId4" imgW="2918616" imgH="1059374" progId="Visio.Drawing.11">
                  <p:embed/>
                  <p:pic>
                    <p:nvPicPr>
                      <p:cNvPr id="113" name="Google Shape;113;p2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61684" y="1200593"/>
                        <a:ext cx="7560944" cy="3340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Google Shape;115;p2"/>
          <p:cNvSpPr/>
          <p:nvPr/>
        </p:nvSpPr>
        <p:spPr>
          <a:xfrm>
            <a:off x="174174" y="2739274"/>
            <a:ext cx="17736139" cy="184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just"/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В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языке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Си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массивы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нумеруются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с 0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до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N-1,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где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N –</a:t>
            </a:r>
            <a:r>
              <a:rPr lang="en-US" sz="3600" b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размер</a:t>
            </a:r>
            <a:r>
              <a:rPr lang="en-US" sz="3600" b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массива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или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количество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занимаемых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массивом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ячеек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памяти</a:t>
            </a:r>
            <a:r>
              <a:rPr lang="en-US" sz="3600" dirty="0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.</a:t>
            </a:r>
            <a:r>
              <a:rPr lang="ru-RU" sz="3600" dirty="0">
                <a:latin typeface="+mj-lt"/>
                <a:ea typeface="Cambria"/>
              </a:rPr>
              <a:t> </a:t>
            </a:r>
            <a:r>
              <a:rPr lang="en-US" sz="3600" dirty="0" err="1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Номер</a:t>
            </a:r>
            <a:r>
              <a:rPr lang="en-US" sz="3600" dirty="0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элемента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в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массиве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называется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индексом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этого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элемента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.</a:t>
            </a:r>
            <a:endParaRPr sz="3600" dirty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5840" y="214990"/>
            <a:ext cx="1486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ОПРЕДЕЛЕНИЕ. ПРЕДСТАВЛЕНИЕ В ПАМЯТИ</a:t>
            </a:r>
            <a:endParaRPr lang="ru-RU" sz="4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" name="Google Shape;184;p8"/>
          <p:cNvSpPr txBox="1"/>
          <p:nvPr/>
        </p:nvSpPr>
        <p:spPr>
          <a:xfrm>
            <a:off x="600869" y="7962927"/>
            <a:ext cx="2286016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marL="731520" indent="-566928">
              <a:buClr>
                <a:schemeClr val="accent1"/>
              </a:buClr>
              <a:buSzPts val="1920"/>
            </a:pPr>
            <a:r>
              <a:rPr lang="en-US" sz="3600" b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Пример</a:t>
            </a:r>
            <a:r>
              <a:rPr lang="en-US" sz="3600" b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:</a:t>
            </a:r>
            <a:endParaRPr sz="3600" b="1" dirty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1493844" y="7932150"/>
            <a:ext cx="8143932" cy="2714563"/>
            <a:chOff x="971442" y="6851930"/>
            <a:chExt cx="8143932" cy="2714563"/>
          </a:xfrm>
        </p:grpSpPr>
        <p:sp>
          <p:nvSpPr>
            <p:cNvPr id="17" name="Google Shape;185;p8"/>
            <p:cNvSpPr txBox="1"/>
            <p:nvPr/>
          </p:nvSpPr>
          <p:spPr>
            <a:xfrm>
              <a:off x="971442" y="6851930"/>
              <a:ext cx="7429552" cy="800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pPr marL="731520" indent="-566928">
                <a:buClr>
                  <a:schemeClr val="accent1"/>
                </a:buClr>
                <a:buSzPts val="1600"/>
              </a:pPr>
              <a:r>
                <a:rPr lang="en-US" sz="4000" dirty="0">
                  <a:solidFill>
                    <a:srgbClr val="3333AF"/>
                  </a:solidFill>
                  <a:latin typeface="Cambria"/>
                  <a:ea typeface="Cambria"/>
                  <a:cs typeface="Cambria"/>
                  <a:sym typeface="Cambria"/>
                </a:rPr>
                <a:t>       </a:t>
              </a:r>
              <a:r>
                <a:rPr lang="en-US" sz="4000" dirty="0" err="1">
                  <a:solidFill>
                    <a:srgbClr val="3333AF"/>
                  </a:solidFill>
                  <a:latin typeface="Cambria"/>
                  <a:ea typeface="Cambria"/>
                  <a:cs typeface="Cambria"/>
                  <a:sym typeface="Cambria"/>
                </a:rPr>
                <a:t>int</a:t>
              </a:r>
              <a:r>
                <a:rPr lang="en-US" sz="4000" dirty="0">
                  <a:solidFill>
                    <a:srgbClr val="3333AF"/>
                  </a:solidFill>
                  <a:latin typeface="Cambria"/>
                  <a:ea typeface="Cambria"/>
                  <a:cs typeface="Cambria"/>
                  <a:sym typeface="Cambria"/>
                </a:rPr>
                <a:t>  A[4] = {0, 12, 10, 4};</a:t>
              </a:r>
              <a:endParaRPr sz="4000" dirty="0">
                <a:solidFill>
                  <a:srgbClr val="3333AF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" name="Google Shape;186;p8"/>
            <p:cNvSpPr txBox="1"/>
            <p:nvPr/>
          </p:nvSpPr>
          <p:spPr>
            <a:xfrm>
              <a:off x="3114582" y="8685034"/>
              <a:ext cx="1285884" cy="7385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r>
                <a:rPr lang="en-US" sz="36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A[0]</a:t>
              </a:r>
              <a:endParaRPr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" name="Google Shape;187;p8"/>
            <p:cNvSpPr txBox="1"/>
            <p:nvPr/>
          </p:nvSpPr>
          <p:spPr>
            <a:xfrm>
              <a:off x="4543300" y="7968880"/>
              <a:ext cx="1285884" cy="7385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r>
                <a:rPr lang="en-US" sz="36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A[1]</a:t>
              </a:r>
              <a:endParaRPr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" name="Google Shape;188;p8"/>
            <p:cNvSpPr txBox="1"/>
            <p:nvPr/>
          </p:nvSpPr>
          <p:spPr>
            <a:xfrm>
              <a:off x="5972102" y="8399282"/>
              <a:ext cx="1285884" cy="7385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r>
                <a:rPr lang="en-US" sz="36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A[2]</a:t>
              </a:r>
              <a:endParaRPr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" name="Google Shape;189;p8"/>
            <p:cNvSpPr txBox="1"/>
            <p:nvPr/>
          </p:nvSpPr>
          <p:spPr>
            <a:xfrm>
              <a:off x="7829490" y="8827910"/>
              <a:ext cx="1285884" cy="7385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91400" rIns="182850" bIns="91400" anchor="t" anchorCtr="0">
              <a:spAutoFit/>
            </a:bodyPr>
            <a:lstStyle/>
            <a:p>
              <a:r>
                <a:rPr lang="en-US" sz="3600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A[3]</a:t>
              </a:r>
              <a:endParaRPr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22" name="Google Shape;190;p8"/>
            <p:cNvCxnSpPr>
              <a:stCxn id="18" idx="0"/>
            </p:cNvCxnSpPr>
            <p:nvPr/>
          </p:nvCxnSpPr>
          <p:spPr>
            <a:xfrm flipV="1">
              <a:off x="3757524" y="7566034"/>
              <a:ext cx="928800" cy="1119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191;p8"/>
            <p:cNvCxnSpPr>
              <a:stCxn id="19" idx="0"/>
            </p:cNvCxnSpPr>
            <p:nvPr/>
          </p:nvCxnSpPr>
          <p:spPr>
            <a:xfrm flipV="1">
              <a:off x="5186242" y="7564480"/>
              <a:ext cx="214200" cy="404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192;p8"/>
            <p:cNvCxnSpPr>
              <a:stCxn id="20" idx="0"/>
            </p:cNvCxnSpPr>
            <p:nvPr/>
          </p:nvCxnSpPr>
          <p:spPr>
            <a:xfrm flipH="1" flipV="1">
              <a:off x="6258044" y="7566482"/>
              <a:ext cx="357000" cy="83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193;p8"/>
            <p:cNvCxnSpPr>
              <a:stCxn id="21" idx="0"/>
            </p:cNvCxnSpPr>
            <p:nvPr/>
          </p:nvCxnSpPr>
          <p:spPr>
            <a:xfrm flipH="1" flipV="1">
              <a:off x="6829632" y="7566110"/>
              <a:ext cx="1642800" cy="126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6" name="Google Shape;194;p8"/>
          <p:cNvSpPr txBox="1"/>
          <p:nvPr/>
        </p:nvSpPr>
        <p:spPr>
          <a:xfrm>
            <a:off x="10782132" y="7937556"/>
            <a:ext cx="13858972" cy="1415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chemeClr val="accent1"/>
              </a:buClr>
              <a:buSzPts val="1600"/>
            </a:pPr>
            <a:r>
              <a:rPr lang="en-US" sz="40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Обращение</a:t>
            </a:r>
            <a:r>
              <a:rPr lang="en-US" sz="40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к </a:t>
            </a:r>
            <a:r>
              <a:rPr lang="en-US" sz="40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произвольному</a:t>
            </a:r>
            <a:r>
              <a:rPr lang="en-US" sz="40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элементу</a:t>
            </a:r>
            <a:r>
              <a:rPr lang="en-US" sz="40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массива</a:t>
            </a:r>
            <a:r>
              <a:rPr lang="en-US" sz="40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: </a:t>
            </a:r>
            <a:r>
              <a:rPr lang="en-US" sz="4000" b="1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&lt;</a:t>
            </a:r>
            <a:r>
              <a:rPr lang="en-US" sz="4000" b="1" dirty="0" err="1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имя_массива</a:t>
            </a:r>
            <a:r>
              <a:rPr lang="en-US" sz="4000" b="1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&gt;[&lt;</a:t>
            </a:r>
            <a:r>
              <a:rPr lang="en-US" sz="4000" b="1" dirty="0" err="1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индекс_элемента</a:t>
            </a:r>
            <a:r>
              <a:rPr lang="en-US" sz="4000" b="1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&gt;]</a:t>
            </a:r>
            <a:endParaRPr sz="4000" b="1" dirty="0">
              <a:solidFill>
                <a:srgbClr val="0070C0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27" name="Google Shape;198;p8"/>
          <p:cNvSpPr txBox="1"/>
          <p:nvPr/>
        </p:nvSpPr>
        <p:spPr>
          <a:xfrm>
            <a:off x="10820852" y="9787683"/>
            <a:ext cx="12741248" cy="203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chemeClr val="accent1"/>
              </a:buClr>
              <a:buSzPts val="1600"/>
            </a:pPr>
            <a:r>
              <a:rPr lang="en-US" sz="4000" i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Замечание</a:t>
            </a:r>
            <a:r>
              <a:rPr lang="en-US" sz="4000" i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:</a:t>
            </a:r>
            <a:endParaRPr sz="5600" dirty="0">
              <a:latin typeface="+mj-lt"/>
            </a:endParaRPr>
          </a:p>
          <a:p>
            <a:r>
              <a:rPr lang="en-US" sz="4000" b="1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&lt;</a:t>
            </a:r>
            <a:r>
              <a:rPr lang="en-US" sz="4000" b="1" dirty="0" err="1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индекс_элемента</a:t>
            </a:r>
            <a:r>
              <a:rPr lang="en-US" sz="4000" b="1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&gt; </a:t>
            </a:r>
            <a:r>
              <a:rPr lang="en-US" sz="40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должен</a:t>
            </a:r>
            <a:r>
              <a:rPr lang="en-US" sz="40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быть</a:t>
            </a:r>
            <a:r>
              <a:rPr lang="en-US" sz="40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только</a:t>
            </a:r>
            <a:r>
              <a:rPr lang="en-US" sz="40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целым</a:t>
            </a:r>
            <a:r>
              <a:rPr lang="en-US" sz="40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числом</a:t>
            </a:r>
            <a:r>
              <a:rPr lang="en-US" sz="40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и </a:t>
            </a:r>
            <a:r>
              <a:rPr lang="en-US" sz="40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должен</a:t>
            </a:r>
            <a:r>
              <a:rPr lang="en-US" sz="40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быть</a:t>
            </a:r>
            <a:r>
              <a:rPr lang="en-US" sz="40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&gt;= 0 и &lt;= &lt;</a:t>
            </a:r>
            <a:r>
              <a:rPr lang="en-US" sz="40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размер_массива</a:t>
            </a:r>
            <a:r>
              <a:rPr lang="en-US" sz="40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&gt;</a:t>
            </a:r>
            <a:endParaRPr sz="4000" dirty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28" name="Google Shape;200;p8"/>
          <p:cNvGraphicFramePr/>
          <p:nvPr>
            <p:extLst>
              <p:ext uri="{D42A27DB-BD31-4B8C-83A1-F6EECF244321}">
                <p14:modId xmlns:p14="http://schemas.microsoft.com/office/powerpoint/2010/main" val="3215490937"/>
              </p:ext>
            </p:extLst>
          </p:nvPr>
        </p:nvGraphicFramePr>
        <p:xfrm>
          <a:off x="676656" y="10736793"/>
          <a:ext cx="6715172" cy="2683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6" imgW="3357586" imgH="1341792" progId="Visio.Drawing.11">
                  <p:embed/>
                </p:oleObj>
              </mc:Choice>
              <mc:Fallback>
                <p:oleObj r:id="rId6" imgW="3357586" imgH="1341792" progId="Visio.Drawing.11">
                  <p:embed/>
                  <p:pic>
                    <p:nvPicPr>
                      <p:cNvPr id="200" name="Google Shape;200;p8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/>
                      <a:stretch/>
                    </p:blipFill>
                    <p:spPr>
                      <a:xfrm>
                        <a:off x="676656" y="10736793"/>
                        <a:ext cx="6715172" cy="2683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Google Shape;208;p9"/>
          <p:cNvSpPr txBox="1"/>
          <p:nvPr/>
        </p:nvSpPr>
        <p:spPr>
          <a:xfrm>
            <a:off x="5885600" y="4668457"/>
            <a:ext cx="17676500" cy="12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Каждая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ячейка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имеет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размер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,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соответствующий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типу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элементов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массива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. </a:t>
            </a:r>
            <a:endParaRPr lang="ru-RU" sz="3600" dirty="0" smtClean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  <a:p>
            <a:r>
              <a:rPr lang="ru-RU" sz="3600" dirty="0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Имя </a:t>
            </a:r>
            <a:r>
              <a:rPr lang="ru-RU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массива – это адрес начала массива, а так же  адрес элемента с нулевым индексом </a:t>
            </a:r>
            <a:r>
              <a:rPr lang="ru-RU" sz="3600" dirty="0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.</a:t>
            </a:r>
            <a:endParaRPr lang="ru-RU" sz="3600" dirty="0">
              <a:solidFill>
                <a:schemeClr val="dk1"/>
              </a:solidFill>
              <a:latin typeface="+mj-lt"/>
              <a:ea typeface="Cambria"/>
              <a:cs typeface="Cambria"/>
            </a:endParaRPr>
          </a:p>
        </p:txBody>
      </p:sp>
      <p:graphicFrame>
        <p:nvGraphicFramePr>
          <p:cNvPr id="32" name="Google Shape;211;p9"/>
          <p:cNvGraphicFramePr/>
          <p:nvPr>
            <p:extLst>
              <p:ext uri="{D42A27DB-BD31-4B8C-83A1-F6EECF244321}">
                <p14:modId xmlns:p14="http://schemas.microsoft.com/office/powerpoint/2010/main" val="2548485085"/>
              </p:ext>
            </p:extLst>
          </p:nvPr>
        </p:nvGraphicFramePr>
        <p:xfrm>
          <a:off x="229837" y="4650749"/>
          <a:ext cx="5410863" cy="2720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8" imgW="4500594" imgH="2263054" progId="Visio.Drawing.11">
                  <p:embed/>
                </p:oleObj>
              </mc:Choice>
              <mc:Fallback>
                <p:oleObj r:id="rId8" imgW="4500594" imgH="2263054" progId="Visio.Drawing.11">
                  <p:embed/>
                  <p:pic>
                    <p:nvPicPr>
                      <p:cNvPr id="211" name="Google Shape;211;p9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/>
                      <a:stretch/>
                    </p:blipFill>
                    <p:spPr>
                      <a:xfrm>
                        <a:off x="229837" y="4650749"/>
                        <a:ext cx="5410863" cy="2720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Google Shape;213;p9"/>
          <p:cNvSpPr txBox="1"/>
          <p:nvPr/>
        </p:nvSpPr>
        <p:spPr>
          <a:xfrm>
            <a:off x="5885600" y="5961038"/>
            <a:ext cx="17850700" cy="12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Одновременно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работать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со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всем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массивом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нельзя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,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т.е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.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нельзя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сложить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два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массива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b="1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A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и </a:t>
            </a:r>
            <a:r>
              <a:rPr lang="en-US" sz="3600" dirty="0" err="1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вот</a:t>
            </a:r>
            <a:r>
              <a:rPr lang="en-US" sz="3600" dirty="0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так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: 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A + B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,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необходимо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все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операции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с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массивами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выполнять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поэлементно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.</a:t>
            </a:r>
            <a:endParaRPr sz="3600" dirty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/>
        </p:nvSpPr>
        <p:spPr>
          <a:xfrm>
            <a:off x="1158239" y="1635669"/>
            <a:ext cx="15287732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chemeClr val="accent1"/>
              </a:buClr>
              <a:buSzPts val="1760"/>
            </a:pPr>
            <a:r>
              <a:rPr lang="en-US" sz="3600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&lt;</a:t>
            </a:r>
            <a:r>
              <a:rPr lang="en-US" sz="3600" dirty="0" err="1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имя_типа</a:t>
            </a:r>
            <a:r>
              <a:rPr lang="en-US" sz="3600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&gt;   &lt;</a:t>
            </a:r>
            <a:r>
              <a:rPr lang="en-US" sz="3600" dirty="0" err="1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имя_массива</a:t>
            </a:r>
            <a:r>
              <a:rPr lang="en-US" sz="3600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&gt;[&lt;</a:t>
            </a:r>
            <a:r>
              <a:rPr lang="en-US" sz="3600" dirty="0" err="1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количество_элементов</a:t>
            </a:r>
            <a:r>
              <a:rPr lang="en-US" sz="3600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&gt;];</a:t>
            </a:r>
            <a:endParaRPr sz="3600" dirty="0">
              <a:solidFill>
                <a:srgbClr val="0070C0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14227954" y="3426688"/>
            <a:ext cx="9957263" cy="1446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marL="731520" indent="-566928">
              <a:buClr>
                <a:schemeClr val="accent1"/>
              </a:buClr>
              <a:buSzPts val="1760"/>
            </a:pPr>
            <a:r>
              <a:rPr lang="en-US" sz="3600" dirty="0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N </a:t>
            </a:r>
            <a:r>
              <a:rPr lang="en-US" sz="3600" dirty="0" err="1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обязательно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определено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ранее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как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константа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!</a:t>
            </a:r>
            <a:endParaRPr sz="3600" dirty="0">
              <a:latin typeface="+mj-lt"/>
            </a:endParaRPr>
          </a:p>
          <a:p>
            <a:pPr marL="731520" indent="-566928">
              <a:spcBef>
                <a:spcPts val="1200"/>
              </a:spcBef>
              <a:buClr>
                <a:schemeClr val="accent1"/>
              </a:buClr>
              <a:buSzPts val="1760"/>
            </a:pPr>
            <a:r>
              <a:rPr lang="en-US" sz="3600" dirty="0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N НЕ </a:t>
            </a:r>
            <a:r>
              <a:rPr lang="en-US" sz="3600" dirty="0" err="1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может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быть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переменной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!</a:t>
            </a:r>
            <a:endParaRPr sz="3600" dirty="0">
              <a:solidFill>
                <a:srgbClr val="FF0000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1158238" y="2513244"/>
            <a:ext cx="17303425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&lt;</a:t>
            </a:r>
            <a:r>
              <a:rPr lang="en-US" sz="3600" dirty="0" err="1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Количество_элементов</a:t>
            </a:r>
            <a:r>
              <a:rPr lang="en-US" sz="3600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&gt; 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-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всегда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ЦЕЛОЕ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и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задается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b="1" i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константным</a:t>
            </a:r>
            <a:r>
              <a:rPr lang="en-US" sz="3600" b="1" i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b="1" i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выражением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.</a:t>
            </a:r>
            <a:endParaRPr sz="3600" dirty="0">
              <a:latin typeface="+mj-lt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5839" y="214990"/>
            <a:ext cx="17303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600" dirty="0" smtClean="0">
                <a:latin typeface="+mj-lt"/>
                <a:cs typeface="Courier New" panose="02070309020205020404" pitchFamily="49" charset="0"/>
              </a:rPr>
              <a:t>ОБЪЯВЛЕНИЕ И ИНИЦИАЛИЗАЦИЯ ОДНОМЕРНОГО МАССИВА</a:t>
            </a:r>
            <a:endParaRPr lang="ru-RU" sz="4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" name="Google Shape;159;p6"/>
          <p:cNvSpPr txBox="1"/>
          <p:nvPr/>
        </p:nvSpPr>
        <p:spPr>
          <a:xfrm>
            <a:off x="1345924" y="3117468"/>
            <a:ext cx="4714908" cy="240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chemeClr val="accent1"/>
              </a:buClr>
              <a:buSzPts val="1760"/>
            </a:pPr>
            <a:r>
              <a:rPr lang="en-US" sz="3600" i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Пример</a:t>
            </a:r>
            <a:r>
              <a:rPr lang="en-US" sz="3600" i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1:</a:t>
            </a:r>
            <a:endParaRPr sz="3600" i="1" dirty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  <a:p>
            <a:pPr>
              <a:buClr>
                <a:schemeClr val="accent1"/>
              </a:buClr>
              <a:buSzPts val="1760"/>
            </a:pP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const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 </a:t>
            </a: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int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 N = 50;</a:t>
            </a:r>
            <a:endParaRPr sz="3600" dirty="0">
              <a:latin typeface="+mj-lt"/>
            </a:endParaRPr>
          </a:p>
          <a:p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int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 A [N];</a:t>
            </a:r>
            <a:endParaRPr sz="3600" dirty="0">
              <a:latin typeface="+mj-lt"/>
            </a:endParaRPr>
          </a:p>
          <a:p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int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B [2 * N];</a:t>
            </a:r>
            <a:endParaRPr sz="3600" dirty="0">
              <a:solidFill>
                <a:srgbClr val="3333AF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13" name="Google Shape;160;p6"/>
          <p:cNvSpPr/>
          <p:nvPr/>
        </p:nvSpPr>
        <p:spPr>
          <a:xfrm>
            <a:off x="5128096" y="3106042"/>
            <a:ext cx="6255521" cy="240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i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Пример</a:t>
            </a:r>
            <a:r>
              <a:rPr lang="en-US" sz="3600" i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2:</a:t>
            </a:r>
            <a:endParaRPr sz="3600" i="1" dirty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  <a:p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float  M[128];</a:t>
            </a:r>
            <a:endParaRPr sz="3600" dirty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  <a:p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сonst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 </a:t>
            </a: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int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 </a:t>
            </a: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mas_size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= 128 * 128;</a:t>
            </a:r>
            <a:endParaRPr sz="3600" dirty="0">
              <a:latin typeface="+mj-lt"/>
            </a:endParaRPr>
          </a:p>
          <a:p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double  mas[</a:t>
            </a: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mas_size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];</a:t>
            </a:r>
            <a:endParaRPr sz="3600" dirty="0">
              <a:solidFill>
                <a:srgbClr val="3333AF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17" name="Google Shape;164;p6"/>
          <p:cNvSpPr/>
          <p:nvPr/>
        </p:nvSpPr>
        <p:spPr>
          <a:xfrm>
            <a:off x="11495823" y="3117468"/>
            <a:ext cx="3857652" cy="240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i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Пример</a:t>
            </a:r>
            <a:r>
              <a:rPr lang="en-US" sz="3600" i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3:</a:t>
            </a:r>
            <a:endParaRPr sz="3600" i="1" dirty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  <a:p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#define  N  50</a:t>
            </a:r>
            <a:endParaRPr sz="3600" dirty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  <a:p>
            <a:r>
              <a:rPr lang="en-US" sz="3600" dirty="0" err="1" smtClean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int</a:t>
            </a:r>
            <a:r>
              <a:rPr lang="en-US" sz="3600" dirty="0" smtClean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 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A [N];</a:t>
            </a:r>
            <a:endParaRPr sz="3600" dirty="0">
              <a:latin typeface="+mj-lt"/>
            </a:endParaRPr>
          </a:p>
          <a:p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int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B [2 * N];</a:t>
            </a:r>
            <a:endParaRPr sz="3600" dirty="0">
              <a:solidFill>
                <a:srgbClr val="3333AF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19" name="Google Shape;172;p7"/>
          <p:cNvSpPr txBox="1"/>
          <p:nvPr/>
        </p:nvSpPr>
        <p:spPr>
          <a:xfrm>
            <a:off x="1310638" y="6918305"/>
            <a:ext cx="14859104" cy="184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i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Способ 1</a:t>
            </a:r>
            <a:endParaRPr sz="3600">
              <a:latin typeface="+mj-lt"/>
            </a:endParaRPr>
          </a:p>
          <a:p>
            <a:r>
              <a:rPr lang="en-US" sz="3600">
                <a:solidFill>
                  <a:srgbClr val="00B050"/>
                </a:solidFill>
                <a:latin typeface="+mj-lt"/>
                <a:ea typeface="Cambria"/>
                <a:cs typeface="Cambria"/>
                <a:sym typeface="Cambria"/>
              </a:rPr>
              <a:t>&lt;имя_типа&gt;   &lt;имя_массива&gt;</a:t>
            </a:r>
            <a:r>
              <a:rPr lang="en-US" sz="3600">
                <a:solidFill>
                  <a:srgbClr val="00B0F0"/>
                </a:solidFill>
                <a:latin typeface="+mj-lt"/>
                <a:ea typeface="Cambria"/>
                <a:cs typeface="Cambria"/>
                <a:sym typeface="Cambria"/>
              </a:rPr>
              <a:t>[&lt;константное_выражение&gt;]</a:t>
            </a:r>
            <a:r>
              <a:rPr lang="en-US" sz="3600">
                <a:solidFill>
                  <a:srgbClr val="00B050"/>
                </a:solidFill>
                <a:latin typeface="+mj-lt"/>
                <a:ea typeface="Cambria"/>
                <a:cs typeface="Cambria"/>
                <a:sym typeface="Cambria"/>
              </a:rPr>
              <a:t> = </a:t>
            </a:r>
            <a:endParaRPr sz="3600">
              <a:latin typeface="+mj-lt"/>
            </a:endParaRPr>
          </a:p>
          <a:p>
            <a:r>
              <a:rPr lang="en-US" sz="3600">
                <a:solidFill>
                  <a:srgbClr val="00B050"/>
                </a:solidFill>
                <a:latin typeface="+mj-lt"/>
                <a:ea typeface="Cambria"/>
                <a:cs typeface="Cambria"/>
                <a:sym typeface="Cambria"/>
              </a:rPr>
              <a:t>{значения элементов массива, разделенные ‘,’}</a:t>
            </a:r>
            <a:r>
              <a:rPr lang="en-US" sz="3600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;</a:t>
            </a:r>
            <a:endParaRPr sz="360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20" name="Google Shape;173;p7"/>
          <p:cNvSpPr txBox="1"/>
          <p:nvPr/>
        </p:nvSpPr>
        <p:spPr>
          <a:xfrm>
            <a:off x="1310638" y="9433720"/>
            <a:ext cx="8127008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chemeClr val="accent1"/>
              </a:buClr>
              <a:buSzPts val="1600"/>
            </a:pPr>
            <a:r>
              <a:rPr lang="en-US" sz="360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int	myMas1[4] = {0, 12, 10, 4};</a:t>
            </a:r>
            <a:endParaRPr sz="360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21" name="Google Shape;174;p7"/>
          <p:cNvSpPr txBox="1"/>
          <p:nvPr/>
        </p:nvSpPr>
        <p:spPr>
          <a:xfrm>
            <a:off x="1310638" y="10153719"/>
            <a:ext cx="8412760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chemeClr val="accent1"/>
              </a:buClr>
              <a:buSzPts val="1600"/>
            </a:pP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char 	myMas2[] = {‘c’, ‘h’, ‘e’, ‘c’, ‘k’};</a:t>
            </a:r>
            <a:endParaRPr sz="3600" dirty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22" name="Google Shape;175;p7"/>
          <p:cNvSpPr txBox="1"/>
          <p:nvPr/>
        </p:nvSpPr>
        <p:spPr>
          <a:xfrm>
            <a:off x="1310638" y="11593719"/>
            <a:ext cx="5983868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chemeClr val="accent1"/>
              </a:buClr>
              <a:buSzPts val="1600"/>
            </a:pPr>
            <a:r>
              <a:rPr lang="en-US" sz="360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double 	myMas4[4] = {0};</a:t>
            </a:r>
            <a:endParaRPr sz="360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23" name="Google Shape;176;p7"/>
          <p:cNvSpPr txBox="1"/>
          <p:nvPr/>
        </p:nvSpPr>
        <p:spPr>
          <a:xfrm>
            <a:off x="1310638" y="10873719"/>
            <a:ext cx="6555372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double	myMas3[4] = {1, 2};</a:t>
            </a:r>
            <a:endParaRPr sz="360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24" name="Google Shape;177;p7"/>
          <p:cNvSpPr txBox="1"/>
          <p:nvPr/>
        </p:nvSpPr>
        <p:spPr>
          <a:xfrm>
            <a:off x="13577049" y="6761618"/>
            <a:ext cx="14859104" cy="184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i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Способ</a:t>
            </a:r>
            <a:r>
              <a:rPr lang="en-US" sz="3600" i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2</a:t>
            </a:r>
            <a:endParaRPr sz="3600" dirty="0">
              <a:latin typeface="+mj-lt"/>
            </a:endParaRPr>
          </a:p>
          <a:p>
            <a:r>
              <a:rPr lang="en-US" sz="3600" dirty="0">
                <a:solidFill>
                  <a:srgbClr val="00B050"/>
                </a:solidFill>
                <a:latin typeface="+mj-lt"/>
                <a:ea typeface="Cambria"/>
                <a:cs typeface="Cambria"/>
                <a:sym typeface="Cambria"/>
              </a:rPr>
              <a:t>&lt;</a:t>
            </a:r>
            <a:r>
              <a:rPr lang="en-US" sz="3600" dirty="0" err="1">
                <a:solidFill>
                  <a:srgbClr val="00B050"/>
                </a:solidFill>
                <a:latin typeface="+mj-lt"/>
                <a:ea typeface="Cambria"/>
                <a:cs typeface="Cambria"/>
                <a:sym typeface="Cambria"/>
              </a:rPr>
              <a:t>имя_типа</a:t>
            </a:r>
            <a:r>
              <a:rPr lang="en-US" sz="3600" dirty="0">
                <a:solidFill>
                  <a:srgbClr val="00B050"/>
                </a:solidFill>
                <a:latin typeface="+mj-lt"/>
                <a:ea typeface="Cambria"/>
                <a:cs typeface="Cambria"/>
                <a:sym typeface="Cambria"/>
              </a:rPr>
              <a:t>&gt;   &lt;</a:t>
            </a:r>
            <a:r>
              <a:rPr lang="en-US" sz="3600" dirty="0" err="1">
                <a:solidFill>
                  <a:srgbClr val="00B050"/>
                </a:solidFill>
                <a:latin typeface="+mj-lt"/>
                <a:ea typeface="Cambria"/>
                <a:cs typeface="Cambria"/>
                <a:sym typeface="Cambria"/>
              </a:rPr>
              <a:t>имя_массива</a:t>
            </a:r>
            <a:r>
              <a:rPr lang="en-US" sz="3600" dirty="0">
                <a:solidFill>
                  <a:srgbClr val="00B050"/>
                </a:solidFill>
                <a:latin typeface="+mj-lt"/>
                <a:ea typeface="Cambria"/>
                <a:cs typeface="Cambria"/>
                <a:sym typeface="Cambria"/>
              </a:rPr>
              <a:t>&gt;</a:t>
            </a:r>
            <a:r>
              <a:rPr lang="en-US" sz="3600" dirty="0">
                <a:solidFill>
                  <a:srgbClr val="00B0F0"/>
                </a:solidFill>
                <a:latin typeface="+mj-lt"/>
                <a:ea typeface="Cambria"/>
                <a:cs typeface="Cambria"/>
                <a:sym typeface="Cambria"/>
              </a:rPr>
              <a:t>[]</a:t>
            </a:r>
            <a:r>
              <a:rPr lang="en-US" sz="3600" dirty="0">
                <a:solidFill>
                  <a:srgbClr val="00B050"/>
                </a:solidFill>
                <a:latin typeface="+mj-lt"/>
                <a:ea typeface="Cambria"/>
                <a:cs typeface="Cambria"/>
                <a:sym typeface="Cambria"/>
              </a:rPr>
              <a:t> = </a:t>
            </a:r>
            <a:endParaRPr sz="3600" dirty="0">
              <a:latin typeface="+mj-lt"/>
            </a:endParaRPr>
          </a:p>
          <a:p>
            <a:r>
              <a:rPr lang="en-US" sz="3600" dirty="0">
                <a:solidFill>
                  <a:srgbClr val="00B050"/>
                </a:solidFill>
                <a:latin typeface="+mj-lt"/>
                <a:ea typeface="Cambria"/>
                <a:cs typeface="Cambria"/>
                <a:sym typeface="Cambria"/>
              </a:rPr>
              <a:t>{</a:t>
            </a:r>
            <a:r>
              <a:rPr lang="en-US" sz="3600" dirty="0" err="1">
                <a:solidFill>
                  <a:srgbClr val="00B050"/>
                </a:solidFill>
                <a:latin typeface="+mj-lt"/>
                <a:ea typeface="Cambria"/>
                <a:cs typeface="Cambria"/>
                <a:sym typeface="Cambria"/>
              </a:rPr>
              <a:t>значения</a:t>
            </a:r>
            <a:r>
              <a:rPr lang="en-US" sz="3600" dirty="0">
                <a:solidFill>
                  <a:srgbClr val="00B050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+mj-lt"/>
                <a:ea typeface="Cambria"/>
                <a:cs typeface="Cambria"/>
                <a:sym typeface="Cambria"/>
              </a:rPr>
              <a:t>элементов</a:t>
            </a:r>
            <a:r>
              <a:rPr lang="en-US" sz="3600" dirty="0">
                <a:solidFill>
                  <a:srgbClr val="00B050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rgbClr val="00B050"/>
                </a:solidFill>
                <a:latin typeface="+mj-lt"/>
                <a:ea typeface="Cambria"/>
                <a:cs typeface="Cambria"/>
                <a:sym typeface="Cambria"/>
              </a:rPr>
              <a:t>массива</a:t>
            </a:r>
            <a:r>
              <a:rPr lang="en-US" sz="3600" dirty="0">
                <a:solidFill>
                  <a:srgbClr val="00B050"/>
                </a:solidFill>
                <a:latin typeface="+mj-lt"/>
                <a:ea typeface="Cambria"/>
                <a:cs typeface="Cambria"/>
                <a:sym typeface="Cambria"/>
              </a:rPr>
              <a:t>, </a:t>
            </a:r>
            <a:r>
              <a:rPr lang="en-US" sz="3600" dirty="0" err="1">
                <a:solidFill>
                  <a:srgbClr val="00B050"/>
                </a:solidFill>
                <a:latin typeface="+mj-lt"/>
                <a:ea typeface="Cambria"/>
                <a:cs typeface="Cambria"/>
                <a:sym typeface="Cambria"/>
              </a:rPr>
              <a:t>разделенные</a:t>
            </a:r>
            <a:r>
              <a:rPr lang="en-US" sz="3600" dirty="0">
                <a:solidFill>
                  <a:srgbClr val="00B050"/>
                </a:solidFill>
                <a:latin typeface="+mj-lt"/>
                <a:ea typeface="Cambria"/>
                <a:cs typeface="Cambria"/>
                <a:sym typeface="Cambria"/>
              </a:rPr>
              <a:t> ‘,’}</a:t>
            </a:r>
            <a:r>
              <a:rPr lang="en-US" sz="3600" dirty="0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;</a:t>
            </a:r>
            <a:endParaRPr sz="3600" dirty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25" name="Google Shape;178;p7"/>
          <p:cNvSpPr txBox="1"/>
          <p:nvPr/>
        </p:nvSpPr>
        <p:spPr>
          <a:xfrm>
            <a:off x="9437646" y="9715608"/>
            <a:ext cx="14985056" cy="200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marL="731520" indent="-566928">
              <a:buClr>
                <a:schemeClr val="accent1"/>
              </a:buClr>
              <a:buSzPts val="1600"/>
            </a:pPr>
            <a:r>
              <a:rPr lang="en-US" sz="3600" i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Замечание:</a:t>
            </a:r>
            <a:endParaRPr sz="3600">
              <a:latin typeface="+mj-lt"/>
            </a:endParaRPr>
          </a:p>
          <a:p>
            <a:pPr marL="731520" indent="-566928">
              <a:spcBef>
                <a:spcPts val="1200"/>
              </a:spcBef>
              <a:buClr>
                <a:schemeClr val="accent1"/>
              </a:buClr>
              <a:buSzPts val="1600"/>
            </a:pPr>
            <a:r>
              <a:rPr lang="en-US" sz="3600">
                <a:solidFill>
                  <a:srgbClr val="FF0000"/>
                </a:solidFill>
                <a:latin typeface="+mj-lt"/>
                <a:ea typeface="Cambria"/>
                <a:cs typeface="Cambria"/>
                <a:sym typeface="Cambria"/>
              </a:rPr>
              <a:t>double 	myMas4[ ]; - нельзя!!! </a:t>
            </a:r>
            <a:r>
              <a:rPr lang="en-US" sz="360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Необходимо либо указать количество элементов, либо присвоить значения.</a:t>
            </a:r>
            <a:endParaRPr sz="360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49793" y="6388192"/>
            <a:ext cx="4022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ИНИЦИАЛИЗАЦИЯ</a:t>
            </a:r>
            <a:endParaRPr lang="ru-RU" sz="3600" b="1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/>
        </p:nvSpPr>
        <p:spPr>
          <a:xfrm>
            <a:off x="1005839" y="3939823"/>
            <a:ext cx="17783100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int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mas[N1][N2]…[</a:t>
            </a: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Nk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]; 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k-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мерный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массив</a:t>
            </a:r>
            <a:r>
              <a:rPr lang="en-US" sz="3600" dirty="0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,</a:t>
            </a:r>
            <a:r>
              <a:rPr lang="ru-RU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ru-RU" sz="3600" dirty="0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где</a:t>
            </a:r>
            <a:r>
              <a:rPr lang="en-US" sz="3600" dirty="0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N1 * N2 * …*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Nk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–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количество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элементов</a:t>
            </a:r>
            <a:endParaRPr sz="3600" b="1" dirty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1005839" y="3095953"/>
            <a:ext cx="15840000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chemeClr val="accent1"/>
              </a:buClr>
              <a:buSzPts val="1760"/>
            </a:pP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char B[size1][size2];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двумерный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массив</a:t>
            </a:r>
            <a:endParaRPr sz="3600" dirty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676656" y="1404606"/>
            <a:ext cx="9574800" cy="12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&lt;</a:t>
            </a:r>
            <a:r>
              <a:rPr lang="en-US" sz="3600" b="1" dirty="0" err="1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имя_типа</a:t>
            </a:r>
            <a:r>
              <a:rPr lang="en-US" sz="3600" b="1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&gt;   &lt;</a:t>
            </a:r>
            <a:r>
              <a:rPr lang="en-US" sz="3600" b="1" dirty="0" err="1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имя_массива</a:t>
            </a:r>
            <a:r>
              <a:rPr lang="en-US" sz="3600" b="1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&gt;[N1] [N2]…[</a:t>
            </a:r>
            <a:r>
              <a:rPr lang="en-US" sz="3600" b="1" dirty="0" err="1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Nk</a:t>
            </a:r>
            <a:r>
              <a:rPr lang="en-US" sz="3600" b="1" dirty="0" smtClean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];</a:t>
            </a:r>
            <a:r>
              <a:rPr lang="ru-RU" sz="3600" b="1" dirty="0">
                <a:solidFill>
                  <a:srgbClr val="0070C0"/>
                </a:solidFill>
                <a:latin typeface="+mj-lt"/>
                <a:ea typeface="Cambria"/>
              </a:rPr>
              <a:t> </a:t>
            </a:r>
            <a:endParaRPr lang="ru-RU" sz="3600" b="1" dirty="0" smtClean="0">
              <a:solidFill>
                <a:srgbClr val="0070C0"/>
              </a:solidFill>
              <a:latin typeface="+mj-lt"/>
              <a:ea typeface="Cambria"/>
            </a:endParaRPr>
          </a:p>
          <a:p>
            <a:pPr algn="ctr"/>
            <a:r>
              <a:rPr lang="en-US" sz="3600" dirty="0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N1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, N2,…,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Nk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-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константные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выражения</a:t>
            </a:r>
            <a:endParaRPr sz="3600" dirty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5839" y="214990"/>
            <a:ext cx="17303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600" dirty="0" smtClean="0">
                <a:latin typeface="+mj-lt"/>
                <a:cs typeface="Courier New" panose="02070309020205020404" pitchFamily="49" charset="0"/>
              </a:rPr>
              <a:t>ОБЪЯВЛЕНИЕ И ИНИЦИАЛИЗАЦИЯ МНОГОМЕРНОГО МАССИВА</a:t>
            </a:r>
            <a:endParaRPr lang="ru-RU" sz="46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" name="Google Shape;244;p12"/>
          <p:cNvSpPr txBox="1"/>
          <p:nvPr/>
        </p:nvSpPr>
        <p:spPr>
          <a:xfrm>
            <a:off x="2648913" y="5082948"/>
            <a:ext cx="10858576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marL="731520" indent="-566928"/>
            <a:r>
              <a:rPr lang="en-US" sz="360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int A[2][3]; </a:t>
            </a:r>
            <a:r>
              <a:rPr lang="en-US" sz="360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Две строки, три столбца</a:t>
            </a:r>
            <a:endParaRPr sz="360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13" name="Google Shape;245;p12"/>
          <p:cNvSpPr txBox="1"/>
          <p:nvPr/>
        </p:nvSpPr>
        <p:spPr>
          <a:xfrm>
            <a:off x="875056" y="5873190"/>
            <a:ext cx="11144328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marL="731520" indent="-566928">
              <a:buClr>
                <a:schemeClr val="accent1"/>
              </a:buClr>
              <a:buSzPts val="1760"/>
            </a:pP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Логическая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структура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-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матрица</a:t>
            </a:r>
            <a:endParaRPr sz="3600" dirty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4" name="Google Shape;246;p12"/>
          <p:cNvGraphicFramePr/>
          <p:nvPr>
            <p:extLst>
              <p:ext uri="{D42A27DB-BD31-4B8C-83A1-F6EECF244321}">
                <p14:modId xmlns:p14="http://schemas.microsoft.com/office/powerpoint/2010/main" val="1827081993"/>
              </p:ext>
            </p:extLst>
          </p:nvPr>
        </p:nvGraphicFramePr>
        <p:xfrm>
          <a:off x="1145538" y="6492566"/>
          <a:ext cx="5857917" cy="2728033"/>
        </p:xfrm>
        <a:graphic>
          <a:graphicData uri="http://schemas.openxmlformats.org/drawingml/2006/table">
            <a:tbl>
              <a:tblPr>
                <a:noFill/>
                <a:tableStyleId>{819AB9C5-6EBF-4BC2-B2CD-E3419B37DDF4}</a:tableStyleId>
              </a:tblPr>
              <a:tblGrid>
                <a:gridCol w="481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2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2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656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3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7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A[0][0]</a:t>
                      </a:r>
                      <a:endParaRPr sz="3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A[0][1]</a:t>
                      </a:r>
                      <a:endParaRPr sz="3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A[0][2]</a:t>
                      </a:r>
                      <a:endParaRPr sz="3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7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A[1][0]</a:t>
                      </a:r>
                      <a:endParaRPr sz="3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A[1][1]</a:t>
                      </a:r>
                      <a:endParaRPr sz="3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A[1][2]</a:t>
                      </a:r>
                      <a:endParaRPr sz="36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2700" marR="12700" marT="1270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Google Shape;247;p12"/>
          <p:cNvSpPr txBox="1"/>
          <p:nvPr/>
        </p:nvSpPr>
        <p:spPr>
          <a:xfrm>
            <a:off x="1188720" y="9470683"/>
            <a:ext cx="15430608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marL="731520" indent="-566928">
              <a:buClr>
                <a:schemeClr val="accent1"/>
              </a:buClr>
              <a:buSzPts val="1760"/>
            </a:pP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Представление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в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памяти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(в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Си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-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по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строкам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)</a:t>
            </a:r>
            <a:endParaRPr sz="3600" dirty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16" name="Google Shape;248;p12"/>
          <p:cNvSpPr/>
          <p:nvPr/>
        </p:nvSpPr>
        <p:spPr>
          <a:xfrm>
            <a:off x="776100" y="10470615"/>
            <a:ext cx="11144328" cy="85725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algn="ctr"/>
            <a:endParaRPr sz="36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7" name="Google Shape;249;p12"/>
          <p:cNvCxnSpPr/>
          <p:nvPr/>
        </p:nvCxnSpPr>
        <p:spPr>
          <a:xfrm rot="5400000">
            <a:off x="2060396" y="10899243"/>
            <a:ext cx="857256" cy="317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250;p12"/>
          <p:cNvCxnSpPr/>
          <p:nvPr/>
        </p:nvCxnSpPr>
        <p:spPr>
          <a:xfrm rot="5400000">
            <a:off x="4060660" y="10890267"/>
            <a:ext cx="857256" cy="317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251;p12"/>
          <p:cNvSpPr txBox="1"/>
          <p:nvPr/>
        </p:nvSpPr>
        <p:spPr>
          <a:xfrm>
            <a:off x="4490876" y="10468943"/>
            <a:ext cx="2143140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A[0][2]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0" name="Google Shape;252;p12"/>
          <p:cNvCxnSpPr/>
          <p:nvPr/>
        </p:nvCxnSpPr>
        <p:spPr>
          <a:xfrm rot="5400000">
            <a:off x="9632824" y="10897655"/>
            <a:ext cx="857256" cy="317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53;p12"/>
          <p:cNvSpPr txBox="1"/>
          <p:nvPr/>
        </p:nvSpPr>
        <p:spPr>
          <a:xfrm>
            <a:off x="707520" y="10470615"/>
            <a:ext cx="1857388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A[0][0]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" name="Google Shape;254;p12"/>
          <p:cNvSpPr txBox="1"/>
          <p:nvPr/>
        </p:nvSpPr>
        <p:spPr>
          <a:xfrm>
            <a:off x="2633488" y="10467519"/>
            <a:ext cx="1857388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A[0][1]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3" name="Google Shape;255;p12"/>
          <p:cNvCxnSpPr/>
          <p:nvPr/>
        </p:nvCxnSpPr>
        <p:spPr>
          <a:xfrm rot="5400000">
            <a:off x="5918048" y="10895983"/>
            <a:ext cx="857256" cy="317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56;p12"/>
          <p:cNvSpPr txBox="1"/>
          <p:nvPr/>
        </p:nvSpPr>
        <p:spPr>
          <a:xfrm>
            <a:off x="6348264" y="10467519"/>
            <a:ext cx="2143140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A[1][0]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5" name="Google Shape;257;p12"/>
          <p:cNvCxnSpPr/>
          <p:nvPr/>
        </p:nvCxnSpPr>
        <p:spPr>
          <a:xfrm rot="5400000">
            <a:off x="7775436" y="10895983"/>
            <a:ext cx="857256" cy="317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58;p12"/>
          <p:cNvSpPr txBox="1"/>
          <p:nvPr/>
        </p:nvSpPr>
        <p:spPr>
          <a:xfrm>
            <a:off x="8205652" y="10468943"/>
            <a:ext cx="2143140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A[1][1]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" name="Google Shape;259;p12"/>
          <p:cNvSpPr txBox="1"/>
          <p:nvPr/>
        </p:nvSpPr>
        <p:spPr>
          <a:xfrm>
            <a:off x="10063040" y="10468943"/>
            <a:ext cx="2143140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A[1][2]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" name="Google Shape;260;p12"/>
          <p:cNvSpPr txBox="1"/>
          <p:nvPr/>
        </p:nvSpPr>
        <p:spPr>
          <a:xfrm>
            <a:off x="347472" y="12329591"/>
            <a:ext cx="1428760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A[0]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9" name="Google Shape;261;p12"/>
          <p:cNvCxnSpPr>
            <a:stCxn id="28" idx="0"/>
          </p:cNvCxnSpPr>
          <p:nvPr/>
        </p:nvCxnSpPr>
        <p:spPr>
          <a:xfrm flipH="1" flipV="1">
            <a:off x="776252" y="11329391"/>
            <a:ext cx="285600" cy="100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0" name="Google Shape;262;p12"/>
          <p:cNvSpPr txBox="1"/>
          <p:nvPr/>
        </p:nvSpPr>
        <p:spPr>
          <a:xfrm>
            <a:off x="5919636" y="12329593"/>
            <a:ext cx="1428760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A[1]</a:t>
            </a:r>
            <a:endParaRPr sz="3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1" name="Google Shape;263;p12"/>
          <p:cNvCxnSpPr>
            <a:stCxn id="30" idx="0"/>
          </p:cNvCxnSpPr>
          <p:nvPr/>
        </p:nvCxnSpPr>
        <p:spPr>
          <a:xfrm flipH="1" flipV="1">
            <a:off x="6348416" y="11329393"/>
            <a:ext cx="285600" cy="100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2" name="Google Shape;184;p8"/>
          <p:cNvSpPr txBox="1"/>
          <p:nvPr/>
        </p:nvSpPr>
        <p:spPr>
          <a:xfrm>
            <a:off x="676656" y="5025373"/>
            <a:ext cx="2672720" cy="73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marL="731520" indent="-566928">
              <a:buClr>
                <a:schemeClr val="accent1"/>
              </a:buClr>
              <a:buSzPts val="1920"/>
            </a:pPr>
            <a:r>
              <a:rPr lang="en-US" sz="3600" b="1" dirty="0" err="1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Пример</a:t>
            </a:r>
            <a:r>
              <a:rPr lang="ru-RU" sz="3600" b="1" dirty="0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1</a:t>
            </a:r>
            <a:r>
              <a:rPr lang="en-US" sz="3600" b="1" dirty="0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:</a:t>
            </a:r>
            <a:endParaRPr sz="3600" b="1" dirty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33" name="Google Shape;270;p13"/>
          <p:cNvSpPr txBox="1"/>
          <p:nvPr/>
        </p:nvSpPr>
        <p:spPr>
          <a:xfrm>
            <a:off x="13687824" y="5554702"/>
            <a:ext cx="10429948" cy="12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>
              <a:buClr>
                <a:schemeClr val="accent1"/>
              </a:buClr>
              <a:buSzPts val="1760"/>
            </a:pPr>
            <a:r>
              <a:rPr lang="en-US" sz="3600" b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Пример</a:t>
            </a:r>
            <a:r>
              <a:rPr lang="en-US" sz="3600" b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ru-RU" sz="3600" b="1" dirty="0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2</a:t>
            </a:r>
            <a:r>
              <a:rPr lang="en-US" sz="3600" b="1" dirty="0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:</a:t>
            </a:r>
            <a:endParaRPr sz="3600" b="1" dirty="0">
              <a:latin typeface="+mj-lt"/>
            </a:endParaRPr>
          </a:p>
          <a:p>
            <a:pPr>
              <a:buClr>
                <a:schemeClr val="accent1"/>
              </a:buClr>
              <a:buSzPts val="1760"/>
            </a:pP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int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 mas[N</a:t>
            </a:r>
            <a:r>
              <a:rPr lang="en-US" sz="3600" baseline="-250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1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][N</a:t>
            </a:r>
            <a:r>
              <a:rPr lang="en-US" sz="3600" baseline="-250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2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]…[</a:t>
            </a: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N</a:t>
            </a:r>
            <a:r>
              <a:rPr lang="en-US" sz="3600" baseline="-250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n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] = {0};</a:t>
            </a:r>
            <a:endParaRPr sz="3600" dirty="0">
              <a:solidFill>
                <a:srgbClr val="3333AF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34" name="Google Shape;271;p13"/>
          <p:cNvSpPr txBox="1"/>
          <p:nvPr/>
        </p:nvSpPr>
        <p:spPr>
          <a:xfrm>
            <a:off x="13748493" y="6773413"/>
            <a:ext cx="10715700" cy="12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b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Пример</a:t>
            </a:r>
            <a:r>
              <a:rPr lang="en-US" sz="3600" b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ru-RU" sz="3600" b="1" dirty="0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3</a:t>
            </a:r>
            <a:r>
              <a:rPr lang="en-US" sz="3600" b="1" dirty="0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:</a:t>
            </a:r>
            <a:endParaRPr sz="3600" b="1" dirty="0">
              <a:latin typeface="+mj-lt"/>
            </a:endParaRPr>
          </a:p>
          <a:p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int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 mas[2][3] = {  {2, 0, 1} ,  {1, 5, 3} };</a:t>
            </a:r>
            <a:endParaRPr sz="3600" dirty="0">
              <a:solidFill>
                <a:srgbClr val="3333AF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35" name="Google Shape;272;p13"/>
          <p:cNvSpPr txBox="1"/>
          <p:nvPr/>
        </p:nvSpPr>
        <p:spPr>
          <a:xfrm>
            <a:off x="13815036" y="9745059"/>
            <a:ext cx="12298728" cy="350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b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Пример</a:t>
            </a:r>
            <a:r>
              <a:rPr lang="en-US" sz="3600" b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ru-RU" sz="3600" b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4</a:t>
            </a:r>
            <a:r>
              <a:rPr lang="en-US" sz="3600" b="1" dirty="0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:</a:t>
            </a:r>
            <a:endParaRPr sz="3600" b="1" dirty="0">
              <a:latin typeface="+mj-lt"/>
            </a:endParaRPr>
          </a:p>
          <a:p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double	A[4][2], a, b;</a:t>
            </a:r>
            <a:endParaRPr sz="3600" dirty="0">
              <a:latin typeface="+mj-lt"/>
            </a:endParaRPr>
          </a:p>
          <a:p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…</a:t>
            </a:r>
            <a:endParaRPr sz="3600" dirty="0">
              <a:latin typeface="+mj-lt"/>
            </a:endParaRPr>
          </a:p>
          <a:p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b = 3 * A[2][0];</a:t>
            </a:r>
            <a:endParaRPr sz="3600" dirty="0">
              <a:latin typeface="+mj-lt"/>
            </a:endParaRPr>
          </a:p>
          <a:p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a = A[1][1] / b;</a:t>
            </a:r>
            <a:endParaRPr sz="3600" dirty="0">
              <a:latin typeface="+mj-lt"/>
            </a:endParaRPr>
          </a:p>
          <a:p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A[1][1]++;</a:t>
            </a:r>
            <a:endParaRPr sz="3600" dirty="0">
              <a:latin typeface="+mj-lt"/>
            </a:endParaRPr>
          </a:p>
        </p:txBody>
      </p:sp>
      <p:sp>
        <p:nvSpPr>
          <p:cNvPr id="36" name="Google Shape;273;p13"/>
          <p:cNvSpPr txBox="1"/>
          <p:nvPr/>
        </p:nvSpPr>
        <p:spPr>
          <a:xfrm>
            <a:off x="13731569" y="8630801"/>
            <a:ext cx="15287732" cy="12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b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Обращение</a:t>
            </a:r>
            <a:r>
              <a:rPr lang="en-US" sz="3600" b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к </a:t>
            </a:r>
            <a:r>
              <a:rPr lang="en-US" sz="3600" b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элементу</a:t>
            </a:r>
            <a:r>
              <a:rPr lang="en-US" sz="3600" b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многомерного</a:t>
            </a:r>
            <a:r>
              <a:rPr lang="en-US" sz="3600" b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b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массива</a:t>
            </a:r>
            <a:endParaRPr sz="3600" dirty="0">
              <a:latin typeface="+mj-lt"/>
            </a:endParaRPr>
          </a:p>
          <a:p>
            <a:r>
              <a:rPr lang="en-US" sz="3600" b="1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&lt;</a:t>
            </a:r>
            <a:r>
              <a:rPr lang="en-US" sz="3600" b="1" dirty="0" err="1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имя_массива</a:t>
            </a:r>
            <a:r>
              <a:rPr lang="en-US" sz="3600" b="1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&gt;[</a:t>
            </a:r>
            <a:r>
              <a:rPr lang="en-US" sz="3600" b="1" dirty="0" err="1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индекс</a:t>
            </a:r>
            <a:r>
              <a:rPr lang="en-US" sz="3600" b="1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 1][</a:t>
            </a:r>
            <a:r>
              <a:rPr lang="en-US" sz="3600" b="1" dirty="0" err="1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индекс</a:t>
            </a:r>
            <a:r>
              <a:rPr lang="en-US" sz="3600" b="1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 2]…[</a:t>
            </a:r>
            <a:r>
              <a:rPr lang="en-US" sz="3600" b="1" dirty="0" err="1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индекс</a:t>
            </a:r>
            <a:r>
              <a:rPr lang="en-US" sz="3600" b="1" dirty="0">
                <a:solidFill>
                  <a:srgbClr val="0070C0"/>
                </a:solidFill>
                <a:latin typeface="+mj-lt"/>
                <a:ea typeface="Cambria"/>
                <a:cs typeface="Cambria"/>
                <a:sym typeface="Cambria"/>
              </a:rPr>
              <a:t> k]</a:t>
            </a:r>
            <a:endParaRPr sz="3600" b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13731569" y="5053247"/>
            <a:ext cx="40222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ИНИЦИАЛИЗАЦИЯ</a:t>
            </a:r>
            <a:endParaRPr lang="ru-RU" sz="3600" b="1" dirty="0">
              <a:solidFill>
                <a:srgbClr val="0070C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/>
          <p:nvPr/>
        </p:nvSpPr>
        <p:spPr>
          <a:xfrm>
            <a:off x="14116118" y="1549465"/>
            <a:ext cx="5286412" cy="350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i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Пример</a:t>
            </a:r>
            <a:r>
              <a:rPr lang="en-US" sz="3600" i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2:</a:t>
            </a:r>
            <a:endParaRPr sz="3600" dirty="0">
              <a:latin typeface="+mj-lt"/>
            </a:endParaRPr>
          </a:p>
          <a:p>
            <a:pPr marL="360000"/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double  m[100], a, b;</a:t>
            </a:r>
            <a:endParaRPr sz="3600" dirty="0">
              <a:latin typeface="+mj-lt"/>
            </a:endParaRPr>
          </a:p>
          <a:p>
            <a:pPr marL="360000"/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…</a:t>
            </a:r>
            <a:endParaRPr sz="3600" dirty="0">
              <a:latin typeface="+mj-lt"/>
            </a:endParaRPr>
          </a:p>
          <a:p>
            <a:pPr marL="360000"/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b = 3 * m[2];</a:t>
            </a:r>
            <a:endParaRPr sz="3600" dirty="0">
              <a:latin typeface="+mj-lt"/>
            </a:endParaRPr>
          </a:p>
          <a:p>
            <a:pPr marL="360000"/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a = m[50] / b;</a:t>
            </a:r>
            <a:endParaRPr sz="3600" dirty="0">
              <a:latin typeface="+mj-lt"/>
            </a:endParaRPr>
          </a:p>
          <a:p>
            <a:pPr marL="360000"/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m[99]++;</a:t>
            </a:r>
            <a:endParaRPr sz="3600" dirty="0">
              <a:latin typeface="+mj-lt"/>
            </a:endParaRPr>
          </a:p>
        </p:txBody>
      </p:sp>
      <p:sp>
        <p:nvSpPr>
          <p:cNvPr id="221" name="Google Shape;221;p10"/>
          <p:cNvSpPr txBox="1"/>
          <p:nvPr/>
        </p:nvSpPr>
        <p:spPr>
          <a:xfrm>
            <a:off x="1005840" y="5791208"/>
            <a:ext cx="9858508" cy="240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i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Пример</a:t>
            </a:r>
            <a:r>
              <a:rPr lang="en-US" sz="3600" i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3 (</a:t>
            </a:r>
            <a:r>
              <a:rPr lang="en-US" sz="3600" i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сложение</a:t>
            </a:r>
            <a:r>
              <a:rPr lang="en-US" sz="3600" i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двух</a:t>
            </a:r>
            <a:r>
              <a:rPr lang="en-US" sz="3600" i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массивов</a:t>
            </a:r>
            <a:r>
              <a:rPr lang="en-US" sz="3600" i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):</a:t>
            </a:r>
            <a:endParaRPr sz="3600" dirty="0">
              <a:latin typeface="+mj-lt"/>
            </a:endParaRPr>
          </a:p>
          <a:p>
            <a:pPr marL="360000"/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int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 A[4] = { 2, 3, 4};</a:t>
            </a:r>
            <a:endParaRPr sz="3600" dirty="0">
              <a:solidFill>
                <a:srgbClr val="3333AF"/>
              </a:solidFill>
              <a:latin typeface="+mj-lt"/>
              <a:ea typeface="Cambria"/>
              <a:cs typeface="Cambria"/>
              <a:sym typeface="Cambria"/>
            </a:endParaRPr>
          </a:p>
          <a:p>
            <a:pPr marL="360000"/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int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 B[] = {1, -1, 5};</a:t>
            </a:r>
            <a:endParaRPr sz="3600" dirty="0">
              <a:latin typeface="+mj-lt"/>
            </a:endParaRPr>
          </a:p>
          <a:p>
            <a:pPr marL="360000"/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int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C[4] = {0};</a:t>
            </a:r>
            <a:endParaRPr sz="3600" dirty="0">
              <a:solidFill>
                <a:srgbClr val="3333AF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1005840" y="1606792"/>
            <a:ext cx="15287732" cy="12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i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Пример</a:t>
            </a:r>
            <a:r>
              <a:rPr lang="en-US" sz="3600" i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1 (</a:t>
            </a:r>
            <a:r>
              <a:rPr lang="en-US" sz="3600" i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все</a:t>
            </a:r>
            <a:r>
              <a:rPr lang="en-US" sz="3600" i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элементы</a:t>
            </a:r>
            <a:r>
              <a:rPr lang="en-US" sz="3600" i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массива</a:t>
            </a:r>
            <a:r>
              <a:rPr lang="en-US" sz="3600" i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увеличиваются</a:t>
            </a:r>
            <a:r>
              <a:rPr lang="en-US" sz="3600" i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i="1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на</a:t>
            </a:r>
            <a:r>
              <a:rPr lang="en-US" sz="3600" i="1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1):</a:t>
            </a:r>
            <a:endParaRPr sz="3600" dirty="0">
              <a:latin typeface="+mj-lt"/>
            </a:endParaRPr>
          </a:p>
          <a:p>
            <a:pPr marL="360000"/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int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 A[3] = {1, 2, 3};</a:t>
            </a:r>
            <a:endParaRPr sz="3600" dirty="0">
              <a:solidFill>
                <a:srgbClr val="3333AF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>
            <a:off x="5355046" y="8683041"/>
            <a:ext cx="5286412" cy="184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u="sng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Вариант 2</a:t>
            </a:r>
            <a:endParaRPr sz="3600">
              <a:latin typeface="+mj-lt"/>
            </a:endParaRPr>
          </a:p>
          <a:p>
            <a:pPr marL="360000"/>
            <a:r>
              <a:rPr lang="en-US" sz="3600" b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for</a:t>
            </a:r>
            <a:r>
              <a:rPr lang="en-US" sz="360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(int i=0; i&lt;3; i++)</a:t>
            </a:r>
            <a:endParaRPr sz="3600">
              <a:latin typeface="+mj-lt"/>
            </a:endParaRPr>
          </a:p>
          <a:p>
            <a:pPr marL="360000"/>
            <a:r>
              <a:rPr lang="en-US" sz="360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       C[i] = A[i]+B[i];</a:t>
            </a:r>
            <a:endParaRPr sz="3600">
              <a:latin typeface="+mj-lt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>
            <a:off x="4569228" y="2899374"/>
            <a:ext cx="3429024" cy="240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u="sng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Вариант</a:t>
            </a:r>
            <a:r>
              <a:rPr lang="en-US" sz="3600" u="sng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2</a:t>
            </a:r>
            <a:endParaRPr sz="3600" dirty="0">
              <a:latin typeface="+mj-lt"/>
            </a:endParaRPr>
          </a:p>
          <a:p>
            <a:pPr marL="360000"/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A[0]++;</a:t>
            </a:r>
            <a:endParaRPr sz="3600" dirty="0">
              <a:latin typeface="+mj-lt"/>
            </a:endParaRPr>
          </a:p>
          <a:p>
            <a:pPr marL="360000"/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A[1]++;</a:t>
            </a:r>
            <a:endParaRPr sz="3600" dirty="0">
              <a:latin typeface="+mj-lt"/>
            </a:endParaRPr>
          </a:p>
          <a:p>
            <a:pPr marL="360000"/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A[2]++;</a:t>
            </a:r>
            <a:endParaRPr sz="3600" dirty="0">
              <a:latin typeface="+mj-lt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>
            <a:off x="7521004" y="2899373"/>
            <a:ext cx="6286544" cy="184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u="sng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Вариант</a:t>
            </a:r>
            <a:r>
              <a:rPr lang="en-US" sz="3600" u="sng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3</a:t>
            </a:r>
            <a:endParaRPr sz="3600" u="sng" dirty="0">
              <a:solidFill>
                <a:schemeClr val="dk1"/>
              </a:solidFill>
              <a:latin typeface="+mj-lt"/>
              <a:ea typeface="Cambria"/>
              <a:cs typeface="Cambria"/>
              <a:sym typeface="Cambria"/>
            </a:endParaRPr>
          </a:p>
          <a:p>
            <a:pPr marL="360000"/>
            <a:r>
              <a:rPr lang="en-US" sz="3600" b="1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for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( </a:t>
            </a: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int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 </a:t>
            </a: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= 0;  </a:t>
            </a: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&lt; 3;  </a:t>
            </a: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++ )</a:t>
            </a:r>
            <a:endParaRPr sz="3600" dirty="0">
              <a:latin typeface="+mj-lt"/>
            </a:endParaRPr>
          </a:p>
          <a:p>
            <a:pPr marL="360000"/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       A[</a:t>
            </a: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]++;</a:t>
            </a:r>
            <a:endParaRPr sz="3600" dirty="0">
              <a:latin typeface="+mj-lt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1005840" y="2899375"/>
            <a:ext cx="3857652" cy="240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u="sng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Вариант</a:t>
            </a:r>
            <a:r>
              <a:rPr lang="en-US" sz="3600" u="sng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1</a:t>
            </a:r>
            <a:endParaRPr sz="3600" dirty="0">
              <a:solidFill>
                <a:srgbClr val="3333AF"/>
              </a:solidFill>
              <a:latin typeface="+mj-lt"/>
              <a:ea typeface="Cambria"/>
              <a:cs typeface="Cambria"/>
              <a:sym typeface="Cambria"/>
            </a:endParaRPr>
          </a:p>
          <a:p>
            <a:pPr marL="360000"/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A[0] = A[0]+1;</a:t>
            </a:r>
            <a:endParaRPr sz="3600" dirty="0">
              <a:latin typeface="+mj-lt"/>
            </a:endParaRPr>
          </a:p>
          <a:p>
            <a:pPr marL="360000"/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A[1]+=1;</a:t>
            </a:r>
            <a:endParaRPr sz="3600" dirty="0">
              <a:latin typeface="+mj-lt"/>
            </a:endParaRPr>
          </a:p>
          <a:p>
            <a:pPr marL="360000"/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A[2]++;</a:t>
            </a:r>
            <a:endParaRPr sz="3600" dirty="0">
              <a:latin typeface="+mj-lt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675046" y="8683040"/>
            <a:ext cx="5143536" cy="2400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r>
              <a:rPr lang="en-US" sz="3600" u="sng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Вариант 1</a:t>
            </a:r>
            <a:endParaRPr sz="3600">
              <a:solidFill>
                <a:srgbClr val="3333AF"/>
              </a:solidFill>
              <a:latin typeface="+mj-lt"/>
              <a:ea typeface="Cambria"/>
              <a:cs typeface="Cambria"/>
              <a:sym typeface="Cambria"/>
            </a:endParaRPr>
          </a:p>
          <a:p>
            <a:pPr marL="360000"/>
            <a:r>
              <a:rPr lang="en-US" sz="360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C[0] = A[0]+B[0];</a:t>
            </a:r>
            <a:endParaRPr sz="3600">
              <a:latin typeface="+mj-lt"/>
            </a:endParaRPr>
          </a:p>
          <a:p>
            <a:pPr marL="360000"/>
            <a:r>
              <a:rPr lang="en-US" sz="360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C[1] = A[1]+B[1];</a:t>
            </a:r>
            <a:endParaRPr sz="3600">
              <a:latin typeface="+mj-lt"/>
            </a:endParaRPr>
          </a:p>
          <a:p>
            <a:pPr marL="360000"/>
            <a:r>
              <a:rPr lang="en-US" sz="360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C[2] = A[2]+B[2];</a:t>
            </a:r>
            <a:endParaRPr sz="3600">
              <a:latin typeface="+mj-lt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5840" y="214990"/>
            <a:ext cx="1486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ОПЕРАЦИИ С МАССИВАМИ</a:t>
            </a:r>
            <a:endParaRPr lang="ru-RU" sz="4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6" name="Google Shape;279;p14"/>
          <p:cNvSpPr txBox="1"/>
          <p:nvPr/>
        </p:nvSpPr>
        <p:spPr>
          <a:xfrm>
            <a:off x="11010852" y="5791208"/>
            <a:ext cx="15573484" cy="4278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spAutoFit/>
          </a:bodyPr>
          <a:lstStyle/>
          <a:p>
            <a:pPr marL="731520" indent="-566928">
              <a:buClr>
                <a:schemeClr val="accent1"/>
              </a:buClr>
              <a:buSzPts val="1920"/>
            </a:pPr>
            <a:r>
              <a:rPr lang="en-US" sz="3600" i="1" dirty="0" err="1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Пример</a:t>
            </a:r>
            <a:r>
              <a:rPr lang="ru-RU" sz="3600" i="1" dirty="0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4</a:t>
            </a:r>
            <a:r>
              <a:rPr lang="en-US" sz="3600" dirty="0" smtClean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(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увеличить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все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элементы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матрицы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на</a:t>
            </a:r>
            <a:r>
              <a:rPr lang="en-US" sz="3600" dirty="0">
                <a:solidFill>
                  <a:schemeClr val="dk1"/>
                </a:solidFill>
                <a:latin typeface="+mj-lt"/>
                <a:ea typeface="Cambria"/>
                <a:cs typeface="Cambria"/>
                <a:sym typeface="Cambria"/>
              </a:rPr>
              <a:t> 1):</a:t>
            </a:r>
            <a:endParaRPr sz="3600" dirty="0">
              <a:latin typeface="+mj-lt"/>
            </a:endParaRPr>
          </a:p>
          <a:p>
            <a:pPr marL="731520" indent="-566928">
              <a:spcBef>
                <a:spcPts val="1200"/>
              </a:spcBef>
              <a:buClr>
                <a:schemeClr val="accent1"/>
              </a:buClr>
              <a:buSzPts val="1920"/>
            </a:pP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int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M[2][3] = { {0, 3 , 1}, {6, 1, 5} };</a:t>
            </a:r>
            <a:endParaRPr sz="3600" dirty="0">
              <a:latin typeface="+mj-lt"/>
            </a:endParaRPr>
          </a:p>
          <a:p>
            <a:pPr marL="731520" indent="-566928">
              <a:spcBef>
                <a:spcPts val="1200"/>
              </a:spcBef>
              <a:buClr>
                <a:schemeClr val="accent1"/>
              </a:buClr>
              <a:buSzPts val="1920"/>
            </a:pP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int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 </a:t>
            </a: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,  j;</a:t>
            </a:r>
            <a:endParaRPr sz="3600" dirty="0">
              <a:latin typeface="+mj-lt"/>
            </a:endParaRPr>
          </a:p>
          <a:p>
            <a:pPr marL="731520" indent="-566928">
              <a:spcBef>
                <a:spcPts val="1200"/>
              </a:spcBef>
              <a:buClr>
                <a:schemeClr val="accent1"/>
              </a:buClr>
              <a:buSzPts val="1920"/>
            </a:pP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for (</a:t>
            </a: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=0; </a:t>
            </a: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&lt;2; </a:t>
            </a: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++)</a:t>
            </a:r>
            <a:endParaRPr sz="3600" dirty="0">
              <a:latin typeface="+mj-lt"/>
            </a:endParaRPr>
          </a:p>
          <a:p>
            <a:pPr marL="731520" indent="-566928">
              <a:spcBef>
                <a:spcPts val="1200"/>
              </a:spcBef>
            </a:pP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	for (j=0; j&lt;3; </a:t>
            </a: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j++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)</a:t>
            </a:r>
            <a:endParaRPr sz="3600" dirty="0">
              <a:latin typeface="+mj-lt"/>
            </a:endParaRPr>
          </a:p>
          <a:p>
            <a:pPr marL="731520" indent="-566928">
              <a:spcBef>
                <a:spcPts val="1200"/>
              </a:spcBef>
            </a:pP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		M[</a:t>
            </a:r>
            <a:r>
              <a:rPr lang="en-US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i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  <a:sym typeface="Cambria"/>
              </a:rPr>
              <a:t>][j]++;</a:t>
            </a:r>
            <a:endParaRPr sz="3600" dirty="0">
              <a:solidFill>
                <a:srgbClr val="3333AF"/>
              </a:solidFill>
              <a:latin typeface="+mj-lt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02030" y="3727251"/>
            <a:ext cx="225666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>
                <a:latin typeface="+mj-lt"/>
              </a:rPr>
              <a:t>Функция определяет действия, которые выполняет программа. Функции позволяют выделить набор инструкций и придать ему имя. А затем многократно по присвоенному имени вызывать в различных частях программы. </a:t>
            </a:r>
            <a:endParaRPr lang="ru-RU" sz="3600" dirty="0" smtClean="0">
              <a:latin typeface="+mj-lt"/>
            </a:endParaRPr>
          </a:p>
          <a:p>
            <a:r>
              <a:rPr lang="ru-RU" sz="3600" dirty="0" smtClean="0">
                <a:latin typeface="+mj-lt"/>
              </a:rPr>
              <a:t>По </a:t>
            </a:r>
            <a:r>
              <a:rPr lang="ru-RU" sz="3600" dirty="0">
                <a:latin typeface="+mj-lt"/>
              </a:rPr>
              <a:t>сути функция - это именованный блок кода.</a:t>
            </a:r>
          </a:p>
        </p:txBody>
      </p:sp>
      <p:sp>
        <p:nvSpPr>
          <p:cNvPr id="6" name="Овал 5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5840" y="214990"/>
            <a:ext cx="1486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ОПРЕДЕЛЕНИЕ </a:t>
            </a:r>
            <a:r>
              <a:rPr lang="ru-RU" sz="48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И ОБЪЯВЛЕНИЕ </a:t>
            </a:r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ФУНКЦИЙ</a:t>
            </a:r>
            <a:endParaRPr lang="ru-RU" sz="4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02030" y="5635465"/>
            <a:ext cx="14859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31520" indent="-566928">
              <a:spcBef>
                <a:spcPts val="1200"/>
              </a:spcBef>
            </a:pPr>
            <a:r>
              <a:rPr lang="en-US" sz="3600" dirty="0" smtClean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&lt;</a:t>
            </a:r>
            <a:r>
              <a:rPr lang="ru-RU" sz="3600" dirty="0" err="1" smtClean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тип_функции</a:t>
            </a:r>
            <a:r>
              <a:rPr lang="en-US" sz="3600" dirty="0" smtClean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&gt;  </a:t>
            </a:r>
            <a:r>
              <a:rPr lang="ru-RU" sz="3600" dirty="0" smtClean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3600" dirty="0" smtClean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&lt;</a:t>
            </a:r>
            <a:r>
              <a:rPr lang="ru-RU" sz="3600" dirty="0" err="1" smtClean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имя_функции</a:t>
            </a:r>
            <a:r>
              <a:rPr lang="en-US" sz="3600" dirty="0" smtClean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&gt;</a:t>
            </a:r>
            <a:r>
              <a:rPr lang="ru-RU" sz="3600" dirty="0" smtClean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3600" dirty="0" smtClean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&lt;</a:t>
            </a:r>
            <a:r>
              <a:rPr lang="ru-RU" sz="3600" dirty="0" err="1" smtClean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формальные_параметры</a:t>
            </a:r>
            <a:r>
              <a:rPr lang="en-US" sz="3600" dirty="0" smtClean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&gt;</a:t>
            </a:r>
            <a:r>
              <a:rPr lang="ru-RU" sz="3600" dirty="0" smtClean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) {</a:t>
            </a:r>
            <a:endParaRPr lang="ru-RU" sz="3600" dirty="0">
              <a:solidFill>
                <a:srgbClr val="3333AF"/>
              </a:solidFill>
              <a:latin typeface="+mj-lt"/>
              <a:ea typeface="Cambria"/>
              <a:cs typeface="Cambria"/>
            </a:endParaRPr>
          </a:p>
          <a:p>
            <a:pPr marL="731520" indent="-566928">
              <a:spcBef>
                <a:spcPts val="1200"/>
              </a:spcBef>
            </a:pPr>
            <a:r>
              <a:rPr lang="ru-RU" sz="3600" dirty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    </a:t>
            </a:r>
            <a:r>
              <a:rPr lang="en-US" sz="3600" dirty="0" smtClean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&lt;</a:t>
            </a:r>
            <a:r>
              <a:rPr lang="ru-RU" sz="3600" dirty="0" err="1" smtClean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тело_функции</a:t>
            </a:r>
            <a:r>
              <a:rPr lang="en-US" sz="3600" dirty="0" smtClean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&gt;</a:t>
            </a:r>
            <a:endParaRPr lang="ru-RU" sz="3600" dirty="0">
              <a:solidFill>
                <a:srgbClr val="3333AF"/>
              </a:solidFill>
              <a:latin typeface="+mj-lt"/>
              <a:ea typeface="Cambria"/>
              <a:cs typeface="Cambria"/>
            </a:endParaRPr>
          </a:p>
          <a:p>
            <a:pPr marL="731520" indent="-566928">
              <a:spcBef>
                <a:spcPts val="1200"/>
              </a:spcBef>
            </a:pPr>
            <a:r>
              <a:rPr lang="ru-RU" sz="3600" dirty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}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002030" y="1402634"/>
            <a:ext cx="22040850" cy="235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+mj-lt"/>
              </a:rPr>
              <a:t>Любая функция должна быть объявлена и определена.</a:t>
            </a:r>
          </a:p>
          <a:p>
            <a:endParaRPr lang="ru-RU" sz="3600" dirty="0" smtClean="0">
              <a:latin typeface="+mj-lt"/>
            </a:endParaRPr>
          </a:p>
          <a:p>
            <a:pPr>
              <a:spcBef>
                <a:spcPts val="400"/>
              </a:spcBef>
            </a:pPr>
            <a:r>
              <a:rPr lang="ru-RU" sz="3600" b="1" dirty="0" smtClean="0">
                <a:solidFill>
                  <a:srgbClr val="0070C0"/>
                </a:solidFill>
                <a:latin typeface="+mj-lt"/>
              </a:rPr>
              <a:t>Объявление функции </a:t>
            </a:r>
            <a:r>
              <a:rPr lang="ru-RU" sz="3600" dirty="0" smtClean="0">
                <a:latin typeface="+mj-lt"/>
              </a:rPr>
              <a:t>(прототип, заголовок) задает имя функции, тип возвращаемого значения и список передаваемых параметров.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002030" y="8385840"/>
            <a:ext cx="22734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+mj-lt"/>
              </a:rPr>
              <a:t>Определение функции </a:t>
            </a:r>
            <a:r>
              <a:rPr lang="ru-RU" sz="3600" dirty="0">
                <a:latin typeface="+mj-lt"/>
              </a:rPr>
              <a:t>содержит, кроме объявления, тело функции, которое представляет собой последовательность описаний и операторов.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188720" y="9628110"/>
            <a:ext cx="123145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&lt;</a:t>
            </a:r>
            <a:r>
              <a:rPr lang="ru-RU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тип_функции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&gt;  </a:t>
            </a:r>
            <a:r>
              <a:rPr lang="ru-RU" sz="3600" dirty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 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&lt;</a:t>
            </a:r>
            <a:r>
              <a:rPr lang="ru-RU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имя_функции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&gt;</a:t>
            </a:r>
            <a:r>
              <a:rPr lang="ru-RU" sz="3600" dirty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(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&lt;</a:t>
            </a:r>
            <a:r>
              <a:rPr lang="ru-RU" sz="3600" dirty="0" err="1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формальные_параметры</a:t>
            </a:r>
            <a:r>
              <a:rPr lang="en-US" sz="3600" dirty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&gt;</a:t>
            </a:r>
            <a:r>
              <a:rPr lang="ru-RU" sz="3600" dirty="0" smtClean="0">
                <a:solidFill>
                  <a:srgbClr val="3333AF"/>
                </a:solidFill>
                <a:latin typeface="+mj-lt"/>
                <a:ea typeface="Cambria"/>
                <a:cs typeface="Cambria"/>
              </a:rPr>
              <a:t>);</a:t>
            </a:r>
            <a:endParaRPr lang="ru-RU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73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8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839586" y="1841887"/>
            <a:ext cx="114988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>
                <a:latin typeface="+mj-lt"/>
              </a:rPr>
              <a:t>При использовании массива как параметра функции, в функцию передается указатель на его первый элемент, т. е. массив всегда передается по адресу. При этом теряется информация о количестве элементов в массиве, поэтому размерность массива следует передавать как отдельный параметр. Так как в функцию передается указатель на начало массива (передача по адресу), то массив может быть изменен за счет операторов тела функции.</a:t>
            </a:r>
          </a:p>
        </p:txBody>
      </p:sp>
      <p:sp>
        <p:nvSpPr>
          <p:cNvPr id="6" name="Овал 5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5840" y="214990"/>
            <a:ext cx="1486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ПЕРЕДАЧА МАССИВОВ В ФУНКЦИИ</a:t>
            </a:r>
            <a:endParaRPr lang="ru-RU" sz="4800" dirty="0"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13121640" y="1630142"/>
            <a:ext cx="10652760" cy="4947804"/>
            <a:chOff x="1005840" y="3979397"/>
            <a:chExt cx="10652760" cy="4947804"/>
          </a:xfrm>
        </p:grpSpPr>
        <p:sp>
          <p:nvSpPr>
            <p:cNvPr id="10" name="Загнутый угол 9"/>
            <p:cNvSpPr/>
            <p:nvPr/>
          </p:nvSpPr>
          <p:spPr>
            <a:xfrm>
              <a:off x="1005840" y="3979397"/>
              <a:ext cx="10652760" cy="4947804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  <a:effectLst>
              <a:outerShdw blurRad="546100" dist="139700" dir="6300000" sx="102000" sy="102000" algn="tr" rotWithShape="0">
                <a:schemeClr val="tx2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7200"/>
            </a:p>
          </p:txBody>
        </p:sp>
        <p:pic>
          <p:nvPicPr>
            <p:cNvPr id="8194" name="Picture 2" descr="https://lh6.googleusercontent.com/FVCm9BqQHpzTgmDfBtP0a-F7__s5xS6rZJw8Zfy-S3tjEFlW5-kMaRp0taJgWAiJ9XOKnel4OZZLRa88ebKZbU-ffZMp_r3KxHNw3BEwZw16qQbeJDKJcqLLRjvnMGRg6rgxjzfDxZeQM6zZ7r60nDIQ27QXCiENRavjMa3YTQXcN6DZJnnpnU0_3Gidc-cSWyUnUA=s204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8720" y="4215966"/>
              <a:ext cx="9624373" cy="471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Прямоугольник 10"/>
          <p:cNvSpPr/>
          <p:nvPr/>
        </p:nvSpPr>
        <p:spPr>
          <a:xfrm>
            <a:off x="13653655" y="7660166"/>
            <a:ext cx="1012074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>
                <a:latin typeface="+mj-lt"/>
              </a:rPr>
              <a:t>При использовании динамических массивов, в функцию передается указатель на область динамической памяти, в которой размещаются элементы массива. Функция также может возвращать указатель на область динамической памяти, в которой размещаются элементы массива.</a:t>
            </a:r>
          </a:p>
        </p:txBody>
      </p:sp>
      <p:grpSp>
        <p:nvGrpSpPr>
          <p:cNvPr id="12" name="Группа 11"/>
          <p:cNvGrpSpPr/>
          <p:nvPr/>
        </p:nvGrpSpPr>
        <p:grpSpPr>
          <a:xfrm>
            <a:off x="493776" y="7413993"/>
            <a:ext cx="12627864" cy="4947804"/>
            <a:chOff x="676656" y="6982792"/>
            <a:chExt cx="12627864" cy="4947804"/>
          </a:xfrm>
        </p:grpSpPr>
        <p:sp>
          <p:nvSpPr>
            <p:cNvPr id="14" name="Загнутый угол 13"/>
            <p:cNvSpPr/>
            <p:nvPr/>
          </p:nvSpPr>
          <p:spPr>
            <a:xfrm>
              <a:off x="676656" y="6982792"/>
              <a:ext cx="12627864" cy="4947804"/>
            </a:xfrm>
            <a:prstGeom prst="foldedCorner">
              <a:avLst/>
            </a:prstGeom>
            <a:solidFill>
              <a:schemeClr val="bg1"/>
            </a:solidFill>
            <a:ln>
              <a:noFill/>
            </a:ln>
            <a:effectLst>
              <a:outerShdw blurRad="546100" dist="139700" dir="6300000" sx="102000" sy="102000" algn="tr" rotWithShape="0">
                <a:schemeClr val="tx2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ru-RU" sz="7200"/>
            </a:p>
          </p:txBody>
        </p:sp>
        <p:pic>
          <p:nvPicPr>
            <p:cNvPr id="8196" name="Picture 4" descr="https://lh4.googleusercontent.com/DFX8QwhF6X7mIjfoROsyGJyYtV0DyNJPVjGqQreGQfgp7EtkvmFFeuRKfWvO7qCJKkccNdgcJ698FiSv4-f44uK1KT0U7lLacVmyG_1kwhjVM6vPGZ8D2OcM4-O0efxPFegpLpfrWjpg3zkDEp4Tze4-ZRcSOKOVGPG24Fgx9RPZuva0U2PjtOmMPtC-eizRIiQmq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586" y="7202249"/>
              <a:ext cx="11840585" cy="465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971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47472" y="347472"/>
            <a:ext cx="658368" cy="6583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88720" y="1225296"/>
            <a:ext cx="16898112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5840" y="214990"/>
            <a:ext cx="1486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+mj-lt"/>
                <a:cs typeface="Courier New" panose="02070309020205020404" pitchFamily="49" charset="0"/>
              </a:rPr>
              <a:t>ЗАДАЧИ НА САМОСТОЯТЕЛЬНОЕ ВЫПОЛНЕНИЕ</a:t>
            </a:r>
            <a:endParaRPr lang="ru-RU" sz="4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Загнутый угол 2"/>
          <p:cNvSpPr/>
          <p:nvPr/>
        </p:nvSpPr>
        <p:spPr>
          <a:xfrm>
            <a:off x="609250" y="2153920"/>
            <a:ext cx="23139750" cy="10985408"/>
          </a:xfrm>
          <a:prstGeom prst="foldedCorner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546100" dist="139700" dir="6300000" sx="102000" sy="102000" algn="tr" rotWithShape="0">
              <a:schemeClr val="tx2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720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020108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677752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22848889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22191245" y="1568628"/>
            <a:ext cx="493572" cy="1126357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838201" y="3345911"/>
            <a:ext cx="225042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algn="just" defTabSz="503972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  <a:defRPr/>
            </a:pPr>
            <a:r>
              <a:rPr lang="ru-RU" altLang="ru-RU" b="1" dirty="0" smtClean="0">
                <a:latin typeface="+mj-lt"/>
              </a:rPr>
              <a:t>Разработать программу с переключающимся меню </a:t>
            </a:r>
            <a:r>
              <a:rPr lang="ru-RU" altLang="ru-RU" b="1" dirty="0" smtClean="0">
                <a:latin typeface="+mj-lt"/>
              </a:rPr>
              <a:t>через оператор </a:t>
            </a:r>
            <a:r>
              <a:rPr lang="en-US" altLang="ru-RU" b="1" dirty="0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switch-case</a:t>
            </a:r>
            <a:r>
              <a:rPr lang="ru-RU" altLang="ru-RU" b="1" dirty="0" smtClean="0">
                <a:latin typeface="+mj-lt"/>
              </a:rPr>
              <a:t>. </a:t>
            </a:r>
            <a:r>
              <a:rPr lang="ru-RU" altLang="ru-RU" b="1" dirty="0" smtClean="0">
                <a:latin typeface="+mj-lt"/>
              </a:rPr>
              <a:t>Каждый пункт меню – отдельная задача из списка (далее задачи по вариантам):</a:t>
            </a:r>
          </a:p>
        </p:txBody>
      </p:sp>
      <p:sp>
        <p:nvSpPr>
          <p:cNvPr id="16" name="Овал 15"/>
          <p:cNvSpPr/>
          <p:nvPr/>
        </p:nvSpPr>
        <p:spPr>
          <a:xfrm>
            <a:off x="4985731" y="2505612"/>
            <a:ext cx="606515" cy="606515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sp>
        <p:nvSpPr>
          <p:cNvPr id="20" name="Прямоугольник 19"/>
          <p:cNvSpPr/>
          <p:nvPr/>
        </p:nvSpPr>
        <p:spPr>
          <a:xfrm>
            <a:off x="1513680" y="4321622"/>
            <a:ext cx="96115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z="3200" b="1" dirty="0">
                <a:latin typeface="+mj-lt"/>
              </a:rPr>
              <a:t>Создать функцию для поиска положения первого нулевого элемента произвольного массива целых чисел. Вернуть </a:t>
            </a:r>
            <a:r>
              <a:rPr lang="ru-RU" altLang="ru-RU" sz="3200" b="1" dirty="0" smtClean="0">
                <a:latin typeface="+mj-lt"/>
              </a:rPr>
              <a:t>индекс нулевого элемента. </a:t>
            </a:r>
            <a:r>
              <a:rPr lang="ru-RU" altLang="ru-RU" sz="3200" b="1" dirty="0">
                <a:latin typeface="+mj-lt"/>
              </a:rPr>
              <a:t>Полученный индекс разделяет массив на две части. Определить в какой части сумма элементов больше</a:t>
            </a:r>
            <a:r>
              <a:rPr lang="ru-RU" altLang="ru-RU" sz="3200" b="1" dirty="0" smtClean="0">
                <a:latin typeface="+mj-lt"/>
              </a:rPr>
              <a:t>.</a:t>
            </a: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sz="500" b="1" dirty="0">
              <a:latin typeface="+mj-lt"/>
            </a:endParaRP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z="3200" b="1" dirty="0">
                <a:latin typeface="+mj-lt"/>
              </a:rPr>
              <a:t>Массив А состоит из первых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ru-RU" altLang="ru-RU" sz="3200" b="1" dirty="0">
                <a:latin typeface="+mj-lt"/>
              </a:rPr>
              <a:t> элементов последовательности Фибоначчи. Написать функцию подсчета суммы четных элементов последовательности. На экран вывести массив и искомую сумму</a:t>
            </a:r>
            <a:r>
              <a:rPr lang="ru-RU" altLang="ru-RU" sz="3200" b="1" dirty="0" smtClean="0">
                <a:latin typeface="+mj-lt"/>
              </a:rPr>
              <a:t>.</a:t>
            </a: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sz="5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EAEB9-988B-4184-ABD0-9EEA1A0880A9}"/>
              </a:ext>
            </a:extLst>
          </p:cNvPr>
          <p:cNvSpPr txBox="1"/>
          <p:nvPr/>
        </p:nvSpPr>
        <p:spPr>
          <a:xfrm>
            <a:off x="5744215" y="2360190"/>
            <a:ext cx="42245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Вариант №1</a:t>
            </a:r>
            <a:endParaRPr lang="ru-RU" sz="4800" b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16288731" y="2505612"/>
            <a:ext cx="606515" cy="606515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72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EAEB9-988B-4184-ABD0-9EEA1A0880A9}"/>
              </a:ext>
            </a:extLst>
          </p:cNvPr>
          <p:cNvSpPr txBox="1"/>
          <p:nvPr/>
        </p:nvSpPr>
        <p:spPr>
          <a:xfrm>
            <a:off x="17047215" y="2360190"/>
            <a:ext cx="348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Вариант №2</a:t>
            </a:r>
            <a:endParaRPr lang="ru-RU" sz="4800" b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2452269" y="4321622"/>
            <a:ext cx="10719389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z="3200" b="1" dirty="0">
                <a:latin typeface="+mj-lt"/>
              </a:rPr>
              <a:t>Массив А состоит из первых 10 элементов модифицированной последовательности Фибоначчи (каждый элемент последовательности умножен на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ru-RU" altLang="ru-RU" sz="3200" b="1" dirty="0">
                <a:latin typeface="+mj-lt"/>
              </a:rPr>
              <a:t> </a:t>
            </a:r>
            <a:r>
              <a:rPr lang="ru-RU" altLang="ru-RU" sz="3200" b="1" dirty="0" smtClean="0">
                <a:latin typeface="+mj-lt"/>
              </a:rPr>
              <a:t>в степени </a:t>
            </a:r>
            <a:r>
              <a:rPr lang="en-US" altLang="ru-RU" sz="3200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3200" b="1" dirty="0" smtClean="0">
                <a:latin typeface="+mj-lt"/>
              </a:rPr>
              <a:t>, </a:t>
            </a:r>
            <a:r>
              <a:rPr lang="ru-RU" altLang="ru-RU" sz="3200" b="1" dirty="0">
                <a:latin typeface="+mj-lt"/>
              </a:rPr>
              <a:t>где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ru-RU" altLang="ru-RU" sz="3200" b="1" dirty="0">
                <a:latin typeface="+mj-lt"/>
              </a:rPr>
              <a:t> – индекс члена последовательности). Написать функцию подсчета суммы положительных элементов последовательности. На экран вывести массив и искомую сумму</a:t>
            </a:r>
            <a:r>
              <a:rPr lang="ru-RU" altLang="ru-RU" sz="3200" b="1" dirty="0" smtClean="0">
                <a:latin typeface="+mj-lt"/>
              </a:rPr>
              <a:t>.</a:t>
            </a: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sz="500" b="1" dirty="0">
              <a:latin typeface="+mj-lt"/>
            </a:endParaRP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z="3200" b="1" dirty="0" smtClean="0">
                <a:latin typeface="+mj-lt"/>
              </a:rPr>
              <a:t>В </a:t>
            </a:r>
            <a:r>
              <a:rPr lang="ru-RU" altLang="ru-RU" sz="3200" b="1" dirty="0">
                <a:latin typeface="+mj-lt"/>
              </a:rPr>
              <a:t>массиве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Х(N)</a:t>
            </a:r>
            <a:r>
              <a:rPr lang="ru-RU" altLang="ru-RU" sz="3200" b="1" dirty="0">
                <a:latin typeface="+mj-lt"/>
              </a:rPr>
              <a:t> найти сумму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ru-RU" altLang="ru-RU" sz="3200" b="1" dirty="0">
                <a:latin typeface="+mj-lt"/>
              </a:rPr>
              <a:t> элементов, расположенных до максимального элемента, и сумму </a:t>
            </a:r>
            <a:r>
              <a:rPr lang="ru-RU" altLang="ru-RU" sz="3200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ru-RU" altLang="ru-RU" sz="3200" b="1" dirty="0">
                <a:latin typeface="+mj-lt"/>
              </a:rPr>
              <a:t> элементов, расположенных после максимального элемента. Вывести сообщение, какая из двух сумм больше</a:t>
            </a:r>
            <a:r>
              <a:rPr lang="ru-RU" altLang="ru-RU" sz="3200" b="1" dirty="0" smtClean="0">
                <a:latin typeface="+mj-lt"/>
              </a:rPr>
              <a:t>.</a:t>
            </a:r>
            <a:endParaRPr lang="ru-RU" altLang="ru-RU" sz="3200" b="1" dirty="0" smtClean="0">
              <a:latin typeface="+mj-lt"/>
            </a:endParaRP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endParaRPr lang="ru-RU" altLang="ru-RU" sz="500" b="1" dirty="0" smtClean="0">
              <a:latin typeface="+mj-lt"/>
            </a:endParaRPr>
          </a:p>
          <a:p>
            <a:pPr marL="111125" algn="just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z="3200" b="1" dirty="0">
                <a:latin typeface="+mj-lt"/>
              </a:rPr>
              <a:t>Дана целочисленная матрица </a:t>
            </a:r>
            <a:r>
              <a:rPr lang="ru-RU" altLang="ru-RU" sz="3200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NxN</a:t>
            </a:r>
            <a:r>
              <a:rPr lang="ru-RU" altLang="ru-RU" sz="3200" b="1" dirty="0">
                <a:latin typeface="+mj-lt"/>
              </a:rPr>
              <a:t>. Написать пользовательскую функцию подсчета суммы в области </a:t>
            </a:r>
            <a:r>
              <a:rPr lang="ru-RU" altLang="ru-RU" sz="3200" b="1" dirty="0" smtClean="0">
                <a:latin typeface="+mj-lt"/>
              </a:rPr>
              <a:t>желтого </a:t>
            </a:r>
            <a:r>
              <a:rPr lang="ru-RU" altLang="ru-RU" sz="3200" b="1" dirty="0">
                <a:latin typeface="+mj-lt"/>
              </a:rPr>
              <a:t>цвета</a:t>
            </a:r>
            <a:r>
              <a:rPr lang="ru-RU" altLang="ru-RU" sz="3200" b="1" dirty="0" smtClean="0">
                <a:latin typeface="+mj-lt"/>
              </a:rPr>
              <a:t>.</a:t>
            </a:r>
            <a:endParaRPr lang="ru-RU" altLang="ru-RU" sz="3200" b="1" dirty="0">
              <a:latin typeface="+mj-lt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770208" y="4311576"/>
            <a:ext cx="837024" cy="83702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/>
              <a:t>1</a:t>
            </a:r>
            <a:endParaRPr lang="ru-RU" sz="7200" dirty="0"/>
          </a:p>
        </p:txBody>
      </p:sp>
      <p:sp>
        <p:nvSpPr>
          <p:cNvPr id="27" name="Овал 26"/>
          <p:cNvSpPr/>
          <p:nvPr/>
        </p:nvSpPr>
        <p:spPr>
          <a:xfrm>
            <a:off x="11615245" y="4311576"/>
            <a:ext cx="837024" cy="83702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/>
              <a:t>1</a:t>
            </a:r>
            <a:endParaRPr lang="ru-RU" sz="7200" dirty="0"/>
          </a:p>
        </p:txBody>
      </p:sp>
      <p:sp>
        <p:nvSpPr>
          <p:cNvPr id="28" name="Овал 27"/>
          <p:cNvSpPr/>
          <p:nvPr/>
        </p:nvSpPr>
        <p:spPr>
          <a:xfrm>
            <a:off x="11615245" y="8007534"/>
            <a:ext cx="837024" cy="83702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/>
              <a:t>2</a:t>
            </a:r>
            <a:endParaRPr lang="ru-RU" sz="7200" dirty="0"/>
          </a:p>
        </p:txBody>
      </p:sp>
      <p:sp>
        <p:nvSpPr>
          <p:cNvPr id="29" name="Овал 28"/>
          <p:cNvSpPr/>
          <p:nvPr/>
        </p:nvSpPr>
        <p:spPr>
          <a:xfrm>
            <a:off x="824516" y="7035984"/>
            <a:ext cx="837024" cy="83702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 smtClean="0"/>
              <a:t>2</a:t>
            </a:r>
            <a:endParaRPr lang="ru-RU" sz="7200" dirty="0"/>
          </a:p>
        </p:txBody>
      </p:sp>
      <p:sp>
        <p:nvSpPr>
          <p:cNvPr id="30" name="Овал 29"/>
          <p:cNvSpPr/>
          <p:nvPr/>
        </p:nvSpPr>
        <p:spPr>
          <a:xfrm>
            <a:off x="770208" y="9777951"/>
            <a:ext cx="837024" cy="83702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/>
              <a:t>3</a:t>
            </a:r>
          </a:p>
        </p:txBody>
      </p:sp>
      <p:sp>
        <p:nvSpPr>
          <p:cNvPr id="31" name="Овал 30"/>
          <p:cNvSpPr/>
          <p:nvPr/>
        </p:nvSpPr>
        <p:spPr>
          <a:xfrm>
            <a:off x="11660236" y="10162761"/>
            <a:ext cx="837024" cy="83702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/>
              <a:t>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513680" y="9777951"/>
            <a:ext cx="60697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25">
              <a:spcAft>
                <a:spcPts val="850"/>
              </a:spcAft>
              <a:tabLst>
                <a:tab pos="431800" algn="l"/>
                <a:tab pos="536575" algn="l"/>
                <a:tab pos="985838" algn="l"/>
                <a:tab pos="1435100" algn="l"/>
                <a:tab pos="1884363" algn="l"/>
                <a:tab pos="2333625" algn="l"/>
                <a:tab pos="2782888" algn="l"/>
                <a:tab pos="3232150" algn="l"/>
                <a:tab pos="3681413" algn="l"/>
                <a:tab pos="4130675" algn="l"/>
                <a:tab pos="4579938" algn="l"/>
                <a:tab pos="5029200" algn="l"/>
                <a:tab pos="5478463" algn="l"/>
                <a:tab pos="5927725" algn="l"/>
                <a:tab pos="6376988" algn="l"/>
                <a:tab pos="6826250" algn="l"/>
                <a:tab pos="7275513" algn="l"/>
                <a:tab pos="7724775" algn="l"/>
                <a:tab pos="8174038" algn="l"/>
                <a:tab pos="8623300" algn="l"/>
                <a:tab pos="9072563" algn="l"/>
              </a:tabLst>
            </a:pPr>
            <a:r>
              <a:rPr lang="ru-RU" altLang="ru-RU" sz="3200" b="1" dirty="0" smtClean="0">
                <a:latin typeface="+mj-lt"/>
              </a:rPr>
              <a:t>Дана целочисленная матрица </a:t>
            </a:r>
            <a:r>
              <a:rPr lang="ru-RU" altLang="ru-RU" sz="3200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3200" b="1" dirty="0" err="1" smtClean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lang="ru-RU" altLang="ru-RU" sz="3200" b="1" dirty="0" smtClean="0">
                <a:latin typeface="+mj-lt"/>
              </a:rPr>
              <a:t>. Написать пользовательскую функцию подсчета суммы в области синего цвета.</a:t>
            </a:r>
            <a:endParaRPr lang="ru-RU" altLang="ru-RU" sz="3200" b="1" dirty="0">
              <a:latin typeface="+mj-lt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7584864" y="8945705"/>
            <a:ext cx="3752681" cy="3753959"/>
            <a:chOff x="6792387" y="9095487"/>
            <a:chExt cx="3752681" cy="3753959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7567690" y="9891119"/>
              <a:ext cx="2977378" cy="2958327"/>
              <a:chOff x="6991349" y="9953933"/>
              <a:chExt cx="2977378" cy="2958327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7010400" y="9953933"/>
                <a:ext cx="2958327" cy="295832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F45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Равнобедренный треугольник 8"/>
              <p:cNvSpPr/>
              <p:nvPr/>
            </p:nvSpPr>
            <p:spPr>
              <a:xfrm>
                <a:off x="6991349" y="9953933"/>
                <a:ext cx="2977377" cy="1495117"/>
              </a:xfrm>
              <a:prstGeom prst="triangle">
                <a:avLst/>
              </a:prstGeom>
              <a:solidFill>
                <a:srgbClr val="0F45C7"/>
              </a:solidFill>
              <a:ln>
                <a:solidFill>
                  <a:srgbClr val="0F45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1" name="Левая фигурная скобка 10"/>
            <p:cNvSpPr/>
            <p:nvPr/>
          </p:nvSpPr>
          <p:spPr>
            <a:xfrm>
              <a:off x="7237248" y="9886067"/>
              <a:ext cx="348060" cy="1500169"/>
            </a:xfrm>
            <a:prstGeom prst="leftBrace">
              <a:avLst>
                <a:gd name="adj1" fmla="val 75471"/>
                <a:gd name="adj2" fmla="val 523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Левая фигурная скобка 32"/>
            <p:cNvSpPr/>
            <p:nvPr/>
          </p:nvSpPr>
          <p:spPr>
            <a:xfrm rot="5400000">
              <a:off x="8161362" y="8971366"/>
              <a:ext cx="348060" cy="1500169"/>
            </a:xfrm>
            <a:prstGeom prst="leftBrace">
              <a:avLst>
                <a:gd name="adj1" fmla="val 75471"/>
                <a:gd name="adj2" fmla="val 523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585307" y="11402456"/>
              <a:ext cx="2959760" cy="144699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7920855" y="9095487"/>
              <a:ext cx="8290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altLang="ru-RU" b="1" dirty="0" smtClean="0">
                  <a:solidFill>
                    <a:srgbClr val="0F45C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altLang="ru-RU" b="1" dirty="0" smtClean="0">
                  <a:solidFill>
                    <a:srgbClr val="0F45C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/2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 rot="16200000">
              <a:off x="6639460" y="10354407"/>
              <a:ext cx="8290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altLang="ru-RU" b="1" dirty="0" smtClean="0">
                  <a:solidFill>
                    <a:srgbClr val="0F45C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altLang="ru-RU" b="1" dirty="0" smtClean="0">
                  <a:solidFill>
                    <a:srgbClr val="0F45C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/2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2561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ИНТех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Corbel Light"/>
        <a:ea typeface=""/>
        <a:cs typeface=""/>
      </a:majorFont>
      <a:minorFont>
        <a:latin typeface="Corbe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СПИНТех" id="{5A62A132-3981-4E93-A0CF-809673079107}" vid="{1B128695-7A9F-4101-AAC7-8FA1C06DFB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СПИНТех</Template>
  <TotalTime>109</TotalTime>
  <Words>1208</Words>
  <Application>Microsoft Office PowerPoint</Application>
  <PresentationFormat>Произвольный</PresentationFormat>
  <Paragraphs>175</Paragraphs>
  <Slides>9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Arial</vt:lpstr>
      <vt:lpstr>Calibri</vt:lpstr>
      <vt:lpstr>Cambria</vt:lpstr>
      <vt:lpstr>Corbel</vt:lpstr>
      <vt:lpstr>Corbel </vt:lpstr>
      <vt:lpstr>Corbel Light</vt:lpstr>
      <vt:lpstr>Courier New</vt:lpstr>
      <vt:lpstr>Times New Roman</vt:lpstr>
      <vt:lpstr>СПИНТех</vt:lpstr>
      <vt:lpstr>Microsoft Visio 2003-2010 Drawing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KoshMar</dc:creator>
  <cp:lastModifiedBy>Анна Доронина</cp:lastModifiedBy>
  <cp:revision>12</cp:revision>
  <dcterms:created xsi:type="dcterms:W3CDTF">2008-10-03T17:10:57Z</dcterms:created>
  <dcterms:modified xsi:type="dcterms:W3CDTF">2022-10-11T18:54:50Z</dcterms:modified>
</cp:coreProperties>
</file>