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4"/>
  </p:notesMasterIdLst>
  <p:sldIdLst>
    <p:sldId id="256" r:id="rId2"/>
    <p:sldId id="270" r:id="rId3"/>
  </p:sldIdLst>
  <p:sldSz cx="23304500" cy="13716000"/>
  <p:notesSz cx="6858000" cy="9144000"/>
  <p:defaultTextStyle>
    <a:defPPr>
      <a:defRPr lang="ru-RU"/>
    </a:defPPr>
    <a:lvl1pPr marL="0" algn="l" defTabSz="1776954" rtl="0" eaLnBrk="1" latinLnBrk="0" hangingPunct="1">
      <a:defRPr sz="3498" kern="1200">
        <a:solidFill>
          <a:schemeClr val="tx1"/>
        </a:solidFill>
        <a:latin typeface="+mn-lt"/>
        <a:ea typeface="+mn-ea"/>
        <a:cs typeface="+mn-cs"/>
      </a:defRPr>
    </a:lvl1pPr>
    <a:lvl2pPr marL="888477" algn="l" defTabSz="1776954" rtl="0" eaLnBrk="1" latinLnBrk="0" hangingPunct="1">
      <a:defRPr sz="3498" kern="1200">
        <a:solidFill>
          <a:schemeClr val="tx1"/>
        </a:solidFill>
        <a:latin typeface="+mn-lt"/>
        <a:ea typeface="+mn-ea"/>
        <a:cs typeface="+mn-cs"/>
      </a:defRPr>
    </a:lvl2pPr>
    <a:lvl3pPr marL="1776954" algn="l" defTabSz="1776954" rtl="0" eaLnBrk="1" latinLnBrk="0" hangingPunct="1">
      <a:defRPr sz="3498" kern="1200">
        <a:solidFill>
          <a:schemeClr val="tx1"/>
        </a:solidFill>
        <a:latin typeface="+mn-lt"/>
        <a:ea typeface="+mn-ea"/>
        <a:cs typeface="+mn-cs"/>
      </a:defRPr>
    </a:lvl3pPr>
    <a:lvl4pPr marL="2665430" algn="l" defTabSz="1776954" rtl="0" eaLnBrk="1" latinLnBrk="0" hangingPunct="1">
      <a:defRPr sz="3498" kern="1200">
        <a:solidFill>
          <a:schemeClr val="tx1"/>
        </a:solidFill>
        <a:latin typeface="+mn-lt"/>
        <a:ea typeface="+mn-ea"/>
        <a:cs typeface="+mn-cs"/>
      </a:defRPr>
    </a:lvl4pPr>
    <a:lvl5pPr marL="3553907" algn="l" defTabSz="1776954" rtl="0" eaLnBrk="1" latinLnBrk="0" hangingPunct="1">
      <a:defRPr sz="3498" kern="1200">
        <a:solidFill>
          <a:schemeClr val="tx1"/>
        </a:solidFill>
        <a:latin typeface="+mn-lt"/>
        <a:ea typeface="+mn-ea"/>
        <a:cs typeface="+mn-cs"/>
      </a:defRPr>
    </a:lvl5pPr>
    <a:lvl6pPr marL="4442384" algn="l" defTabSz="1776954" rtl="0" eaLnBrk="1" latinLnBrk="0" hangingPunct="1">
      <a:defRPr sz="3498" kern="1200">
        <a:solidFill>
          <a:schemeClr val="tx1"/>
        </a:solidFill>
        <a:latin typeface="+mn-lt"/>
        <a:ea typeface="+mn-ea"/>
        <a:cs typeface="+mn-cs"/>
      </a:defRPr>
    </a:lvl6pPr>
    <a:lvl7pPr marL="5330861" algn="l" defTabSz="1776954" rtl="0" eaLnBrk="1" latinLnBrk="0" hangingPunct="1">
      <a:defRPr sz="3498" kern="1200">
        <a:solidFill>
          <a:schemeClr val="tx1"/>
        </a:solidFill>
        <a:latin typeface="+mn-lt"/>
        <a:ea typeface="+mn-ea"/>
        <a:cs typeface="+mn-cs"/>
      </a:defRPr>
    </a:lvl7pPr>
    <a:lvl8pPr marL="6219337" algn="l" defTabSz="1776954" rtl="0" eaLnBrk="1" latinLnBrk="0" hangingPunct="1">
      <a:defRPr sz="3498" kern="1200">
        <a:solidFill>
          <a:schemeClr val="tx1"/>
        </a:solidFill>
        <a:latin typeface="+mn-lt"/>
        <a:ea typeface="+mn-ea"/>
        <a:cs typeface="+mn-cs"/>
      </a:defRPr>
    </a:lvl8pPr>
    <a:lvl9pPr marL="7107814" algn="l" defTabSz="1776954" rtl="0" eaLnBrk="1" latinLnBrk="0" hangingPunct="1">
      <a:defRPr sz="34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1915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1E3AE-348F-4BDC-9064-D34BBD103DCE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06450" y="1143000"/>
            <a:ext cx="5245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0DA0D-6E67-4B2F-8150-9D25300F69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63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76954" rtl="0" eaLnBrk="1" latinLnBrk="0" hangingPunct="1">
      <a:defRPr sz="2332" kern="1200">
        <a:solidFill>
          <a:schemeClr val="tx1"/>
        </a:solidFill>
        <a:latin typeface="+mn-lt"/>
        <a:ea typeface="+mn-ea"/>
        <a:cs typeface="+mn-cs"/>
      </a:defRPr>
    </a:lvl1pPr>
    <a:lvl2pPr marL="888477" algn="l" defTabSz="1776954" rtl="0" eaLnBrk="1" latinLnBrk="0" hangingPunct="1">
      <a:defRPr sz="2332" kern="1200">
        <a:solidFill>
          <a:schemeClr val="tx1"/>
        </a:solidFill>
        <a:latin typeface="+mn-lt"/>
        <a:ea typeface="+mn-ea"/>
        <a:cs typeface="+mn-cs"/>
      </a:defRPr>
    </a:lvl2pPr>
    <a:lvl3pPr marL="1776954" algn="l" defTabSz="1776954" rtl="0" eaLnBrk="1" latinLnBrk="0" hangingPunct="1">
      <a:defRPr sz="2332" kern="1200">
        <a:solidFill>
          <a:schemeClr val="tx1"/>
        </a:solidFill>
        <a:latin typeface="+mn-lt"/>
        <a:ea typeface="+mn-ea"/>
        <a:cs typeface="+mn-cs"/>
      </a:defRPr>
    </a:lvl3pPr>
    <a:lvl4pPr marL="2665430" algn="l" defTabSz="1776954" rtl="0" eaLnBrk="1" latinLnBrk="0" hangingPunct="1">
      <a:defRPr sz="2332" kern="1200">
        <a:solidFill>
          <a:schemeClr val="tx1"/>
        </a:solidFill>
        <a:latin typeface="+mn-lt"/>
        <a:ea typeface="+mn-ea"/>
        <a:cs typeface="+mn-cs"/>
      </a:defRPr>
    </a:lvl4pPr>
    <a:lvl5pPr marL="3553907" algn="l" defTabSz="1776954" rtl="0" eaLnBrk="1" latinLnBrk="0" hangingPunct="1">
      <a:defRPr sz="2332" kern="1200">
        <a:solidFill>
          <a:schemeClr val="tx1"/>
        </a:solidFill>
        <a:latin typeface="+mn-lt"/>
        <a:ea typeface="+mn-ea"/>
        <a:cs typeface="+mn-cs"/>
      </a:defRPr>
    </a:lvl5pPr>
    <a:lvl6pPr marL="4442384" algn="l" defTabSz="1776954" rtl="0" eaLnBrk="1" latinLnBrk="0" hangingPunct="1">
      <a:defRPr sz="2332" kern="1200">
        <a:solidFill>
          <a:schemeClr val="tx1"/>
        </a:solidFill>
        <a:latin typeface="+mn-lt"/>
        <a:ea typeface="+mn-ea"/>
        <a:cs typeface="+mn-cs"/>
      </a:defRPr>
    </a:lvl6pPr>
    <a:lvl7pPr marL="5330861" algn="l" defTabSz="1776954" rtl="0" eaLnBrk="1" latinLnBrk="0" hangingPunct="1">
      <a:defRPr sz="2332" kern="1200">
        <a:solidFill>
          <a:schemeClr val="tx1"/>
        </a:solidFill>
        <a:latin typeface="+mn-lt"/>
        <a:ea typeface="+mn-ea"/>
        <a:cs typeface="+mn-cs"/>
      </a:defRPr>
    </a:lvl7pPr>
    <a:lvl8pPr marL="6219337" algn="l" defTabSz="1776954" rtl="0" eaLnBrk="1" latinLnBrk="0" hangingPunct="1">
      <a:defRPr sz="2332" kern="1200">
        <a:solidFill>
          <a:schemeClr val="tx1"/>
        </a:solidFill>
        <a:latin typeface="+mn-lt"/>
        <a:ea typeface="+mn-ea"/>
        <a:cs typeface="+mn-cs"/>
      </a:defRPr>
    </a:lvl8pPr>
    <a:lvl9pPr marL="7107814" algn="l" defTabSz="1776954" rtl="0" eaLnBrk="1" latinLnBrk="0" hangingPunct="1">
      <a:defRPr sz="233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52095" algn="just">
              <a:lnSpc>
                <a:spcPct val="150000"/>
              </a:lnSpc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A0F79-7CFE-4D47-8CBB-4B16DBDD5C8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293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65921" y="1597305"/>
            <a:ext cx="14956179" cy="1533526"/>
          </a:xfrm>
        </p:spPr>
        <p:txBody>
          <a:bodyPr anchor="b">
            <a:normAutofit/>
          </a:bodyPr>
          <a:lstStyle>
            <a:lvl1pPr algn="l">
              <a:defRPr lang="ru-RU" sz="4000" kern="1200" dirty="0">
                <a:solidFill>
                  <a:srgbClr val="0F45C7"/>
                </a:solidFill>
                <a:latin typeface="Corbel Light" panose="020B0303020204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13063" y="7204076"/>
            <a:ext cx="17478375" cy="331152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7F5D-14DF-45E0-A662-5073F845867C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E6C1-4582-4219-92F1-D837BE8034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995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7F5D-14DF-45E0-A662-5073F845867C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E6C1-4582-4219-92F1-D837BE8034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562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7F5D-14DF-45E0-A662-5073F845867C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E6C1-4582-4219-92F1-D837BE8034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0808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7F5D-14DF-45E0-A662-5073F845867C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E6C1-4582-4219-92F1-D837BE8034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64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721" y="3505212"/>
            <a:ext cx="15594992" cy="3645028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1717" y="7692103"/>
            <a:ext cx="15594996" cy="1909094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7F5D-14DF-45E0-A662-5073F845867C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E6C1-4582-4219-92F1-D837BE8034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21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2185" y="730251"/>
            <a:ext cx="201001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2185" y="3651250"/>
            <a:ext cx="201001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602184" y="12712701"/>
            <a:ext cx="524351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57F5D-14DF-45E0-A662-5073F845867C}" type="datetimeFigureOut">
              <a:rPr lang="ru-RU" smtClean="0"/>
              <a:t>08.11.2022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7719616" y="12712701"/>
            <a:ext cx="7865269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6458803" y="12712701"/>
            <a:ext cx="524351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5E6C1-4582-4219-92F1-D837BE8034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16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gagarina.IPOVS\Desktop\Spintekh (1).jpg">
            <a:extLst>
              <a:ext uri="{FF2B5EF4-FFF2-40B4-BE49-F238E27FC236}">
                <a16:creationId xmlns:a16="http://schemas.microsoft.com/office/drawing/2014/main" id="{50EBE664-A309-410A-86E7-360477E63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500" b="72500" l="7795" r="88783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404" t="17891" r="8923" b="26739"/>
          <a:stretch/>
        </p:blipFill>
        <p:spPr bwMode="auto">
          <a:xfrm>
            <a:off x="277940" y="1290951"/>
            <a:ext cx="4133088" cy="2907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4206244" y="1244439"/>
            <a:ext cx="12192000" cy="28777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altLang="ru-RU" sz="7400" dirty="0">
                <a:solidFill>
                  <a:srgbClr val="0F45C7"/>
                </a:solidFill>
                <a:latin typeface="Corbel Light" panose="020B0303020204020204" pitchFamily="34" charset="0"/>
                <a:cs typeface="Arial" panose="020B0604020202020204" pitchFamily="34" charset="0"/>
              </a:rPr>
              <a:t>ИНСТИТУТ СИСТЕМНОЙ</a:t>
            </a:r>
          </a:p>
          <a:p>
            <a:r>
              <a:rPr lang="ru-RU" altLang="ru-RU" sz="5800" b="1" dirty="0">
                <a:solidFill>
                  <a:srgbClr val="0F45C7"/>
                </a:solidFill>
                <a:latin typeface="Corbel Light" panose="020B0303020204020204" pitchFamily="34" charset="0"/>
                <a:cs typeface="Arial" panose="020B0604020202020204" pitchFamily="34" charset="0"/>
              </a:rPr>
              <a:t>И ПРОГРАММНОЙ ИНЖЕНЕРИИ</a:t>
            </a:r>
            <a:r>
              <a:rPr lang="ru-RU" altLang="ru-RU" sz="5600" b="1" dirty="0">
                <a:solidFill>
                  <a:srgbClr val="0F45C7"/>
                </a:solidFill>
                <a:latin typeface="Corbel Light" panose="020B0303020204020204" pitchFamily="34" charset="0"/>
                <a:cs typeface="Arial" panose="020B0604020202020204" pitchFamily="34" charset="0"/>
              </a:rPr>
              <a:t/>
            </a:r>
            <a:br>
              <a:rPr lang="ru-RU" altLang="ru-RU" sz="5600" b="1" dirty="0">
                <a:solidFill>
                  <a:srgbClr val="0F45C7"/>
                </a:solidFill>
                <a:latin typeface="Corbel Light" panose="020B0303020204020204" pitchFamily="34" charset="0"/>
                <a:cs typeface="Arial" panose="020B0604020202020204" pitchFamily="34" charset="0"/>
              </a:rPr>
            </a:br>
            <a:r>
              <a:rPr lang="ru-RU" altLang="ru-RU" sz="4900" b="1" dirty="0">
                <a:solidFill>
                  <a:srgbClr val="0F45C7"/>
                </a:solidFill>
                <a:latin typeface="Corbel Light" panose="020B0303020204020204" pitchFamily="34" charset="0"/>
                <a:cs typeface="Arial" panose="020B0604020202020204" pitchFamily="34" charset="0"/>
              </a:rPr>
              <a:t>И ИНФОРМАЦИОННЫХ ТЕХНОЛОГИЙ</a:t>
            </a:r>
            <a:endParaRPr lang="ru-RU" sz="4900" b="1" dirty="0">
              <a:solidFill>
                <a:srgbClr val="0F45C7"/>
              </a:solidFill>
              <a:latin typeface="Corbel Light" panose="020B0303020204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206244" y="4461282"/>
            <a:ext cx="9584612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ru-RU" sz="5600" dirty="0" smtClean="0">
                <a:latin typeface="Corbel "/>
                <a:cs typeface="Arial" panose="020B0604020202020204" pitchFamily="34" charset="0"/>
              </a:rPr>
              <a:t>Основы программирования</a:t>
            </a:r>
          </a:p>
          <a:p>
            <a:pPr>
              <a:spcBef>
                <a:spcPct val="0"/>
              </a:spcBef>
            </a:pPr>
            <a:r>
              <a:rPr lang="ru-RU" sz="5600" dirty="0" smtClean="0">
                <a:latin typeface="Corbel "/>
                <a:cs typeface="Arial" panose="020B0604020202020204" pitchFamily="34" charset="0"/>
              </a:rPr>
              <a:t>Семинар </a:t>
            </a:r>
            <a:r>
              <a:rPr lang="ru-RU" sz="5600" dirty="0" smtClean="0">
                <a:latin typeface="Corbel "/>
                <a:cs typeface="Arial" panose="020B0604020202020204" pitchFamily="34" charset="0"/>
              </a:rPr>
              <a:t>№3</a:t>
            </a:r>
            <a:endParaRPr lang="ru-RU" sz="5600" dirty="0">
              <a:latin typeface="Corbel 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18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332089" y="635698"/>
            <a:ext cx="629222" cy="629222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881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1136094" y="1474661"/>
            <a:ext cx="16150019" cy="0"/>
          </a:xfrm>
          <a:prstGeom prst="line">
            <a:avLst/>
          </a:prstGeom>
          <a:ln>
            <a:solidFill>
              <a:srgbClr val="0F45C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61311" y="509081"/>
            <a:ext cx="14205408" cy="798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587" dirty="0">
                <a:latin typeface="+mj-lt"/>
                <a:cs typeface="Courier New" panose="02070309020205020404" pitchFamily="49" charset="0"/>
              </a:rPr>
              <a:t>ЗАДАЧИ НА САМОСТОЯТЕЛЬНОЕ ВЫПОЛНЕНИЕ</a:t>
            </a:r>
            <a:endParaRPr lang="ru-RU" sz="4587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" name="Загнутый угол 2"/>
          <p:cNvSpPr/>
          <p:nvPr/>
        </p:nvSpPr>
        <p:spPr>
          <a:xfrm>
            <a:off x="582278" y="2362173"/>
            <a:ext cx="22115334" cy="10499075"/>
          </a:xfrm>
          <a:prstGeom prst="foldedCorner">
            <a:avLst/>
          </a:prstGeom>
          <a:solidFill>
            <a:schemeClr val="bg1">
              <a:alpha val="84000"/>
            </a:schemeClr>
          </a:solidFill>
          <a:ln>
            <a:noFill/>
          </a:ln>
          <a:effectLst>
            <a:outerShdw blurRad="546100" dist="139700" dir="6300000" sx="102000" sy="102000" algn="tr" rotWithShape="0">
              <a:schemeClr val="tx2"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4784" tIns="87392" rIns="174784" bIns="8739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6881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98" t="12672" r="27221" b="14313"/>
          <a:stretch/>
        </p:blipFill>
        <p:spPr>
          <a:xfrm>
            <a:off x="974947" y="1802794"/>
            <a:ext cx="471721" cy="1076492"/>
          </a:xfrm>
          <a:prstGeom prst="rect">
            <a:avLst/>
          </a:prstGeom>
          <a:effectLst>
            <a:outerShdw blurRad="215900" dist="38100" dir="8100000" sx="104000" sy="104000" algn="tr" rotWithShape="0">
              <a:schemeClr val="tx2">
                <a:alpha val="40000"/>
              </a:schemeClr>
            </a:outerShdw>
          </a:effectLst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98" t="12672" r="27221" b="14313"/>
          <a:stretch/>
        </p:blipFill>
        <p:spPr>
          <a:xfrm>
            <a:off x="1603477" y="1802794"/>
            <a:ext cx="471721" cy="1076492"/>
          </a:xfrm>
          <a:prstGeom prst="rect">
            <a:avLst/>
          </a:prstGeom>
          <a:effectLst>
            <a:outerShdw blurRad="215900" dist="38100" dir="8100000" sx="104000" sy="104000" algn="tr" rotWithShape="0">
              <a:schemeClr val="tx2">
                <a:alpha val="40000"/>
              </a:schemeClr>
            </a:outerShdw>
          </a:effectLst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98" t="12672" r="27221" b="14313"/>
          <a:stretch/>
        </p:blipFill>
        <p:spPr>
          <a:xfrm>
            <a:off x="21837350" y="1802794"/>
            <a:ext cx="471721" cy="1076492"/>
          </a:xfrm>
          <a:prstGeom prst="rect">
            <a:avLst/>
          </a:prstGeom>
          <a:effectLst>
            <a:outerShdw blurRad="215900" dist="38100" dir="8100000" sx="104000" sy="104000" algn="tr" rotWithShape="0">
              <a:schemeClr val="tx2">
                <a:alpha val="40000"/>
              </a:schemeClr>
            </a:outerShdw>
          </a:effectLst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98" t="12672" r="27221" b="14313"/>
          <a:stretch/>
        </p:blipFill>
        <p:spPr>
          <a:xfrm>
            <a:off x="21208820" y="1802794"/>
            <a:ext cx="471721" cy="1076492"/>
          </a:xfrm>
          <a:prstGeom prst="rect">
            <a:avLst/>
          </a:prstGeom>
          <a:effectLst>
            <a:outerShdw blurRad="215900" dist="38100" dir="8100000" sx="104000" sy="104000" algn="tr" rotWithShape="0">
              <a:schemeClr val="tx2">
                <a:alpha val="40000"/>
              </a:schemeClr>
            </a:outerShdw>
          </a:effectLst>
        </p:spPr>
      </p:pic>
      <p:sp>
        <p:nvSpPr>
          <p:cNvPr id="4" name="Прямоугольник 3"/>
          <p:cNvSpPr/>
          <p:nvPr/>
        </p:nvSpPr>
        <p:spPr>
          <a:xfrm>
            <a:off x="801093" y="3501394"/>
            <a:ext cx="21507978" cy="1121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202" algn="just" defTabSz="481646">
              <a:spcAft>
                <a:spcPts val="812"/>
              </a:spcAft>
              <a:tabLst>
                <a:tab pos="412671" algn="l"/>
                <a:tab pos="512805" algn="l"/>
                <a:tab pos="942165" algn="l"/>
                <a:tab pos="1371525" algn="l"/>
                <a:tab pos="1800886" algn="l"/>
                <a:tab pos="2230245" algn="l"/>
                <a:tab pos="2659606" algn="l"/>
                <a:tab pos="3088966" algn="l"/>
                <a:tab pos="3518326" algn="l"/>
                <a:tab pos="3947686" algn="l"/>
                <a:tab pos="4377047" algn="l"/>
                <a:tab pos="4806406" algn="l"/>
                <a:tab pos="5235767" algn="l"/>
                <a:tab pos="5665127" algn="l"/>
                <a:tab pos="6094487" algn="l"/>
                <a:tab pos="6523847" algn="l"/>
                <a:tab pos="6953208" algn="l"/>
                <a:tab pos="7382567" algn="l"/>
                <a:tab pos="7811928" algn="l"/>
                <a:tab pos="8241288" algn="l"/>
                <a:tab pos="8670648" algn="l"/>
              </a:tabLst>
              <a:defRPr/>
            </a:pPr>
            <a:r>
              <a:rPr lang="ru-RU" altLang="ru-RU" sz="3343" b="1" dirty="0">
                <a:latin typeface="+mj-lt"/>
              </a:rPr>
              <a:t>Разработать программу с переключающимся меню через оператор </a:t>
            </a:r>
            <a:r>
              <a:rPr lang="en-US" altLang="ru-RU" sz="3343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switch-case</a:t>
            </a:r>
            <a:r>
              <a:rPr lang="ru-RU" altLang="ru-RU" sz="3343" b="1" dirty="0">
                <a:latin typeface="+mj-lt"/>
              </a:rPr>
              <a:t>. Каждый пункт меню – отдельная задача из списка (далее задачи по вариантам):</a:t>
            </a:r>
          </a:p>
        </p:txBody>
      </p:sp>
      <p:sp>
        <p:nvSpPr>
          <p:cNvPr id="16" name="Овал 15"/>
          <p:cNvSpPr/>
          <p:nvPr/>
        </p:nvSpPr>
        <p:spPr>
          <a:xfrm>
            <a:off x="4765009" y="2698296"/>
            <a:ext cx="579664" cy="579664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881"/>
          </a:p>
        </p:txBody>
      </p:sp>
      <p:sp>
        <p:nvSpPr>
          <p:cNvPr id="20" name="Прямоугольник 19"/>
          <p:cNvSpPr/>
          <p:nvPr/>
        </p:nvSpPr>
        <p:spPr>
          <a:xfrm>
            <a:off x="1446668" y="4433910"/>
            <a:ext cx="9186010" cy="4414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202" algn="just">
              <a:spcAft>
                <a:spcPts val="812"/>
              </a:spcAft>
              <a:tabLst>
                <a:tab pos="412671" algn="l"/>
                <a:tab pos="512805" algn="l"/>
                <a:tab pos="942165" algn="l"/>
                <a:tab pos="1371525" algn="l"/>
                <a:tab pos="1800886" algn="l"/>
                <a:tab pos="2230245" algn="l"/>
                <a:tab pos="2659606" algn="l"/>
                <a:tab pos="3088966" algn="l"/>
                <a:tab pos="3518326" algn="l"/>
                <a:tab pos="3947686" algn="l"/>
                <a:tab pos="4377047" algn="l"/>
                <a:tab pos="4806406" algn="l"/>
                <a:tab pos="5235767" algn="l"/>
                <a:tab pos="5665127" algn="l"/>
                <a:tab pos="6094487" algn="l"/>
                <a:tab pos="6523847" algn="l"/>
                <a:tab pos="6953208" algn="l"/>
                <a:tab pos="7382567" algn="l"/>
                <a:tab pos="7811928" algn="l"/>
                <a:tab pos="8241288" algn="l"/>
                <a:tab pos="8670648" algn="l"/>
              </a:tabLst>
            </a:pPr>
            <a:r>
              <a:rPr lang="ru-RU" altLang="ru-RU" sz="3058" b="1" dirty="0">
                <a:latin typeface="+mj-lt"/>
              </a:rPr>
              <a:t>Создать функцию для поиска положения первого нулевого элемента произвольного массива целых чисел. </a:t>
            </a:r>
            <a:r>
              <a:rPr lang="ru-RU" altLang="ru-RU" sz="3058" b="1" dirty="0">
                <a:latin typeface="+mj-lt"/>
              </a:rPr>
              <a:t>Вернуть </a:t>
            </a:r>
            <a:r>
              <a:rPr lang="ru-RU" altLang="ru-RU" sz="3058" b="1" dirty="0" smtClean="0">
                <a:latin typeface="+mj-lt"/>
              </a:rPr>
              <a:t>указатель на нулевой элемент. </a:t>
            </a:r>
            <a:r>
              <a:rPr lang="ru-RU" altLang="ru-RU" sz="3058" b="1" dirty="0">
                <a:latin typeface="+mj-lt"/>
              </a:rPr>
              <a:t>Полученный индекс разделяет массив на две части. </a:t>
            </a:r>
            <a:r>
              <a:rPr lang="ru-RU" altLang="ru-RU" sz="3058" b="1" dirty="0">
                <a:latin typeface="+mj-lt"/>
              </a:rPr>
              <a:t>Определить в какой части сумма элементов больше</a:t>
            </a:r>
            <a:r>
              <a:rPr lang="ru-RU" altLang="ru-RU" sz="3058" b="1" dirty="0" smtClean="0">
                <a:latin typeface="+mj-lt"/>
              </a:rPr>
              <a:t>.</a:t>
            </a:r>
          </a:p>
          <a:p>
            <a:pPr marL="106202" algn="just">
              <a:spcAft>
                <a:spcPts val="812"/>
              </a:spcAft>
              <a:tabLst>
                <a:tab pos="412671" algn="l"/>
                <a:tab pos="512805" algn="l"/>
                <a:tab pos="942165" algn="l"/>
                <a:tab pos="1371525" algn="l"/>
                <a:tab pos="1800886" algn="l"/>
                <a:tab pos="2230245" algn="l"/>
                <a:tab pos="2659606" algn="l"/>
                <a:tab pos="3088966" algn="l"/>
                <a:tab pos="3518326" algn="l"/>
                <a:tab pos="3947686" algn="l"/>
                <a:tab pos="4377047" algn="l"/>
                <a:tab pos="4806406" algn="l"/>
                <a:tab pos="5235767" algn="l"/>
                <a:tab pos="5665127" algn="l"/>
                <a:tab pos="6094487" algn="l"/>
                <a:tab pos="6523847" algn="l"/>
                <a:tab pos="6953208" algn="l"/>
                <a:tab pos="7382567" algn="l"/>
                <a:tab pos="7811928" algn="l"/>
                <a:tab pos="8241288" algn="l"/>
                <a:tab pos="8670648" algn="l"/>
              </a:tabLst>
            </a:pPr>
            <a:endParaRPr lang="ru-RU" altLang="ru-RU" sz="3058" b="1" dirty="0">
              <a:latin typeface="+mj-lt"/>
            </a:endParaRPr>
          </a:p>
          <a:p>
            <a:pPr marL="106202" algn="just">
              <a:spcAft>
                <a:spcPts val="812"/>
              </a:spcAft>
              <a:tabLst>
                <a:tab pos="412671" algn="l"/>
                <a:tab pos="512805" algn="l"/>
                <a:tab pos="942165" algn="l"/>
                <a:tab pos="1371525" algn="l"/>
                <a:tab pos="1800886" algn="l"/>
                <a:tab pos="2230245" algn="l"/>
                <a:tab pos="2659606" algn="l"/>
                <a:tab pos="3088966" algn="l"/>
                <a:tab pos="3518326" algn="l"/>
                <a:tab pos="3947686" algn="l"/>
                <a:tab pos="4377047" algn="l"/>
                <a:tab pos="4806406" algn="l"/>
                <a:tab pos="5235767" algn="l"/>
                <a:tab pos="5665127" algn="l"/>
                <a:tab pos="6094487" algn="l"/>
                <a:tab pos="6523847" algn="l"/>
                <a:tab pos="6953208" algn="l"/>
                <a:tab pos="7382567" algn="l"/>
                <a:tab pos="7811928" algn="l"/>
                <a:tab pos="8241288" algn="l"/>
                <a:tab pos="8670648" algn="l"/>
              </a:tabLst>
            </a:pPr>
            <a:endParaRPr lang="ru-RU" altLang="ru-RU" sz="478" b="1" dirty="0">
              <a:latin typeface="+mj-lt"/>
            </a:endParaRPr>
          </a:p>
          <a:p>
            <a:pPr marL="106202" algn="just">
              <a:spcAft>
                <a:spcPts val="812"/>
              </a:spcAft>
              <a:tabLst>
                <a:tab pos="412671" algn="l"/>
                <a:tab pos="512805" algn="l"/>
                <a:tab pos="942165" algn="l"/>
                <a:tab pos="1371525" algn="l"/>
                <a:tab pos="1800886" algn="l"/>
                <a:tab pos="2230245" algn="l"/>
                <a:tab pos="2659606" algn="l"/>
                <a:tab pos="3088966" algn="l"/>
                <a:tab pos="3518326" algn="l"/>
                <a:tab pos="3947686" algn="l"/>
                <a:tab pos="4377047" algn="l"/>
                <a:tab pos="4806406" algn="l"/>
                <a:tab pos="5235767" algn="l"/>
                <a:tab pos="5665127" algn="l"/>
                <a:tab pos="6094487" algn="l"/>
                <a:tab pos="6523847" algn="l"/>
                <a:tab pos="6953208" algn="l"/>
                <a:tab pos="7382567" algn="l"/>
                <a:tab pos="7811928" algn="l"/>
                <a:tab pos="8241288" algn="l"/>
                <a:tab pos="8670648" algn="l"/>
              </a:tabLst>
            </a:pPr>
            <a:r>
              <a:rPr lang="ru-RU" altLang="ru-RU" sz="3058" b="1" dirty="0">
                <a:latin typeface="+mj-lt"/>
              </a:rPr>
              <a:t>Создать функцию для удаления самого длинного слова в строке (возвращается измененная строка</a:t>
            </a:r>
            <a:r>
              <a:rPr lang="ru-RU" altLang="ru-RU" sz="3058" b="1" dirty="0" smtClean="0">
                <a:latin typeface="+mj-lt"/>
              </a:rPr>
              <a:t>). </a:t>
            </a:r>
            <a:endParaRPr lang="ru-RU" altLang="ru-RU" sz="3058" b="1" dirty="0">
              <a:latin typeface="+mj-lt"/>
            </a:endParaRPr>
          </a:p>
          <a:p>
            <a:pPr marL="106202" algn="just">
              <a:spcAft>
                <a:spcPts val="812"/>
              </a:spcAft>
              <a:tabLst>
                <a:tab pos="412671" algn="l"/>
                <a:tab pos="512805" algn="l"/>
                <a:tab pos="942165" algn="l"/>
                <a:tab pos="1371525" algn="l"/>
                <a:tab pos="1800886" algn="l"/>
                <a:tab pos="2230245" algn="l"/>
                <a:tab pos="2659606" algn="l"/>
                <a:tab pos="3088966" algn="l"/>
                <a:tab pos="3518326" algn="l"/>
                <a:tab pos="3947686" algn="l"/>
                <a:tab pos="4377047" algn="l"/>
                <a:tab pos="4806406" algn="l"/>
                <a:tab pos="5235767" algn="l"/>
                <a:tab pos="5665127" algn="l"/>
                <a:tab pos="6094487" algn="l"/>
                <a:tab pos="6523847" algn="l"/>
                <a:tab pos="6953208" algn="l"/>
                <a:tab pos="7382567" algn="l"/>
                <a:tab pos="7811928" algn="l"/>
                <a:tab pos="8241288" algn="l"/>
                <a:tab pos="8670648" algn="l"/>
              </a:tabLst>
            </a:pPr>
            <a:endParaRPr lang="ru-RU" altLang="ru-RU" sz="478" b="1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BEAEB9-988B-4184-ABD0-9EEA1A0880A9}"/>
              </a:ext>
            </a:extLst>
          </p:cNvPr>
          <p:cNvSpPr txBox="1"/>
          <p:nvPr/>
        </p:nvSpPr>
        <p:spPr>
          <a:xfrm>
            <a:off x="5489914" y="2559312"/>
            <a:ext cx="4037489" cy="739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205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Вариант №1</a:t>
            </a:r>
            <a:endParaRPr lang="ru-RU" sz="4587" b="1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15567616" y="2698296"/>
            <a:ext cx="579664" cy="579664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688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BEAEB9-988B-4184-ABD0-9EEA1A0880A9}"/>
              </a:ext>
            </a:extLst>
          </p:cNvPr>
          <p:cNvSpPr txBox="1"/>
          <p:nvPr/>
        </p:nvSpPr>
        <p:spPr>
          <a:xfrm>
            <a:off x="16292521" y="2559312"/>
            <a:ext cx="3334238" cy="739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205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Вариант №2</a:t>
            </a:r>
            <a:endParaRPr lang="ru-RU" sz="4587" b="1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1900997" y="4433909"/>
            <a:ext cx="10244833" cy="8016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202" algn="just">
              <a:spcAft>
                <a:spcPts val="812"/>
              </a:spcAft>
              <a:tabLst>
                <a:tab pos="412671" algn="l"/>
                <a:tab pos="512805" algn="l"/>
                <a:tab pos="942165" algn="l"/>
                <a:tab pos="1371525" algn="l"/>
                <a:tab pos="1800886" algn="l"/>
                <a:tab pos="2230245" algn="l"/>
                <a:tab pos="2659606" algn="l"/>
                <a:tab pos="3088966" algn="l"/>
                <a:tab pos="3518326" algn="l"/>
                <a:tab pos="3947686" algn="l"/>
                <a:tab pos="4377047" algn="l"/>
                <a:tab pos="4806406" algn="l"/>
                <a:tab pos="5235767" algn="l"/>
                <a:tab pos="5665127" algn="l"/>
                <a:tab pos="6094487" algn="l"/>
                <a:tab pos="6523847" algn="l"/>
                <a:tab pos="6953208" algn="l"/>
                <a:tab pos="7382567" algn="l"/>
                <a:tab pos="7811928" algn="l"/>
                <a:tab pos="8241288" algn="l"/>
                <a:tab pos="8670648" algn="l"/>
              </a:tabLst>
            </a:pPr>
            <a:r>
              <a:rPr lang="ru-RU" altLang="ru-RU" sz="3058" b="1" dirty="0">
                <a:latin typeface="+mj-lt"/>
              </a:rPr>
              <a:t>Создать функцию для удаления </a:t>
            </a:r>
            <a:r>
              <a:rPr lang="ru-RU" altLang="ru-RU" sz="3058" b="1" dirty="0" smtClean="0">
                <a:latin typeface="+mj-lt"/>
              </a:rPr>
              <a:t>самого короткого слова в </a:t>
            </a:r>
            <a:r>
              <a:rPr lang="ru-RU" altLang="ru-RU" sz="3058" b="1" dirty="0">
                <a:latin typeface="+mj-lt"/>
              </a:rPr>
              <a:t>строке (возвращается измененная строка). </a:t>
            </a:r>
            <a:endParaRPr lang="ru-RU" altLang="ru-RU" sz="3058" b="1" dirty="0" smtClean="0">
              <a:latin typeface="+mj-lt"/>
            </a:endParaRPr>
          </a:p>
          <a:p>
            <a:pPr marL="106202" algn="just">
              <a:spcAft>
                <a:spcPts val="812"/>
              </a:spcAft>
              <a:tabLst>
                <a:tab pos="412671" algn="l"/>
                <a:tab pos="512805" algn="l"/>
                <a:tab pos="942165" algn="l"/>
                <a:tab pos="1371525" algn="l"/>
                <a:tab pos="1800886" algn="l"/>
                <a:tab pos="2230245" algn="l"/>
                <a:tab pos="2659606" algn="l"/>
                <a:tab pos="3088966" algn="l"/>
                <a:tab pos="3518326" algn="l"/>
                <a:tab pos="3947686" algn="l"/>
                <a:tab pos="4377047" algn="l"/>
                <a:tab pos="4806406" algn="l"/>
                <a:tab pos="5235767" algn="l"/>
                <a:tab pos="5665127" algn="l"/>
                <a:tab pos="6094487" algn="l"/>
                <a:tab pos="6523847" algn="l"/>
                <a:tab pos="6953208" algn="l"/>
                <a:tab pos="7382567" algn="l"/>
                <a:tab pos="7811928" algn="l"/>
                <a:tab pos="8241288" algn="l"/>
                <a:tab pos="8670648" algn="l"/>
              </a:tabLst>
            </a:pPr>
            <a:endParaRPr lang="ru-RU" altLang="ru-RU" sz="3058" b="1" dirty="0">
              <a:latin typeface="+mj-lt"/>
            </a:endParaRPr>
          </a:p>
          <a:p>
            <a:pPr marL="106202" algn="just">
              <a:spcAft>
                <a:spcPts val="812"/>
              </a:spcAft>
              <a:tabLst>
                <a:tab pos="412671" algn="l"/>
                <a:tab pos="512805" algn="l"/>
                <a:tab pos="942165" algn="l"/>
                <a:tab pos="1371525" algn="l"/>
                <a:tab pos="1800886" algn="l"/>
                <a:tab pos="2230245" algn="l"/>
                <a:tab pos="2659606" algn="l"/>
                <a:tab pos="3088966" algn="l"/>
                <a:tab pos="3518326" algn="l"/>
                <a:tab pos="3947686" algn="l"/>
                <a:tab pos="4377047" algn="l"/>
                <a:tab pos="4806406" algn="l"/>
                <a:tab pos="5235767" algn="l"/>
                <a:tab pos="5665127" algn="l"/>
                <a:tab pos="6094487" algn="l"/>
                <a:tab pos="6523847" algn="l"/>
                <a:tab pos="6953208" algn="l"/>
                <a:tab pos="7382567" algn="l"/>
                <a:tab pos="7811928" algn="l"/>
                <a:tab pos="8241288" algn="l"/>
                <a:tab pos="8670648" algn="l"/>
              </a:tabLst>
            </a:pPr>
            <a:endParaRPr lang="ru-RU" altLang="ru-RU" sz="478" b="1" dirty="0">
              <a:latin typeface="+mj-lt"/>
            </a:endParaRPr>
          </a:p>
          <a:p>
            <a:pPr marL="106202" algn="just">
              <a:spcAft>
                <a:spcPts val="812"/>
              </a:spcAft>
              <a:tabLst>
                <a:tab pos="412671" algn="l"/>
                <a:tab pos="512805" algn="l"/>
                <a:tab pos="942165" algn="l"/>
                <a:tab pos="1371525" algn="l"/>
                <a:tab pos="1800886" algn="l"/>
                <a:tab pos="2230245" algn="l"/>
                <a:tab pos="2659606" algn="l"/>
                <a:tab pos="3088966" algn="l"/>
                <a:tab pos="3518326" algn="l"/>
                <a:tab pos="3947686" algn="l"/>
                <a:tab pos="4377047" algn="l"/>
                <a:tab pos="4806406" algn="l"/>
                <a:tab pos="5235767" algn="l"/>
                <a:tab pos="5665127" algn="l"/>
                <a:tab pos="6094487" algn="l"/>
                <a:tab pos="6523847" algn="l"/>
                <a:tab pos="6953208" algn="l"/>
                <a:tab pos="7382567" algn="l"/>
                <a:tab pos="7811928" algn="l"/>
                <a:tab pos="8241288" algn="l"/>
                <a:tab pos="8670648" algn="l"/>
              </a:tabLst>
            </a:pPr>
            <a:r>
              <a:rPr lang="ru-RU" altLang="ru-RU" sz="3058" b="1" dirty="0">
                <a:latin typeface="+mj-lt"/>
              </a:rPr>
              <a:t>Создать функцию для поиска положения </a:t>
            </a:r>
            <a:r>
              <a:rPr lang="ru-RU" altLang="ru-RU" sz="3058" b="1" dirty="0" smtClean="0">
                <a:latin typeface="+mj-lt"/>
              </a:rPr>
              <a:t>максимального элемента </a:t>
            </a:r>
            <a:r>
              <a:rPr lang="ru-RU" altLang="ru-RU" sz="3058" b="1" dirty="0">
                <a:latin typeface="+mj-lt"/>
              </a:rPr>
              <a:t>произвольного массива </a:t>
            </a:r>
            <a:r>
              <a:rPr lang="ru-RU" altLang="ru-RU" sz="3058" b="1" dirty="0" smtClean="0">
                <a:latin typeface="+mj-lt"/>
              </a:rPr>
              <a:t>вещественных </a:t>
            </a:r>
            <a:r>
              <a:rPr lang="ru-RU" altLang="ru-RU" sz="3058" b="1" dirty="0">
                <a:latin typeface="+mj-lt"/>
              </a:rPr>
              <a:t>чисел. Вернуть указатель на </a:t>
            </a:r>
            <a:r>
              <a:rPr lang="ru-RU" altLang="ru-RU" sz="3058" b="1" dirty="0" smtClean="0">
                <a:latin typeface="+mj-lt"/>
              </a:rPr>
              <a:t>максимум. В массиве </a:t>
            </a:r>
            <a:r>
              <a:rPr lang="ru-RU" altLang="ru-RU" sz="3058" b="1" dirty="0">
                <a:latin typeface="+mj-lt"/>
              </a:rPr>
              <a:t>найти сумму </a:t>
            </a:r>
            <a:r>
              <a:rPr lang="ru-RU" altLang="ru-RU" sz="3058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ru-RU" altLang="ru-RU" sz="3058" b="1" dirty="0">
                <a:latin typeface="+mj-lt"/>
              </a:rPr>
              <a:t> элементов, расположенных до максимального элемента, и сумму </a:t>
            </a:r>
            <a:r>
              <a:rPr lang="ru-RU" altLang="ru-RU" sz="3058" b="1" dirty="0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ru-RU" altLang="ru-RU" sz="3058" b="1" dirty="0">
                <a:latin typeface="+mj-lt"/>
              </a:rPr>
              <a:t> элементов, расположенных после максимального элемента. Вывести сообщение, какая из двух сумм больше</a:t>
            </a:r>
            <a:r>
              <a:rPr lang="ru-RU" altLang="ru-RU" sz="3058" b="1" dirty="0" smtClean="0">
                <a:latin typeface="+mj-lt"/>
              </a:rPr>
              <a:t>.</a:t>
            </a:r>
          </a:p>
          <a:p>
            <a:pPr marL="106202" algn="just">
              <a:spcAft>
                <a:spcPts val="812"/>
              </a:spcAft>
              <a:tabLst>
                <a:tab pos="412671" algn="l"/>
                <a:tab pos="512805" algn="l"/>
                <a:tab pos="942165" algn="l"/>
                <a:tab pos="1371525" algn="l"/>
                <a:tab pos="1800886" algn="l"/>
                <a:tab pos="2230245" algn="l"/>
                <a:tab pos="2659606" algn="l"/>
                <a:tab pos="3088966" algn="l"/>
                <a:tab pos="3518326" algn="l"/>
                <a:tab pos="3947686" algn="l"/>
                <a:tab pos="4377047" algn="l"/>
                <a:tab pos="4806406" algn="l"/>
                <a:tab pos="5235767" algn="l"/>
                <a:tab pos="5665127" algn="l"/>
                <a:tab pos="6094487" algn="l"/>
                <a:tab pos="6523847" algn="l"/>
                <a:tab pos="6953208" algn="l"/>
                <a:tab pos="7382567" algn="l"/>
                <a:tab pos="7811928" algn="l"/>
                <a:tab pos="8241288" algn="l"/>
                <a:tab pos="8670648" algn="l"/>
              </a:tabLst>
            </a:pPr>
            <a:endParaRPr lang="ru-RU" altLang="ru-RU" sz="3058" b="1" dirty="0">
              <a:latin typeface="+mj-lt"/>
            </a:endParaRPr>
          </a:p>
          <a:p>
            <a:pPr marL="106202" algn="just">
              <a:spcAft>
                <a:spcPts val="812"/>
              </a:spcAft>
              <a:tabLst>
                <a:tab pos="412671" algn="l"/>
                <a:tab pos="512805" algn="l"/>
                <a:tab pos="942165" algn="l"/>
                <a:tab pos="1371525" algn="l"/>
                <a:tab pos="1800886" algn="l"/>
                <a:tab pos="2230245" algn="l"/>
                <a:tab pos="2659606" algn="l"/>
                <a:tab pos="3088966" algn="l"/>
                <a:tab pos="3518326" algn="l"/>
                <a:tab pos="3947686" algn="l"/>
                <a:tab pos="4377047" algn="l"/>
                <a:tab pos="4806406" algn="l"/>
                <a:tab pos="5235767" algn="l"/>
                <a:tab pos="5665127" algn="l"/>
                <a:tab pos="6094487" algn="l"/>
                <a:tab pos="6523847" algn="l"/>
                <a:tab pos="6953208" algn="l"/>
                <a:tab pos="7382567" algn="l"/>
                <a:tab pos="7811928" algn="l"/>
                <a:tab pos="8241288" algn="l"/>
                <a:tab pos="8670648" algn="l"/>
              </a:tabLst>
            </a:pPr>
            <a:endParaRPr lang="ru-RU" altLang="ru-RU" sz="478" b="1" dirty="0">
              <a:latin typeface="+mj-lt"/>
            </a:endParaRPr>
          </a:p>
          <a:p>
            <a:pPr marL="106202" algn="just">
              <a:spcAft>
                <a:spcPts val="812"/>
              </a:spcAft>
              <a:tabLst>
                <a:tab pos="412671" algn="l"/>
                <a:tab pos="512805" algn="l"/>
                <a:tab pos="942165" algn="l"/>
                <a:tab pos="1371525" algn="l"/>
                <a:tab pos="1800886" algn="l"/>
                <a:tab pos="2230245" algn="l"/>
                <a:tab pos="2659606" algn="l"/>
                <a:tab pos="3088966" algn="l"/>
                <a:tab pos="3518326" algn="l"/>
                <a:tab pos="3947686" algn="l"/>
                <a:tab pos="4377047" algn="l"/>
                <a:tab pos="4806406" algn="l"/>
                <a:tab pos="5235767" algn="l"/>
                <a:tab pos="5665127" algn="l"/>
                <a:tab pos="6094487" algn="l"/>
                <a:tab pos="6523847" algn="l"/>
                <a:tab pos="6953208" algn="l"/>
                <a:tab pos="7382567" algn="l"/>
                <a:tab pos="7811928" algn="l"/>
                <a:tab pos="8241288" algn="l"/>
                <a:tab pos="8670648" algn="l"/>
              </a:tabLst>
            </a:pPr>
            <a:r>
              <a:rPr lang="ru-RU" altLang="ru-RU" sz="3058" b="1" dirty="0">
                <a:latin typeface="+mj-lt"/>
              </a:rPr>
              <a:t>Дана целочисленная матрица </a:t>
            </a:r>
            <a:r>
              <a:rPr lang="ru-RU" altLang="ru-RU" sz="3058" b="1" dirty="0" err="1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NxN</a:t>
            </a:r>
            <a:r>
              <a:rPr lang="ru-RU" altLang="ru-RU" sz="3058" b="1" dirty="0">
                <a:latin typeface="+mj-lt"/>
              </a:rPr>
              <a:t>. </a:t>
            </a:r>
            <a:r>
              <a:rPr lang="ru-RU" altLang="ru-RU" sz="3058" b="1" dirty="0">
                <a:latin typeface="+mj-lt"/>
              </a:rPr>
              <a:t>Написать </a:t>
            </a:r>
            <a:r>
              <a:rPr lang="ru-RU" altLang="ru-RU" sz="3058" b="1" dirty="0">
                <a:latin typeface="+mj-lt"/>
              </a:rPr>
              <a:t>пользовательскую функцию подсчета суммы в области желтого цвета</a:t>
            </a:r>
            <a:r>
              <a:rPr lang="ru-RU" altLang="ru-RU" sz="3058" b="1" dirty="0">
                <a:latin typeface="+mj-lt"/>
              </a:rPr>
              <a:t>. </a:t>
            </a:r>
            <a:r>
              <a:rPr lang="ru-RU" altLang="ru-RU" sz="3058" b="1" dirty="0">
                <a:latin typeface="+mj-lt"/>
              </a:rPr>
              <a:t>Матрицу необходимо  объявить в динамической памяти.</a:t>
            </a:r>
          </a:p>
          <a:p>
            <a:pPr marL="106202" algn="just">
              <a:spcAft>
                <a:spcPts val="812"/>
              </a:spcAft>
              <a:tabLst>
                <a:tab pos="412671" algn="l"/>
                <a:tab pos="512805" algn="l"/>
                <a:tab pos="942165" algn="l"/>
                <a:tab pos="1371525" algn="l"/>
                <a:tab pos="1800886" algn="l"/>
                <a:tab pos="2230245" algn="l"/>
                <a:tab pos="2659606" algn="l"/>
                <a:tab pos="3088966" algn="l"/>
                <a:tab pos="3518326" algn="l"/>
                <a:tab pos="3947686" algn="l"/>
                <a:tab pos="4377047" algn="l"/>
                <a:tab pos="4806406" algn="l"/>
                <a:tab pos="5235767" algn="l"/>
                <a:tab pos="5665127" algn="l"/>
                <a:tab pos="6094487" algn="l"/>
                <a:tab pos="6523847" algn="l"/>
                <a:tab pos="6953208" algn="l"/>
                <a:tab pos="7382567" algn="l"/>
                <a:tab pos="7811928" algn="l"/>
                <a:tab pos="8241288" algn="l"/>
                <a:tab pos="8670648" algn="l"/>
              </a:tabLst>
            </a:pPr>
            <a:endParaRPr lang="ru-RU" altLang="ru-RU" sz="3058" b="1" dirty="0">
              <a:latin typeface="+mj-lt"/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736110" y="4424308"/>
            <a:ext cx="799968" cy="799968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881" dirty="0"/>
              <a:t>1</a:t>
            </a:r>
            <a:endParaRPr lang="ru-RU" sz="6881" dirty="0"/>
          </a:p>
        </p:txBody>
      </p:sp>
      <p:sp>
        <p:nvSpPr>
          <p:cNvPr id="27" name="Овал 26"/>
          <p:cNvSpPr/>
          <p:nvPr/>
        </p:nvSpPr>
        <p:spPr>
          <a:xfrm>
            <a:off x="11101029" y="4424308"/>
            <a:ext cx="799968" cy="799968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881" dirty="0"/>
              <a:t>1</a:t>
            </a:r>
            <a:endParaRPr lang="ru-RU" sz="6881" dirty="0"/>
          </a:p>
        </p:txBody>
      </p:sp>
      <p:sp>
        <p:nvSpPr>
          <p:cNvPr id="28" name="Овал 27"/>
          <p:cNvSpPr/>
          <p:nvPr/>
        </p:nvSpPr>
        <p:spPr>
          <a:xfrm>
            <a:off x="11122529" y="6301188"/>
            <a:ext cx="799968" cy="799968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881" dirty="0"/>
              <a:t>2</a:t>
            </a:r>
            <a:endParaRPr lang="ru-RU" sz="6881" dirty="0"/>
          </a:p>
        </p:txBody>
      </p:sp>
      <p:sp>
        <p:nvSpPr>
          <p:cNvPr id="29" name="Овал 28"/>
          <p:cNvSpPr/>
          <p:nvPr/>
        </p:nvSpPr>
        <p:spPr>
          <a:xfrm>
            <a:off x="742381" y="7541971"/>
            <a:ext cx="799968" cy="799968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881" dirty="0"/>
              <a:t>2</a:t>
            </a:r>
            <a:endParaRPr lang="ru-RU" sz="6881" dirty="0"/>
          </a:p>
        </p:txBody>
      </p:sp>
      <p:sp>
        <p:nvSpPr>
          <p:cNvPr id="30" name="Овал 29"/>
          <p:cNvSpPr/>
          <p:nvPr/>
        </p:nvSpPr>
        <p:spPr>
          <a:xfrm>
            <a:off x="736110" y="9648682"/>
            <a:ext cx="799968" cy="799968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881" dirty="0"/>
              <a:t>3</a:t>
            </a:r>
          </a:p>
        </p:txBody>
      </p:sp>
      <p:sp>
        <p:nvSpPr>
          <p:cNvPr id="31" name="Овал 30"/>
          <p:cNvSpPr/>
          <p:nvPr/>
        </p:nvSpPr>
        <p:spPr>
          <a:xfrm>
            <a:off x="11235605" y="9802752"/>
            <a:ext cx="799968" cy="799968"/>
          </a:xfrm>
          <a:prstGeom prst="ellipse">
            <a:avLst/>
          </a:prstGeom>
          <a:solidFill>
            <a:srgbClr val="0F45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881" dirty="0"/>
              <a:t>3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446668" y="9648683"/>
            <a:ext cx="5801037" cy="2915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202">
              <a:spcAft>
                <a:spcPts val="812"/>
              </a:spcAft>
              <a:tabLst>
                <a:tab pos="412671" algn="l"/>
                <a:tab pos="512805" algn="l"/>
                <a:tab pos="942165" algn="l"/>
                <a:tab pos="1371525" algn="l"/>
                <a:tab pos="1800886" algn="l"/>
                <a:tab pos="2230245" algn="l"/>
                <a:tab pos="2659606" algn="l"/>
                <a:tab pos="3088966" algn="l"/>
                <a:tab pos="3518326" algn="l"/>
                <a:tab pos="3947686" algn="l"/>
                <a:tab pos="4377047" algn="l"/>
                <a:tab pos="4806406" algn="l"/>
                <a:tab pos="5235767" algn="l"/>
                <a:tab pos="5665127" algn="l"/>
                <a:tab pos="6094487" algn="l"/>
                <a:tab pos="6523847" algn="l"/>
                <a:tab pos="6953208" algn="l"/>
                <a:tab pos="7382567" algn="l"/>
                <a:tab pos="7811928" algn="l"/>
                <a:tab pos="8241288" algn="l"/>
                <a:tab pos="8670648" algn="l"/>
              </a:tabLst>
            </a:pPr>
            <a:r>
              <a:rPr lang="ru-RU" altLang="ru-RU" sz="3058" b="1" dirty="0">
                <a:latin typeface="+mj-lt"/>
              </a:rPr>
              <a:t>Дана целочисленная матрица </a:t>
            </a:r>
            <a:r>
              <a:rPr lang="ru-RU" altLang="ru-RU" sz="3058" b="1" dirty="0" err="1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ru-RU" altLang="ru-RU" sz="3058" b="1" dirty="0" err="1">
                <a:solidFill>
                  <a:srgbClr val="0F45C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xN</a:t>
            </a:r>
            <a:r>
              <a:rPr lang="ru-RU" altLang="ru-RU" sz="3058" b="1" dirty="0">
                <a:latin typeface="+mj-lt"/>
              </a:rPr>
              <a:t>. </a:t>
            </a:r>
            <a:r>
              <a:rPr lang="ru-RU" altLang="ru-RU" sz="3058" b="1" dirty="0">
                <a:latin typeface="+mj-lt"/>
              </a:rPr>
              <a:t>Написать пользовательскую функцию подсчета суммы в области синего цвета</a:t>
            </a:r>
            <a:r>
              <a:rPr lang="ru-RU" altLang="ru-RU" sz="3058" b="1" dirty="0" smtClean="0">
                <a:latin typeface="+mj-lt"/>
              </a:rPr>
              <a:t>. Матрицу необходимо  объявить в динамической памяти.</a:t>
            </a:r>
            <a:endParaRPr lang="ru-RU" altLang="ru-RU" sz="3058" b="1" dirty="0">
              <a:latin typeface="+mj-lt"/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7195719" y="8853281"/>
            <a:ext cx="3639903" cy="3587768"/>
            <a:chOff x="6736559" y="9095487"/>
            <a:chExt cx="3808509" cy="3753959"/>
          </a:xfrm>
        </p:grpSpPr>
        <p:grpSp>
          <p:nvGrpSpPr>
            <p:cNvPr id="10" name="Группа 9"/>
            <p:cNvGrpSpPr/>
            <p:nvPr/>
          </p:nvGrpSpPr>
          <p:grpSpPr>
            <a:xfrm>
              <a:off x="7567690" y="9891119"/>
              <a:ext cx="2977378" cy="2958327"/>
              <a:chOff x="6991349" y="9953933"/>
              <a:chExt cx="2977378" cy="2958327"/>
            </a:xfrm>
          </p:grpSpPr>
          <p:sp>
            <p:nvSpPr>
              <p:cNvPr id="8" name="Прямоугольник 7"/>
              <p:cNvSpPr/>
              <p:nvPr/>
            </p:nvSpPr>
            <p:spPr>
              <a:xfrm>
                <a:off x="7010400" y="9953933"/>
                <a:ext cx="2958327" cy="295832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0F45C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3343"/>
              </a:p>
            </p:txBody>
          </p:sp>
          <p:sp>
            <p:nvSpPr>
              <p:cNvPr id="9" name="Равнобедренный треугольник 8"/>
              <p:cNvSpPr/>
              <p:nvPr/>
            </p:nvSpPr>
            <p:spPr>
              <a:xfrm>
                <a:off x="6991349" y="9953933"/>
                <a:ext cx="2977377" cy="1495117"/>
              </a:xfrm>
              <a:prstGeom prst="triangle">
                <a:avLst/>
              </a:prstGeom>
              <a:solidFill>
                <a:srgbClr val="0F45C7"/>
              </a:solidFill>
              <a:ln>
                <a:solidFill>
                  <a:srgbClr val="0F45C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3343"/>
              </a:p>
            </p:txBody>
          </p:sp>
        </p:grpSp>
        <p:sp>
          <p:nvSpPr>
            <p:cNvPr id="11" name="Левая фигурная скобка 10"/>
            <p:cNvSpPr/>
            <p:nvPr/>
          </p:nvSpPr>
          <p:spPr>
            <a:xfrm>
              <a:off x="7237248" y="9886067"/>
              <a:ext cx="348060" cy="1500169"/>
            </a:xfrm>
            <a:prstGeom prst="leftBrace">
              <a:avLst>
                <a:gd name="adj1" fmla="val 75471"/>
                <a:gd name="adj2" fmla="val 5237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3343"/>
            </a:p>
          </p:txBody>
        </p:sp>
        <p:sp>
          <p:nvSpPr>
            <p:cNvPr id="33" name="Левая фигурная скобка 32"/>
            <p:cNvSpPr/>
            <p:nvPr/>
          </p:nvSpPr>
          <p:spPr>
            <a:xfrm rot="5400000">
              <a:off x="8161362" y="8971366"/>
              <a:ext cx="348060" cy="1500169"/>
            </a:xfrm>
            <a:prstGeom prst="leftBrace">
              <a:avLst>
                <a:gd name="adj1" fmla="val 75471"/>
                <a:gd name="adj2" fmla="val 5237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3343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7585307" y="11402456"/>
              <a:ext cx="2959760" cy="144699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F4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343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7920855" y="9095487"/>
              <a:ext cx="998303" cy="6348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altLang="ru-RU" sz="3343" b="1" dirty="0">
                  <a:solidFill>
                    <a:srgbClr val="0F45C7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altLang="ru-RU" sz="3343" b="1" dirty="0">
                  <a:solidFill>
                    <a:srgbClr val="0F45C7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/2</a:t>
              </a:r>
              <a:endParaRPr lang="ru-RU" sz="3343" dirty="0"/>
            </a:p>
          </p:txBody>
        </p:sp>
        <p:sp>
          <p:nvSpPr>
            <p:cNvPr id="34" name="Прямоугольник 33"/>
            <p:cNvSpPr/>
            <p:nvPr/>
          </p:nvSpPr>
          <p:spPr>
            <a:xfrm rot="16200000">
              <a:off x="6554845" y="10298580"/>
              <a:ext cx="998303" cy="6348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altLang="ru-RU" sz="3343" b="1" dirty="0">
                  <a:solidFill>
                    <a:srgbClr val="0F45C7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altLang="ru-RU" sz="3343" b="1" dirty="0">
                  <a:solidFill>
                    <a:srgbClr val="0F45C7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/2</a:t>
              </a:r>
              <a:endParaRPr lang="ru-RU" sz="3343" dirty="0"/>
            </a:p>
          </p:txBody>
        </p:sp>
      </p:grpSp>
    </p:spTree>
    <p:extLst>
      <p:ext uri="{BB962C8B-B14F-4D97-AF65-F5344CB8AC3E}">
        <p14:creationId xmlns:p14="http://schemas.microsoft.com/office/powerpoint/2010/main" val="368764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ИНТех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Corbel Light"/>
        <a:ea typeface=""/>
        <a:cs typeface=""/>
      </a:majorFont>
      <a:minorFont>
        <a:latin typeface="Corbe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СПИНТех" id="{5A62A132-3981-4E93-A0CF-809673079107}" vid="{1B128695-7A9F-4101-AAC7-8FA1C06DFB6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СПИНТех</Template>
  <TotalTime>321</TotalTime>
  <Words>209</Words>
  <Application>Microsoft Office PowerPoint</Application>
  <PresentationFormat>Произвольный</PresentationFormat>
  <Paragraphs>29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9" baseType="lpstr">
      <vt:lpstr>Arial</vt:lpstr>
      <vt:lpstr>Calibri</vt:lpstr>
      <vt:lpstr>Corbel</vt:lpstr>
      <vt:lpstr>Corbel </vt:lpstr>
      <vt:lpstr>Corbel Light</vt:lpstr>
      <vt:lpstr>Courier New</vt:lpstr>
      <vt:lpstr>СПИНТех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Указатели и ссылки</dc:title>
  <dc:creator>Анна Доронина</dc:creator>
  <cp:lastModifiedBy>Анна Доронина</cp:lastModifiedBy>
  <cp:revision>14</cp:revision>
  <dcterms:created xsi:type="dcterms:W3CDTF">2021-11-08T11:59:22Z</dcterms:created>
  <dcterms:modified xsi:type="dcterms:W3CDTF">2022-11-08T20:46:27Z</dcterms:modified>
</cp:coreProperties>
</file>