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sario Bold" charset="1" panose="02000503060000020004"/>
      <p:regular r:id="rId19"/>
    </p:embeddedFont>
    <p:embeddedFont>
      <p:font typeface="Rosario" charset="1" panose="02000503040000020003"/>
      <p:regular r:id="rId20"/>
    </p:embeddedFont>
    <p:embeddedFont>
      <p:font typeface="Rosario Italics" charset="1" panose="02000506050000020003"/>
      <p:regular r:id="rId21"/>
    </p:embeddedFont>
    <p:embeddedFont>
      <p:font typeface="Rosario Bold Italics" charset="1" panose="02000503040000020003"/>
      <p:regular r:id="rId22"/>
    </p:embeddedFont>
    <p:embeddedFont>
      <p:font typeface="DM Sans" charset="1" panose="00000000000000000000"/>
      <p:regular r:id="rId23"/>
    </p:embeddedFont>
    <p:embeddedFont>
      <p:font typeface="Open Sans" charset="1" panose="020B0606030504020204"/>
      <p:regular r:id="rId24"/>
    </p:embeddedFont>
    <p:embeddedFont>
      <p:font typeface="Open Sans Bold" charset="1" panose="020B0806030504020204"/>
      <p:regular r:id="rId25"/>
    </p:embeddedFont>
    <p:embeddedFont>
      <p:font typeface="Open Sans Bold Italics" charset="1" panose="020B0806030504020204"/>
      <p:regular r:id="rId26"/>
    </p:embeddedFont>
    <p:embeddedFont>
      <p:font typeface="Open Sans Italics" charset="1" panose="020B06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png" Type="http://schemas.openxmlformats.org/officeDocument/2006/relationships/image"/><Relationship Id="rId13" Target="../media/image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8.pn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jpe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4.jpeg" Type="http://schemas.openxmlformats.org/officeDocument/2006/relationships/image"/><Relationship Id="rId15" Target="../media/image15.jpeg" Type="http://schemas.openxmlformats.org/officeDocument/2006/relationships/image"/><Relationship Id="rId16" Target="../media/image16.jpe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3.png" Type="http://schemas.openxmlformats.org/officeDocument/2006/relationships/image"/><Relationship Id="rId12" Target="../media/image4.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17.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50413" y="-2743662"/>
            <a:ext cx="7298595" cy="729859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42613" y="5961860"/>
            <a:ext cx="7298595" cy="729859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86675" y="9096618"/>
            <a:ext cx="2353208" cy="23532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59727" y="3595206"/>
            <a:ext cx="1919454" cy="191945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8905443"/>
            <a:ext cx="3920639" cy="705715"/>
          </a:xfrm>
          <a:custGeom>
            <a:avLst/>
            <a:gdLst/>
            <a:ahLst/>
            <a:cxnLst/>
            <a:rect r="r" b="b" t="t" l="l"/>
            <a:pathLst>
              <a:path h="705715" w="3920639">
                <a:moveTo>
                  <a:pt x="0" y="0"/>
                </a:moveTo>
                <a:lnTo>
                  <a:pt x="3920639" y="0"/>
                </a:lnTo>
                <a:lnTo>
                  <a:pt x="3920639" y="705714"/>
                </a:lnTo>
                <a:lnTo>
                  <a:pt x="0" y="7057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91032" y="-89250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153568" y="2389297"/>
            <a:ext cx="1665995" cy="1665995"/>
          </a:xfrm>
          <a:custGeom>
            <a:avLst/>
            <a:gdLst/>
            <a:ahLst/>
            <a:cxnLst/>
            <a:rect r="r" b="b" t="t" l="l"/>
            <a:pathLst>
              <a:path h="1665995" w="1665995">
                <a:moveTo>
                  <a:pt x="0" y="0"/>
                </a:moveTo>
                <a:lnTo>
                  <a:pt x="1665996" y="0"/>
                </a:lnTo>
                <a:lnTo>
                  <a:pt x="1665996" y="1665995"/>
                </a:lnTo>
                <a:lnTo>
                  <a:pt x="0" y="16659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5546747" y="782726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326504" y="5985148"/>
            <a:ext cx="1320124" cy="1320124"/>
          </a:xfrm>
          <a:custGeom>
            <a:avLst/>
            <a:gdLst/>
            <a:ahLst/>
            <a:cxnLst/>
            <a:rect r="r" b="b" t="t" l="l"/>
            <a:pathLst>
              <a:path h="1320124" w="1320124">
                <a:moveTo>
                  <a:pt x="0" y="0"/>
                </a:moveTo>
                <a:lnTo>
                  <a:pt x="1320124" y="0"/>
                </a:lnTo>
                <a:lnTo>
                  <a:pt x="1320124" y="1320124"/>
                </a:lnTo>
                <a:lnTo>
                  <a:pt x="0" y="13201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3105014" y="-1844324"/>
            <a:ext cx="3688648" cy="3688648"/>
          </a:xfrm>
          <a:custGeom>
            <a:avLst/>
            <a:gdLst/>
            <a:ahLst/>
            <a:cxnLst/>
            <a:rect r="r" b="b" t="t" l="l"/>
            <a:pathLst>
              <a:path h="3688648" w="3688648">
                <a:moveTo>
                  <a:pt x="0" y="0"/>
                </a:moveTo>
                <a:lnTo>
                  <a:pt x="3688649" y="0"/>
                </a:lnTo>
                <a:lnTo>
                  <a:pt x="3688649" y="3688648"/>
                </a:lnTo>
                <a:lnTo>
                  <a:pt x="0" y="36886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153568" y="606788"/>
            <a:ext cx="1665995" cy="1665995"/>
          </a:xfrm>
          <a:custGeom>
            <a:avLst/>
            <a:gdLst/>
            <a:ahLst/>
            <a:cxnLst/>
            <a:rect r="r" b="b" t="t" l="l"/>
            <a:pathLst>
              <a:path h="1665995" w="1665995">
                <a:moveTo>
                  <a:pt x="1665996" y="0"/>
                </a:moveTo>
                <a:lnTo>
                  <a:pt x="0" y="0"/>
                </a:lnTo>
                <a:lnTo>
                  <a:pt x="0" y="1665995"/>
                </a:lnTo>
                <a:lnTo>
                  <a:pt x="1665996" y="1665995"/>
                </a:lnTo>
                <a:lnTo>
                  <a:pt x="166599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2759381" y="2903728"/>
            <a:ext cx="13919108" cy="2202385"/>
          </a:xfrm>
          <a:prstGeom prst="rect">
            <a:avLst/>
          </a:prstGeom>
        </p:spPr>
        <p:txBody>
          <a:bodyPr anchor="t" rtlCol="false" tIns="0" lIns="0" bIns="0" rIns="0">
            <a:spAutoFit/>
          </a:bodyPr>
          <a:lstStyle/>
          <a:p>
            <a:pPr algn="ctr">
              <a:lnSpc>
                <a:spcPts val="8632"/>
              </a:lnSpc>
            </a:pPr>
            <a:r>
              <a:rPr lang="en-US" b="true" sz="7707">
                <a:solidFill>
                  <a:srgbClr val="30318B"/>
                </a:solidFill>
                <a:latin typeface="Rosario Bold"/>
                <a:ea typeface="Rosario Bold"/>
                <a:cs typeface="Rosario Bold"/>
                <a:sym typeface="Rosario Bold"/>
              </a:rPr>
              <a:t>AI-BASED JOB INTERVIEW ANALYZER</a:t>
            </a:r>
          </a:p>
        </p:txBody>
      </p:sp>
      <p:sp>
        <p:nvSpPr>
          <p:cNvPr name="TextBox 22" id="22"/>
          <p:cNvSpPr txBox="true"/>
          <p:nvPr/>
        </p:nvSpPr>
        <p:spPr>
          <a:xfrm rot="0">
            <a:off x="3105014" y="6282254"/>
            <a:ext cx="4735292" cy="2164422"/>
          </a:xfrm>
          <a:prstGeom prst="rect">
            <a:avLst/>
          </a:prstGeom>
        </p:spPr>
        <p:txBody>
          <a:bodyPr anchor="t" rtlCol="false" tIns="0" lIns="0" bIns="0" rIns="0">
            <a:spAutoFit/>
          </a:bodyPr>
          <a:lstStyle/>
          <a:p>
            <a:pPr algn="just">
              <a:lnSpc>
                <a:spcPts val="4307"/>
              </a:lnSpc>
            </a:pPr>
            <a:r>
              <a:rPr lang="en-US" sz="3076">
                <a:solidFill>
                  <a:srgbClr val="30318B"/>
                </a:solidFill>
                <a:latin typeface="Rosario"/>
                <a:ea typeface="Rosario"/>
                <a:cs typeface="Rosario"/>
                <a:sym typeface="Rosario"/>
              </a:rPr>
              <a:t>Authors:</a:t>
            </a:r>
          </a:p>
          <a:p>
            <a:pPr algn="just">
              <a:lnSpc>
                <a:spcPts val="4307"/>
              </a:lnSpc>
            </a:pPr>
            <a:r>
              <a:rPr lang="en-US" sz="3076" i="true">
                <a:solidFill>
                  <a:srgbClr val="30318B"/>
                </a:solidFill>
                <a:latin typeface="Rosario Italics"/>
                <a:ea typeface="Rosario Italics"/>
                <a:cs typeface="Rosario Italics"/>
                <a:sym typeface="Rosario Italics"/>
              </a:rPr>
              <a:t>Ambar Roy</a:t>
            </a:r>
          </a:p>
          <a:p>
            <a:pPr algn="just">
              <a:lnSpc>
                <a:spcPts val="4307"/>
              </a:lnSpc>
            </a:pPr>
            <a:r>
              <a:rPr lang="en-US" sz="3076" i="true">
                <a:solidFill>
                  <a:srgbClr val="30318B"/>
                </a:solidFill>
                <a:latin typeface="Rosario Italics"/>
                <a:ea typeface="Rosario Italics"/>
                <a:cs typeface="Rosario Italics"/>
                <a:sym typeface="Rosario Italics"/>
              </a:rPr>
              <a:t>Adrija Majumder</a:t>
            </a:r>
          </a:p>
          <a:p>
            <a:pPr algn="just">
              <a:lnSpc>
                <a:spcPts val="4307"/>
              </a:lnSpc>
            </a:pPr>
            <a:r>
              <a:rPr lang="en-US" sz="3076" i="true">
                <a:solidFill>
                  <a:srgbClr val="30318B"/>
                </a:solidFill>
                <a:latin typeface="Rosario Italics"/>
                <a:ea typeface="Rosario Italics"/>
                <a:cs typeface="Rosario Italics"/>
                <a:sym typeface="Rosario Italics"/>
              </a:rPr>
              <a:t>Nilanjan Bhattacharya</a:t>
            </a:r>
          </a:p>
        </p:txBody>
      </p:sp>
      <p:sp>
        <p:nvSpPr>
          <p:cNvPr name="TextBox 23" id="23"/>
          <p:cNvSpPr txBox="true"/>
          <p:nvPr/>
        </p:nvSpPr>
        <p:spPr>
          <a:xfrm rot="0">
            <a:off x="8107469" y="6282254"/>
            <a:ext cx="4200966" cy="2164422"/>
          </a:xfrm>
          <a:prstGeom prst="rect">
            <a:avLst/>
          </a:prstGeom>
        </p:spPr>
        <p:txBody>
          <a:bodyPr anchor="t" rtlCol="false" tIns="0" lIns="0" bIns="0" rIns="0">
            <a:spAutoFit/>
          </a:bodyPr>
          <a:lstStyle/>
          <a:p>
            <a:pPr algn="just">
              <a:lnSpc>
                <a:spcPts val="4307"/>
              </a:lnSpc>
            </a:pPr>
            <a:r>
              <a:rPr lang="en-US" sz="3076">
                <a:solidFill>
                  <a:srgbClr val="30318B"/>
                </a:solidFill>
                <a:latin typeface="Rosario"/>
                <a:ea typeface="Rosario"/>
                <a:cs typeface="Rosario"/>
                <a:sym typeface="Rosario"/>
              </a:rPr>
              <a:t>Under the guidance of:</a:t>
            </a:r>
          </a:p>
          <a:p>
            <a:pPr algn="just">
              <a:lnSpc>
                <a:spcPts val="4307"/>
              </a:lnSpc>
            </a:pPr>
            <a:r>
              <a:rPr lang="en-US" sz="3076" i="true">
                <a:solidFill>
                  <a:srgbClr val="30318B"/>
                </a:solidFill>
                <a:latin typeface="Rosario Italics"/>
                <a:ea typeface="Rosario Italics"/>
                <a:cs typeface="Rosario Italics"/>
                <a:sym typeface="Rosario Italics"/>
              </a:rPr>
              <a:t>Prof. Bipasha Mahato</a:t>
            </a:r>
          </a:p>
          <a:p>
            <a:pPr algn="just">
              <a:lnSpc>
                <a:spcPts val="4307"/>
              </a:lnSpc>
            </a:pPr>
            <a:r>
              <a:rPr lang="en-US" sz="3076" i="true">
                <a:solidFill>
                  <a:srgbClr val="30318B"/>
                </a:solidFill>
                <a:latin typeface="Rosario Italics"/>
                <a:ea typeface="Rosario Italics"/>
                <a:cs typeface="Rosario Italics"/>
                <a:sym typeface="Rosario Italics"/>
              </a:rPr>
              <a:t>Department: CSE(AIML)</a:t>
            </a:r>
          </a:p>
          <a:p>
            <a:pPr algn="just">
              <a:lnSpc>
                <a:spcPts val="4307"/>
              </a:lnSpc>
            </a:pPr>
            <a:r>
              <a:rPr lang="en-US" sz="3076" i="true">
                <a:solidFill>
                  <a:srgbClr val="30318B"/>
                </a:solidFill>
                <a:latin typeface="Rosario Italics"/>
                <a:ea typeface="Rosario Italics"/>
                <a:cs typeface="Rosario Italics"/>
                <a:sym typeface="Rosario Italics"/>
              </a:rPr>
              <a:t>IEM, Kolkata</a:t>
            </a:r>
          </a:p>
        </p:txBody>
      </p:sp>
      <p:sp>
        <p:nvSpPr>
          <p:cNvPr name="TextBox 24" id="24"/>
          <p:cNvSpPr txBox="true"/>
          <p:nvPr/>
        </p:nvSpPr>
        <p:spPr>
          <a:xfrm rot="0">
            <a:off x="9718935" y="5039438"/>
            <a:ext cx="5220948" cy="579112"/>
          </a:xfrm>
          <a:prstGeom prst="rect">
            <a:avLst/>
          </a:prstGeom>
        </p:spPr>
        <p:txBody>
          <a:bodyPr anchor="t" rtlCol="false" tIns="0" lIns="0" bIns="0" rIns="0">
            <a:spAutoFit/>
          </a:bodyPr>
          <a:lstStyle/>
          <a:p>
            <a:pPr algn="just">
              <a:lnSpc>
                <a:spcPts val="4749"/>
              </a:lnSpc>
            </a:pPr>
            <a:r>
              <a:rPr lang="en-US" sz="3392">
                <a:solidFill>
                  <a:srgbClr val="30318B"/>
                </a:solidFill>
                <a:latin typeface="Rosario"/>
                <a:ea typeface="Rosario"/>
                <a:cs typeface="Rosario"/>
                <a:sym typeface="Rosario"/>
              </a:rPr>
              <a:t>Presented by: </a:t>
            </a:r>
            <a:r>
              <a:rPr lang="en-US" b="true" sz="3392" i="true">
                <a:solidFill>
                  <a:srgbClr val="30318B"/>
                </a:solidFill>
                <a:latin typeface="Rosario Bold Italics"/>
                <a:ea typeface="Rosario Bold Italics"/>
                <a:cs typeface="Rosario Bold Italics"/>
                <a:sym typeface="Rosario Bold Italics"/>
              </a:rPr>
              <a:t>Binary Bandits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89019" y="1473092"/>
            <a:ext cx="7545018" cy="1442405"/>
          </a:xfrm>
          <a:prstGeom prst="rect">
            <a:avLst/>
          </a:prstGeom>
        </p:spPr>
        <p:txBody>
          <a:bodyPr anchor="t" rtlCol="false" tIns="0" lIns="0" bIns="0" rIns="0">
            <a:spAutoFit/>
          </a:bodyPr>
          <a:lstStyle/>
          <a:p>
            <a:pPr algn="l">
              <a:lnSpc>
                <a:spcPts val="11847"/>
              </a:lnSpc>
            </a:pPr>
            <a:r>
              <a:rPr lang="en-US" sz="8462" b="true">
                <a:solidFill>
                  <a:srgbClr val="30318B"/>
                </a:solidFill>
                <a:latin typeface="Rosario Bold"/>
                <a:ea typeface="Rosario Bold"/>
                <a:cs typeface="Rosario Bold"/>
                <a:sym typeface="Rosario Bold"/>
              </a:rPr>
              <a:t>FUTURE SCOPE</a:t>
            </a:r>
          </a:p>
        </p:txBody>
      </p:sp>
      <p:grpSp>
        <p:nvGrpSpPr>
          <p:cNvPr name="Group 3" id="3"/>
          <p:cNvGrpSpPr/>
          <p:nvPr/>
        </p:nvGrpSpPr>
        <p:grpSpPr>
          <a:xfrm rot="0">
            <a:off x="-2594839" y="-2842916"/>
            <a:ext cx="5272633" cy="527263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651846" y="2203119"/>
            <a:ext cx="1386647" cy="138664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5447206" y="7635038"/>
            <a:ext cx="5704840" cy="57048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8" id="18"/>
          <p:cNvGrpSpPr/>
          <p:nvPr/>
        </p:nvGrpSpPr>
        <p:grpSpPr>
          <a:xfrm rot="0">
            <a:off x="14798099" y="9567782"/>
            <a:ext cx="1839350" cy="1839350"/>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2" id="22"/>
          <p:cNvSpPr txBox="true"/>
          <p:nvPr/>
        </p:nvSpPr>
        <p:spPr>
          <a:xfrm rot="0">
            <a:off x="4438474" y="3553672"/>
            <a:ext cx="9411052" cy="3388059"/>
          </a:xfrm>
          <a:prstGeom prst="rect">
            <a:avLst/>
          </a:prstGeom>
        </p:spPr>
        <p:txBody>
          <a:bodyPr anchor="t" rtlCol="false" tIns="0" lIns="0" bIns="0" rIns="0">
            <a:spAutoFit/>
          </a:bodyPr>
          <a:lstStyle/>
          <a:p>
            <a:pPr algn="just">
              <a:lnSpc>
                <a:spcPts val="3831"/>
              </a:lnSpc>
            </a:pPr>
            <a:r>
              <a:rPr lang="en-US" sz="2736">
                <a:solidFill>
                  <a:srgbClr val="30318B"/>
                </a:solidFill>
                <a:latin typeface="Rosario"/>
                <a:ea typeface="Rosario"/>
                <a:cs typeface="Rosario"/>
                <a:sym typeface="Rosario"/>
              </a:rPr>
              <a:t>With the completion of the posture detection model, our "AI-based Job Interview Analyzer" will be further enhanced by integrating a speech-to-text model. This addition will enable the system to convert spoken responses from interviewees into textual format. Subsequently, these transcribed answers will be subjected to analysis to assess their accuracy and relevance in relation to the interview questions.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94839" y="-2842916"/>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447206" y="7635038"/>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98099"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651846" y="2203119"/>
            <a:ext cx="1386647" cy="138664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8811760" y="6284445"/>
            <a:ext cx="5204246" cy="2973855"/>
          </a:xfrm>
          <a:custGeom>
            <a:avLst/>
            <a:gdLst/>
            <a:ahLst/>
            <a:cxnLst/>
            <a:rect r="r" b="b" t="t" l="l"/>
            <a:pathLst>
              <a:path h="2973855" w="5204246">
                <a:moveTo>
                  <a:pt x="0" y="0"/>
                </a:moveTo>
                <a:lnTo>
                  <a:pt x="5204245" y="0"/>
                </a:lnTo>
                <a:lnTo>
                  <a:pt x="5204245" y="2973855"/>
                </a:lnTo>
                <a:lnTo>
                  <a:pt x="0" y="2973855"/>
                </a:lnTo>
                <a:lnTo>
                  <a:pt x="0" y="0"/>
                </a:lnTo>
                <a:close/>
              </a:path>
            </a:pathLst>
          </a:custGeom>
          <a:blipFill>
            <a:blip r:embed="rId14"/>
            <a:stretch>
              <a:fillRect l="0" t="0" r="0" b="0"/>
            </a:stretch>
          </a:blipFill>
        </p:spPr>
      </p:sp>
      <p:sp>
        <p:nvSpPr>
          <p:cNvPr name="TextBox 22" id="22"/>
          <p:cNvSpPr txBox="true"/>
          <p:nvPr/>
        </p:nvSpPr>
        <p:spPr>
          <a:xfrm rot="0">
            <a:off x="2989019" y="1771440"/>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CONCLUSION</a:t>
            </a:r>
          </a:p>
        </p:txBody>
      </p:sp>
      <p:sp>
        <p:nvSpPr>
          <p:cNvPr name="TextBox 23" id="23"/>
          <p:cNvSpPr txBox="true"/>
          <p:nvPr/>
        </p:nvSpPr>
        <p:spPr>
          <a:xfrm rot="0">
            <a:off x="2677794" y="3734066"/>
            <a:ext cx="9705560" cy="2671270"/>
          </a:xfrm>
          <a:prstGeom prst="rect">
            <a:avLst/>
          </a:prstGeom>
        </p:spPr>
        <p:txBody>
          <a:bodyPr anchor="t" rtlCol="false" tIns="0" lIns="0" bIns="0" rIns="0">
            <a:spAutoFit/>
          </a:bodyPr>
          <a:lstStyle/>
          <a:p>
            <a:pPr algn="just">
              <a:lnSpc>
                <a:spcPts val="3546"/>
              </a:lnSpc>
            </a:pPr>
            <a:r>
              <a:rPr lang="en-US" sz="2532">
                <a:solidFill>
                  <a:srgbClr val="30318B"/>
                </a:solidFill>
                <a:latin typeface="Rosario"/>
                <a:ea typeface="Rosario"/>
                <a:cs typeface="Rosario"/>
                <a:sym typeface="Rosario"/>
              </a:rPr>
              <a:t>The proposed posture detection model, designed for AI-based job interview analysis, employs a novel technique that diverges from traditional approaches. Despite its innovative nature, the model consistently delivers reliable output. This breakthrough paves the way for further exploration of edge-detected images in the realm of posture detection.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89019" y="1771440"/>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REFERENCES</a:t>
            </a:r>
          </a:p>
        </p:txBody>
      </p:sp>
      <p:sp>
        <p:nvSpPr>
          <p:cNvPr name="TextBox 3" id="3"/>
          <p:cNvSpPr txBox="true"/>
          <p:nvPr/>
        </p:nvSpPr>
        <p:spPr>
          <a:xfrm rot="0">
            <a:off x="4949339" y="3551666"/>
            <a:ext cx="9235458" cy="4070292"/>
          </a:xfrm>
          <a:prstGeom prst="rect">
            <a:avLst/>
          </a:prstGeom>
        </p:spPr>
        <p:txBody>
          <a:bodyPr anchor="t" rtlCol="false" tIns="0" lIns="0" bIns="0" rIns="0">
            <a:spAutoFit/>
          </a:bodyPr>
          <a:lstStyle/>
          <a:p>
            <a:pPr algn="l">
              <a:lnSpc>
                <a:spcPts val="2978"/>
              </a:lnSpc>
              <a:spcBef>
                <a:spcPct val="0"/>
              </a:spcBef>
            </a:pPr>
            <a:r>
              <a:rPr lang="en-US" sz="2127">
                <a:solidFill>
                  <a:srgbClr val="30318B"/>
                </a:solidFill>
                <a:latin typeface="Open Sans"/>
                <a:ea typeface="Open Sans"/>
                <a:cs typeface="Open Sans"/>
                <a:sym typeface="Open Sans"/>
              </a:rPr>
              <a:t>[1] Sitting Posture Assessment using Computer Vision</a:t>
            </a:r>
          </a:p>
          <a:p>
            <a:pPr algn="l">
              <a:lnSpc>
                <a:spcPts val="2978"/>
              </a:lnSpc>
              <a:spcBef>
                <a:spcPct val="0"/>
              </a:spcBef>
            </a:pPr>
            <a:r>
              <a:rPr lang="en-US" sz="2127">
                <a:solidFill>
                  <a:srgbClr val="30318B"/>
                </a:solidFill>
                <a:latin typeface="Open Sans"/>
                <a:ea typeface="Open Sans"/>
                <a:cs typeface="Open Sans"/>
                <a:sym typeface="Open Sans"/>
              </a:rPr>
              <a:t>Mallare, John Cloie T.1, Pineda, Dianne Faye G.2, Trinidad, Gerald M.3, Serafica, Reymond D.4, Villanueva, Jules Benedict K.5, Dela Cruz, Angelo R.6,Vicerra, Ryan Rhay P.7 , Serrano, Kanny Krizzy D.8 ,Roxas, Edison A.9</a:t>
            </a:r>
          </a:p>
          <a:p>
            <a:pPr algn="just">
              <a:lnSpc>
                <a:spcPts val="2978"/>
              </a:lnSpc>
              <a:spcBef>
                <a:spcPct val="0"/>
              </a:spcBef>
            </a:pPr>
            <a:r>
              <a:rPr lang="en-US" sz="2127">
                <a:solidFill>
                  <a:srgbClr val="30318B"/>
                </a:solidFill>
                <a:latin typeface="Open Sans"/>
                <a:ea typeface="Open Sans"/>
                <a:cs typeface="Open Sans"/>
                <a:sym typeface="Open Sans"/>
              </a:rPr>
              <a:t>Department of Electronics Engineering, University of Santo Tomas, Philippines</a:t>
            </a:r>
          </a:p>
          <a:p>
            <a:pPr algn="l">
              <a:lnSpc>
                <a:spcPts val="2978"/>
              </a:lnSpc>
              <a:spcBef>
                <a:spcPct val="0"/>
              </a:spcBef>
            </a:pPr>
          </a:p>
          <a:p>
            <a:pPr algn="l">
              <a:lnSpc>
                <a:spcPts val="2978"/>
              </a:lnSpc>
              <a:spcBef>
                <a:spcPct val="0"/>
              </a:spcBef>
            </a:pPr>
            <a:r>
              <a:rPr lang="en-US" sz="2127">
                <a:solidFill>
                  <a:srgbClr val="30318B"/>
                </a:solidFill>
                <a:latin typeface="Open Sans"/>
                <a:ea typeface="Open Sans"/>
                <a:cs typeface="Open Sans"/>
                <a:sym typeface="Open Sans"/>
              </a:rPr>
              <a:t>[2] Sitting Posture Detection using Adaptively Fused 3D Features Sun Bei1, Zeng Xing1, Liu Taocheng1, Lu Qin1</a:t>
            </a:r>
          </a:p>
          <a:p>
            <a:pPr algn="l">
              <a:lnSpc>
                <a:spcPts val="2978"/>
              </a:lnSpc>
              <a:spcBef>
                <a:spcPct val="0"/>
              </a:spcBef>
            </a:pPr>
            <a:r>
              <a:rPr lang="en-US" sz="2127">
                <a:solidFill>
                  <a:srgbClr val="30318B"/>
                </a:solidFill>
                <a:latin typeface="Open Sans"/>
                <a:ea typeface="Open Sans"/>
                <a:cs typeface="Open Sans"/>
                <a:sym typeface="Open Sans"/>
              </a:rPr>
              <a:t>College of Mechatronics Engineering and Automation, National University of Defense Technology</a:t>
            </a:r>
          </a:p>
        </p:txBody>
      </p:sp>
      <p:grpSp>
        <p:nvGrpSpPr>
          <p:cNvPr name="Group 4" id="4"/>
          <p:cNvGrpSpPr/>
          <p:nvPr/>
        </p:nvGrpSpPr>
        <p:grpSpPr>
          <a:xfrm rot="0">
            <a:off x="-2594839" y="-2842916"/>
            <a:ext cx="5272633" cy="527263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5447206" y="7635038"/>
            <a:ext cx="5704840" cy="570484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4798099" y="9567782"/>
            <a:ext cx="1839350" cy="18393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651846" y="2203119"/>
            <a:ext cx="1386647" cy="138664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013827" y="3189756"/>
            <a:ext cx="10260346" cy="4240862"/>
          </a:xfrm>
          <a:prstGeom prst="rect">
            <a:avLst/>
          </a:prstGeom>
        </p:spPr>
        <p:txBody>
          <a:bodyPr anchor="t" rtlCol="false" tIns="0" lIns="0" bIns="0" rIns="0">
            <a:spAutoFit/>
          </a:bodyPr>
          <a:lstStyle/>
          <a:p>
            <a:pPr algn="ctr">
              <a:lnSpc>
                <a:spcPts val="16347"/>
              </a:lnSpc>
            </a:pPr>
            <a:r>
              <a:rPr lang="en-US" b="true" sz="16512">
                <a:solidFill>
                  <a:srgbClr val="30318B"/>
                </a:solidFill>
                <a:latin typeface="Rosario Bold"/>
                <a:ea typeface="Rosario Bold"/>
                <a:cs typeface="Rosario Bold"/>
                <a:sym typeface="Rosario Bold"/>
              </a:rPr>
              <a:t>THANK</a:t>
            </a:r>
          </a:p>
          <a:p>
            <a:pPr algn="ctr">
              <a:lnSpc>
                <a:spcPts val="16347"/>
              </a:lnSpc>
            </a:pPr>
            <a:r>
              <a:rPr lang="en-US" b="true" sz="16512">
                <a:solidFill>
                  <a:srgbClr val="30318B"/>
                </a:solidFill>
                <a:latin typeface="Rosario Bold"/>
                <a:ea typeface="Rosario Bold"/>
                <a:cs typeface="Rosario Bold"/>
                <a:sym typeface="Rosario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94839" y="-2842916"/>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447206" y="7635038"/>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98099"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2284594" y="896260"/>
            <a:ext cx="8841265" cy="1533458"/>
          </a:xfrm>
          <a:prstGeom prst="rect">
            <a:avLst/>
          </a:prstGeom>
        </p:spPr>
        <p:txBody>
          <a:bodyPr anchor="t" rtlCol="false" tIns="0" lIns="0" bIns="0" rIns="0">
            <a:spAutoFit/>
          </a:bodyPr>
          <a:lstStyle/>
          <a:p>
            <a:pPr algn="ctr">
              <a:lnSpc>
                <a:spcPts val="12432"/>
              </a:lnSpc>
            </a:pPr>
            <a:r>
              <a:rPr lang="en-US" b="true" sz="8880">
                <a:solidFill>
                  <a:srgbClr val="30318B"/>
                </a:solidFill>
                <a:latin typeface="Rosario Bold"/>
                <a:ea typeface="Rosario Bold"/>
                <a:cs typeface="Rosario Bold"/>
                <a:sym typeface="Rosario Bold"/>
              </a:rPr>
              <a:t>CONTENTS</a:t>
            </a:r>
          </a:p>
        </p:txBody>
      </p:sp>
      <p:sp>
        <p:nvSpPr>
          <p:cNvPr name="TextBox 22" id="22"/>
          <p:cNvSpPr txBox="true"/>
          <p:nvPr/>
        </p:nvSpPr>
        <p:spPr>
          <a:xfrm rot="0">
            <a:off x="6497026" y="2829768"/>
            <a:ext cx="6610881" cy="6428532"/>
          </a:xfrm>
          <a:prstGeom prst="rect">
            <a:avLst/>
          </a:prstGeom>
        </p:spPr>
        <p:txBody>
          <a:bodyPr anchor="t" rtlCol="false" tIns="0" lIns="0" bIns="0" rIns="0">
            <a:spAutoFit/>
          </a:bodyPr>
          <a:lstStyle/>
          <a:p>
            <a:pPr algn="l" marL="802155" indent="-401077" lvl="1">
              <a:lnSpc>
                <a:spcPts val="5127"/>
              </a:lnSpc>
              <a:buFont typeface="Arial"/>
              <a:buChar char="•"/>
            </a:pPr>
            <a:r>
              <a:rPr lang="en-US" sz="3715">
                <a:solidFill>
                  <a:srgbClr val="000000"/>
                </a:solidFill>
                <a:latin typeface="DM Sans"/>
                <a:ea typeface="DM Sans"/>
                <a:cs typeface="DM Sans"/>
                <a:sym typeface="DM Sans"/>
              </a:rPr>
              <a:t>Introduction</a:t>
            </a:r>
          </a:p>
          <a:p>
            <a:pPr algn="l" marL="802155" indent="-401077" lvl="1">
              <a:lnSpc>
                <a:spcPts val="5127"/>
              </a:lnSpc>
              <a:buFont typeface="Arial"/>
              <a:buChar char="•"/>
            </a:pPr>
            <a:r>
              <a:rPr lang="en-US" sz="3715">
                <a:solidFill>
                  <a:srgbClr val="000000"/>
                </a:solidFill>
                <a:latin typeface="DM Sans"/>
                <a:ea typeface="DM Sans"/>
                <a:cs typeface="DM Sans"/>
                <a:sym typeface="DM Sans"/>
              </a:rPr>
              <a:t>Literature review</a:t>
            </a:r>
          </a:p>
          <a:p>
            <a:pPr algn="l" marL="802155" indent="-401077" lvl="1">
              <a:lnSpc>
                <a:spcPts val="5127"/>
              </a:lnSpc>
              <a:buFont typeface="Arial"/>
              <a:buChar char="•"/>
            </a:pPr>
            <a:r>
              <a:rPr lang="en-US" sz="3715">
                <a:solidFill>
                  <a:srgbClr val="000000"/>
                </a:solidFill>
                <a:latin typeface="DM Sans"/>
                <a:ea typeface="DM Sans"/>
                <a:cs typeface="DM Sans"/>
                <a:sym typeface="DM Sans"/>
              </a:rPr>
              <a:t>Dataset Description</a:t>
            </a:r>
          </a:p>
          <a:p>
            <a:pPr algn="l" marL="802155" indent="-401077" lvl="1">
              <a:lnSpc>
                <a:spcPts val="5127"/>
              </a:lnSpc>
              <a:buFont typeface="Arial"/>
              <a:buChar char="•"/>
            </a:pPr>
            <a:r>
              <a:rPr lang="en-US" sz="3715">
                <a:solidFill>
                  <a:srgbClr val="000000"/>
                </a:solidFill>
                <a:latin typeface="DM Sans"/>
                <a:ea typeface="DM Sans"/>
                <a:cs typeface="DM Sans"/>
                <a:sym typeface="DM Sans"/>
              </a:rPr>
              <a:t>Proposed Methodology</a:t>
            </a:r>
          </a:p>
          <a:p>
            <a:pPr algn="l" marL="802155" indent="-401077" lvl="1">
              <a:lnSpc>
                <a:spcPts val="5127"/>
              </a:lnSpc>
              <a:buFont typeface="Arial"/>
              <a:buChar char="•"/>
            </a:pPr>
            <a:r>
              <a:rPr lang="en-US" sz="3715">
                <a:solidFill>
                  <a:srgbClr val="000000"/>
                </a:solidFill>
                <a:latin typeface="DM Sans"/>
                <a:ea typeface="DM Sans"/>
                <a:cs typeface="DM Sans"/>
                <a:sym typeface="DM Sans"/>
              </a:rPr>
              <a:t>Performance-based Study</a:t>
            </a:r>
          </a:p>
          <a:p>
            <a:pPr algn="l" marL="802155" indent="-401077" lvl="1">
              <a:lnSpc>
                <a:spcPts val="5127"/>
              </a:lnSpc>
              <a:buFont typeface="Arial"/>
              <a:buChar char="•"/>
            </a:pPr>
            <a:r>
              <a:rPr lang="en-US" sz="3715">
                <a:solidFill>
                  <a:srgbClr val="000000"/>
                </a:solidFill>
                <a:latin typeface="DM Sans"/>
                <a:ea typeface="DM Sans"/>
                <a:cs typeface="DM Sans"/>
                <a:sym typeface="DM Sans"/>
              </a:rPr>
              <a:t>Challenges</a:t>
            </a:r>
          </a:p>
          <a:p>
            <a:pPr algn="l" marL="802155" indent="-401077" lvl="1">
              <a:lnSpc>
                <a:spcPts val="5127"/>
              </a:lnSpc>
              <a:buFont typeface="Arial"/>
              <a:buChar char="•"/>
            </a:pPr>
            <a:r>
              <a:rPr lang="en-US" sz="3715">
                <a:solidFill>
                  <a:srgbClr val="000000"/>
                </a:solidFill>
                <a:latin typeface="DM Sans"/>
                <a:ea typeface="DM Sans"/>
                <a:cs typeface="DM Sans"/>
                <a:sym typeface="DM Sans"/>
              </a:rPr>
              <a:t>Results</a:t>
            </a:r>
          </a:p>
          <a:p>
            <a:pPr algn="l" marL="802155" indent="-401077" lvl="1">
              <a:lnSpc>
                <a:spcPts val="5127"/>
              </a:lnSpc>
              <a:buFont typeface="Arial"/>
              <a:buChar char="•"/>
            </a:pPr>
            <a:r>
              <a:rPr lang="en-US" sz="3715">
                <a:solidFill>
                  <a:srgbClr val="000000"/>
                </a:solidFill>
                <a:latin typeface="DM Sans"/>
                <a:ea typeface="DM Sans"/>
                <a:cs typeface="DM Sans"/>
                <a:sym typeface="DM Sans"/>
              </a:rPr>
              <a:t>Future Scope</a:t>
            </a:r>
          </a:p>
          <a:p>
            <a:pPr algn="l" marL="802155" indent="-401077" lvl="1">
              <a:lnSpc>
                <a:spcPts val="5127"/>
              </a:lnSpc>
              <a:buFont typeface="Arial"/>
              <a:buChar char="•"/>
            </a:pPr>
            <a:r>
              <a:rPr lang="en-US" sz="3715">
                <a:solidFill>
                  <a:srgbClr val="000000"/>
                </a:solidFill>
                <a:latin typeface="DM Sans"/>
                <a:ea typeface="DM Sans"/>
                <a:cs typeface="DM Sans"/>
                <a:sym typeface="DM Sans"/>
              </a:rPr>
              <a:t>Conclusion</a:t>
            </a:r>
          </a:p>
          <a:p>
            <a:pPr algn="l" marL="802155" indent="-401077" lvl="1">
              <a:lnSpc>
                <a:spcPts val="5127"/>
              </a:lnSpc>
              <a:buFont typeface="Arial"/>
              <a:buChar char="•"/>
            </a:pPr>
            <a:r>
              <a:rPr lang="en-US" sz="3715">
                <a:solidFill>
                  <a:srgbClr val="000000"/>
                </a:solidFill>
                <a:latin typeface="DM Sans"/>
                <a:ea typeface="DM Sans"/>
                <a:cs typeface="DM Sans"/>
                <a:sym typeface="DM Sans"/>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94839" y="-2842916"/>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447206" y="7635038"/>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98099"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651846" y="2203119"/>
            <a:ext cx="1386647" cy="138664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12007843" y="3916920"/>
            <a:ext cx="6058231" cy="4142761"/>
          </a:xfrm>
          <a:custGeom>
            <a:avLst/>
            <a:gdLst/>
            <a:ahLst/>
            <a:cxnLst/>
            <a:rect r="r" b="b" t="t" l="l"/>
            <a:pathLst>
              <a:path h="4142761" w="6058231">
                <a:moveTo>
                  <a:pt x="0" y="0"/>
                </a:moveTo>
                <a:lnTo>
                  <a:pt x="6058230" y="0"/>
                </a:lnTo>
                <a:lnTo>
                  <a:pt x="6058230" y="4142761"/>
                </a:lnTo>
                <a:lnTo>
                  <a:pt x="0" y="4142761"/>
                </a:lnTo>
                <a:lnTo>
                  <a:pt x="0" y="0"/>
                </a:lnTo>
                <a:close/>
              </a:path>
            </a:pathLst>
          </a:custGeom>
          <a:blipFill>
            <a:blip r:embed="rId14"/>
            <a:stretch>
              <a:fillRect l="0" t="0" r="0" b="0"/>
            </a:stretch>
          </a:blipFill>
          <a:ln cap="rnd">
            <a:noFill/>
            <a:prstDash val="sysDot"/>
            <a:round/>
          </a:ln>
        </p:spPr>
      </p:sp>
      <p:sp>
        <p:nvSpPr>
          <p:cNvPr name="TextBox 22" id="22"/>
          <p:cNvSpPr txBox="true"/>
          <p:nvPr/>
        </p:nvSpPr>
        <p:spPr>
          <a:xfrm rot="0">
            <a:off x="2854378" y="1125676"/>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INTRODUCTION</a:t>
            </a:r>
          </a:p>
        </p:txBody>
      </p:sp>
      <p:sp>
        <p:nvSpPr>
          <p:cNvPr name="TextBox 23" id="23"/>
          <p:cNvSpPr txBox="true"/>
          <p:nvPr/>
        </p:nvSpPr>
        <p:spPr>
          <a:xfrm rot="0">
            <a:off x="1359760" y="3698511"/>
            <a:ext cx="9919481" cy="4390039"/>
          </a:xfrm>
          <a:prstGeom prst="rect">
            <a:avLst/>
          </a:prstGeom>
        </p:spPr>
        <p:txBody>
          <a:bodyPr anchor="t" rtlCol="false" tIns="0" lIns="0" bIns="0" rIns="0">
            <a:spAutoFit/>
          </a:bodyPr>
          <a:lstStyle/>
          <a:p>
            <a:pPr algn="just" marL="494159" indent="-247080" lvl="1">
              <a:lnSpc>
                <a:spcPts val="3204"/>
              </a:lnSpc>
              <a:buFont typeface="Arial"/>
              <a:buChar char="•"/>
            </a:pPr>
            <a:r>
              <a:rPr lang="en-US" sz="2288">
                <a:solidFill>
                  <a:srgbClr val="30318B"/>
                </a:solidFill>
                <a:latin typeface="Rosario"/>
                <a:ea typeface="Rosario"/>
                <a:cs typeface="Rosario"/>
                <a:sym typeface="Rosario"/>
              </a:rPr>
              <a:t> Employment competition in the current world has become stiff and time-conscious and this has made the process of hiring personnel to take the following facets. Among these innovations, the AI-based job interview analyzers have turned out to be powerful to assess candidates in a better way.</a:t>
            </a:r>
          </a:p>
          <a:p>
            <a:pPr algn="l" marL="494159" indent="-247080" lvl="1">
              <a:lnSpc>
                <a:spcPts val="3204"/>
              </a:lnSpc>
              <a:buFont typeface="Arial"/>
              <a:buChar char="•"/>
            </a:pPr>
            <a:r>
              <a:rPr lang="en-US" sz="2288">
                <a:solidFill>
                  <a:srgbClr val="30318B"/>
                </a:solidFill>
                <a:latin typeface="Rosario"/>
                <a:ea typeface="Rosario"/>
                <a:cs typeface="Rosario"/>
                <a:sym typeface="Rosario"/>
              </a:rPr>
              <a:t> In addition, the new job interview analyzer based on artificial intelligence contains the elements of machine learning that can reveal micro-facial expressions which are the reaction of the interlocutor in response to certain questions. These together with the analysis of the vocal characteristics allows the system to identify the lack of consistency or the presence of stress points in the candidate’s answers.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08860" y="1771440"/>
            <a:ext cx="11221329"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LITERATURE REVIEW</a:t>
            </a:r>
          </a:p>
        </p:txBody>
      </p:sp>
      <p:sp>
        <p:nvSpPr>
          <p:cNvPr name="TextBox 3" id="3"/>
          <p:cNvSpPr txBox="true"/>
          <p:nvPr/>
        </p:nvSpPr>
        <p:spPr>
          <a:xfrm rot="0">
            <a:off x="2284594" y="3542141"/>
            <a:ext cx="11214760" cy="4628785"/>
          </a:xfrm>
          <a:prstGeom prst="rect">
            <a:avLst/>
          </a:prstGeom>
        </p:spPr>
        <p:txBody>
          <a:bodyPr anchor="t" rtlCol="false" tIns="0" lIns="0" bIns="0" rIns="0">
            <a:spAutoFit/>
          </a:bodyPr>
          <a:lstStyle/>
          <a:p>
            <a:pPr algn="l">
              <a:lnSpc>
                <a:spcPts val="3356"/>
              </a:lnSpc>
            </a:pPr>
            <a:r>
              <a:rPr lang="en-US" sz="2397">
                <a:solidFill>
                  <a:srgbClr val="30318B"/>
                </a:solidFill>
                <a:latin typeface="Rosario"/>
                <a:ea typeface="Rosario"/>
                <a:cs typeface="Rosario"/>
                <a:sym typeface="Rosario"/>
              </a:rPr>
              <a:t>Edge detection algorithms like Canny or Sobel are used to analyze body posture and movement in an AI-based job interview analyzer. By detecting contours and shapes in the candidate’s body from the webcam feed, the system identifies gestures such as leaning forward (indicating interest) or crossed arms (suggesting discomfort). Movement patterns, such as quick, repetitive motions, can indicate nervousness, while steady movements suggest confidence. Combined with facial expression and voice tone analysis, this method provides a comprehensive evaluation of the candidate’s emotional state and behavior. This information helps recruiters make more informed decisions by understanding the candidate's demeanor and character during the interview.</a:t>
            </a:r>
          </a:p>
          <a:p>
            <a:pPr algn="l">
              <a:lnSpc>
                <a:spcPts val="3356"/>
              </a:lnSpc>
            </a:pPr>
          </a:p>
        </p:txBody>
      </p:sp>
      <p:grpSp>
        <p:nvGrpSpPr>
          <p:cNvPr name="Group 4" id="4"/>
          <p:cNvGrpSpPr/>
          <p:nvPr/>
        </p:nvGrpSpPr>
        <p:grpSpPr>
          <a:xfrm rot="0">
            <a:off x="-2594839" y="-2842916"/>
            <a:ext cx="5272633" cy="5272633"/>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5447206" y="7635038"/>
            <a:ext cx="5704840" cy="570484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4798099" y="9567782"/>
            <a:ext cx="1839350" cy="18393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0">
            <a:off x="-651846" y="2203119"/>
            <a:ext cx="1386647" cy="1386647"/>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1" id="21"/>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2" id="22"/>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94839" y="-2842916"/>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447206" y="7635038"/>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98099"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651846" y="2203119"/>
            <a:ext cx="1386647" cy="138664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2211864" y="6676174"/>
            <a:ext cx="3084724" cy="1735157"/>
          </a:xfrm>
          <a:custGeom>
            <a:avLst/>
            <a:gdLst/>
            <a:ahLst/>
            <a:cxnLst/>
            <a:rect r="r" b="b" t="t" l="l"/>
            <a:pathLst>
              <a:path h="1735157" w="3084724">
                <a:moveTo>
                  <a:pt x="0" y="0"/>
                </a:moveTo>
                <a:lnTo>
                  <a:pt x="3084724" y="0"/>
                </a:lnTo>
                <a:lnTo>
                  <a:pt x="3084724" y="1735158"/>
                </a:lnTo>
                <a:lnTo>
                  <a:pt x="0" y="1735158"/>
                </a:lnTo>
                <a:lnTo>
                  <a:pt x="0" y="0"/>
                </a:lnTo>
                <a:close/>
              </a:path>
            </a:pathLst>
          </a:custGeom>
          <a:blipFill>
            <a:blip r:embed="rId14"/>
            <a:stretch>
              <a:fillRect l="0" t="0" r="0" b="0"/>
            </a:stretch>
          </a:blipFill>
          <a:ln cap="sq">
            <a:noFill/>
            <a:prstDash val="solid"/>
            <a:miter/>
          </a:ln>
        </p:spPr>
      </p:sp>
      <p:sp>
        <p:nvSpPr>
          <p:cNvPr name="Freeform 22" id="22"/>
          <p:cNvSpPr/>
          <p:nvPr/>
        </p:nvSpPr>
        <p:spPr>
          <a:xfrm flipH="false" flipV="false" rot="0">
            <a:off x="7601638" y="6676174"/>
            <a:ext cx="3084724" cy="1735157"/>
          </a:xfrm>
          <a:custGeom>
            <a:avLst/>
            <a:gdLst/>
            <a:ahLst/>
            <a:cxnLst/>
            <a:rect r="r" b="b" t="t" l="l"/>
            <a:pathLst>
              <a:path h="1735157" w="3084724">
                <a:moveTo>
                  <a:pt x="0" y="0"/>
                </a:moveTo>
                <a:lnTo>
                  <a:pt x="3084724" y="0"/>
                </a:lnTo>
                <a:lnTo>
                  <a:pt x="3084724" y="1735158"/>
                </a:lnTo>
                <a:lnTo>
                  <a:pt x="0" y="1735158"/>
                </a:lnTo>
                <a:lnTo>
                  <a:pt x="0" y="0"/>
                </a:lnTo>
                <a:close/>
              </a:path>
            </a:pathLst>
          </a:custGeom>
          <a:blipFill>
            <a:blip r:embed="rId15"/>
            <a:stretch>
              <a:fillRect l="0" t="0" r="0" b="0"/>
            </a:stretch>
          </a:blipFill>
          <a:ln cap="sq">
            <a:noFill/>
            <a:prstDash val="solid"/>
            <a:miter/>
          </a:ln>
        </p:spPr>
      </p:sp>
      <p:sp>
        <p:nvSpPr>
          <p:cNvPr name="Freeform 23" id="23"/>
          <p:cNvSpPr/>
          <p:nvPr/>
        </p:nvSpPr>
        <p:spPr>
          <a:xfrm flipH="false" flipV="false" rot="0">
            <a:off x="12991571" y="6676174"/>
            <a:ext cx="3084724" cy="1735157"/>
          </a:xfrm>
          <a:custGeom>
            <a:avLst/>
            <a:gdLst/>
            <a:ahLst/>
            <a:cxnLst/>
            <a:rect r="r" b="b" t="t" l="l"/>
            <a:pathLst>
              <a:path h="1735157" w="3084724">
                <a:moveTo>
                  <a:pt x="0" y="0"/>
                </a:moveTo>
                <a:lnTo>
                  <a:pt x="3084724" y="0"/>
                </a:lnTo>
                <a:lnTo>
                  <a:pt x="3084724" y="1735158"/>
                </a:lnTo>
                <a:lnTo>
                  <a:pt x="0" y="1735158"/>
                </a:lnTo>
                <a:lnTo>
                  <a:pt x="0" y="0"/>
                </a:lnTo>
                <a:close/>
              </a:path>
            </a:pathLst>
          </a:custGeom>
          <a:blipFill>
            <a:blip r:embed="rId16"/>
            <a:stretch>
              <a:fillRect l="0" t="0" r="0" b="0"/>
            </a:stretch>
          </a:blipFill>
          <a:ln cap="sq">
            <a:noFill/>
            <a:prstDash val="solid"/>
            <a:miter/>
          </a:ln>
        </p:spPr>
      </p:sp>
      <p:sp>
        <p:nvSpPr>
          <p:cNvPr name="TextBox 24" id="24"/>
          <p:cNvSpPr txBox="true"/>
          <p:nvPr/>
        </p:nvSpPr>
        <p:spPr>
          <a:xfrm rot="0">
            <a:off x="2677794" y="1127047"/>
            <a:ext cx="11856140"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DATASET DESCRIPTION</a:t>
            </a:r>
          </a:p>
        </p:txBody>
      </p:sp>
      <p:sp>
        <p:nvSpPr>
          <p:cNvPr name="TextBox 25" id="25"/>
          <p:cNvSpPr txBox="true"/>
          <p:nvPr/>
        </p:nvSpPr>
        <p:spPr>
          <a:xfrm rot="0">
            <a:off x="3778786" y="3044246"/>
            <a:ext cx="10730429" cy="2901129"/>
          </a:xfrm>
          <a:prstGeom prst="rect">
            <a:avLst/>
          </a:prstGeom>
        </p:spPr>
        <p:txBody>
          <a:bodyPr anchor="t" rtlCol="false" tIns="0" lIns="0" bIns="0" rIns="0">
            <a:spAutoFit/>
          </a:bodyPr>
          <a:lstStyle/>
          <a:p>
            <a:pPr algn="just" marL="511556" indent="-255778" lvl="1">
              <a:lnSpc>
                <a:spcPts val="3317"/>
              </a:lnSpc>
              <a:buFont typeface="Arial"/>
              <a:buChar char="•"/>
            </a:pPr>
            <a:r>
              <a:rPr lang="en-US" sz="2369">
                <a:solidFill>
                  <a:srgbClr val="30318B"/>
                </a:solidFill>
                <a:latin typeface="Rosario"/>
                <a:ea typeface="Rosario"/>
                <a:cs typeface="Rosario"/>
                <a:sym typeface="Rosario"/>
              </a:rPr>
              <a:t>Due to the unavailability of a suitable public dataset for posture analysis in job interview scenarios, we embarked on a data collection and labeling process. We captured a series of interview videos, ensuring diverse scenarios to capture a wide range of postures and behaviors.</a:t>
            </a:r>
          </a:p>
          <a:p>
            <a:pPr algn="l" marL="511556" indent="-255778" lvl="1">
              <a:lnSpc>
                <a:spcPts val="3317"/>
              </a:lnSpc>
              <a:buFont typeface="Arial"/>
              <a:buChar char="•"/>
            </a:pPr>
            <a:r>
              <a:rPr lang="en-US" sz="2369">
                <a:solidFill>
                  <a:srgbClr val="30318B"/>
                </a:solidFill>
                <a:latin typeface="Rosario"/>
                <a:ea typeface="Rosario"/>
                <a:cs typeface="Rosario"/>
                <a:sym typeface="Rosario"/>
              </a:rPr>
              <a:t>Subsequently, we extracted individual frames from these videos. Each frame was meticulously labeled as either "good" or "bad" posture, based on predefined criteria such as posture, eye contact, and overall body language</a:t>
            </a:r>
          </a:p>
        </p:txBody>
      </p:sp>
      <p:sp>
        <p:nvSpPr>
          <p:cNvPr name="TextBox 26" id="26"/>
          <p:cNvSpPr txBox="true"/>
          <p:nvPr/>
        </p:nvSpPr>
        <p:spPr>
          <a:xfrm rot="0">
            <a:off x="3397792" y="8654158"/>
            <a:ext cx="438348" cy="323215"/>
          </a:xfrm>
          <a:prstGeom prst="rect">
            <a:avLst/>
          </a:prstGeom>
        </p:spPr>
        <p:txBody>
          <a:bodyPr anchor="t" rtlCol="false" tIns="0" lIns="0" bIns="0" rIns="0">
            <a:spAutoFit/>
          </a:bodyPr>
          <a:lstStyle/>
          <a:p>
            <a:pPr algn="ctr">
              <a:lnSpc>
                <a:spcPts val="2659"/>
              </a:lnSpc>
              <a:spcBef>
                <a:spcPct val="0"/>
              </a:spcBef>
            </a:pPr>
            <a:r>
              <a:rPr lang="en-US" sz="1899">
                <a:solidFill>
                  <a:srgbClr val="30318B"/>
                </a:solidFill>
                <a:latin typeface="Open Sans"/>
                <a:ea typeface="Open Sans"/>
                <a:cs typeface="Open Sans"/>
                <a:sym typeface="Open Sans"/>
              </a:rPr>
              <a:t>Bad</a:t>
            </a:r>
          </a:p>
        </p:txBody>
      </p:sp>
      <p:sp>
        <p:nvSpPr>
          <p:cNvPr name="TextBox 27" id="27"/>
          <p:cNvSpPr txBox="true"/>
          <p:nvPr/>
        </p:nvSpPr>
        <p:spPr>
          <a:xfrm rot="0">
            <a:off x="8836521" y="8654158"/>
            <a:ext cx="614958" cy="323215"/>
          </a:xfrm>
          <a:prstGeom prst="rect">
            <a:avLst/>
          </a:prstGeom>
        </p:spPr>
        <p:txBody>
          <a:bodyPr anchor="t" rtlCol="false" tIns="0" lIns="0" bIns="0" rIns="0">
            <a:spAutoFit/>
          </a:bodyPr>
          <a:lstStyle/>
          <a:p>
            <a:pPr algn="ctr">
              <a:lnSpc>
                <a:spcPts val="2659"/>
              </a:lnSpc>
              <a:spcBef>
                <a:spcPct val="0"/>
              </a:spcBef>
            </a:pPr>
            <a:r>
              <a:rPr lang="en-US" sz="1899">
                <a:solidFill>
                  <a:srgbClr val="30318B"/>
                </a:solidFill>
                <a:latin typeface="Open Sans"/>
                <a:ea typeface="Open Sans"/>
                <a:cs typeface="Open Sans"/>
                <a:sym typeface="Open Sans"/>
              </a:rPr>
              <a:t>Good</a:t>
            </a:r>
          </a:p>
        </p:txBody>
      </p:sp>
      <p:sp>
        <p:nvSpPr>
          <p:cNvPr name="TextBox 28" id="28"/>
          <p:cNvSpPr txBox="true"/>
          <p:nvPr/>
        </p:nvSpPr>
        <p:spPr>
          <a:xfrm rot="0">
            <a:off x="14314759" y="8654158"/>
            <a:ext cx="438348" cy="323215"/>
          </a:xfrm>
          <a:prstGeom prst="rect">
            <a:avLst/>
          </a:prstGeom>
        </p:spPr>
        <p:txBody>
          <a:bodyPr anchor="t" rtlCol="false" tIns="0" lIns="0" bIns="0" rIns="0">
            <a:spAutoFit/>
          </a:bodyPr>
          <a:lstStyle/>
          <a:p>
            <a:pPr algn="ctr">
              <a:lnSpc>
                <a:spcPts val="2659"/>
              </a:lnSpc>
              <a:spcBef>
                <a:spcPct val="0"/>
              </a:spcBef>
            </a:pPr>
            <a:r>
              <a:rPr lang="en-US" sz="1899">
                <a:solidFill>
                  <a:srgbClr val="30318B"/>
                </a:solidFill>
                <a:latin typeface="Open Sans"/>
                <a:ea typeface="Open Sans"/>
                <a:cs typeface="Open Sans"/>
                <a:sym typeface="Open Sans"/>
              </a:rPr>
              <a:t>Bad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96351" y="1579005"/>
            <a:ext cx="13489354" cy="1317437"/>
          </a:xfrm>
          <a:prstGeom prst="rect">
            <a:avLst/>
          </a:prstGeom>
        </p:spPr>
        <p:txBody>
          <a:bodyPr anchor="t" rtlCol="false" tIns="0" lIns="0" bIns="0" rIns="0">
            <a:spAutoFit/>
          </a:bodyPr>
          <a:lstStyle/>
          <a:p>
            <a:pPr algn="ctr">
              <a:lnSpc>
                <a:spcPts val="10709"/>
              </a:lnSpc>
            </a:pPr>
            <a:r>
              <a:rPr lang="en-US" b="true" sz="7649">
                <a:solidFill>
                  <a:srgbClr val="30318B"/>
                </a:solidFill>
                <a:latin typeface="Rosario Bold"/>
                <a:ea typeface="Rosario Bold"/>
                <a:cs typeface="Rosario Bold"/>
                <a:sym typeface="Rosario Bold"/>
              </a:rPr>
              <a:t>PROPOSED METHODOLOGY</a:t>
            </a:r>
          </a:p>
        </p:txBody>
      </p:sp>
      <p:sp>
        <p:nvSpPr>
          <p:cNvPr name="TextBox 3" id="3"/>
          <p:cNvSpPr txBox="true"/>
          <p:nvPr/>
        </p:nvSpPr>
        <p:spPr>
          <a:xfrm rot="0">
            <a:off x="2199770" y="3603506"/>
            <a:ext cx="6602569" cy="770657"/>
          </a:xfrm>
          <a:prstGeom prst="rect">
            <a:avLst/>
          </a:prstGeom>
        </p:spPr>
        <p:txBody>
          <a:bodyPr anchor="t" rtlCol="false" tIns="0" lIns="0" bIns="0" rIns="0">
            <a:spAutoFit/>
          </a:bodyPr>
          <a:lstStyle/>
          <a:p>
            <a:pPr algn="ctr">
              <a:lnSpc>
                <a:spcPts val="6347"/>
              </a:lnSpc>
            </a:pPr>
            <a:r>
              <a:rPr lang="en-US" b="true" sz="4534">
                <a:solidFill>
                  <a:srgbClr val="30318B"/>
                </a:solidFill>
                <a:latin typeface="Rosario Bold"/>
                <a:ea typeface="Rosario Bold"/>
                <a:cs typeface="Rosario Bold"/>
                <a:sym typeface="Rosario Bold"/>
              </a:rPr>
              <a:t>Process</a:t>
            </a:r>
          </a:p>
        </p:txBody>
      </p:sp>
      <p:sp>
        <p:nvSpPr>
          <p:cNvPr name="TextBox 4" id="4"/>
          <p:cNvSpPr txBox="true"/>
          <p:nvPr/>
        </p:nvSpPr>
        <p:spPr>
          <a:xfrm rot="0">
            <a:off x="2199770" y="4636436"/>
            <a:ext cx="6602569" cy="2724551"/>
          </a:xfrm>
          <a:prstGeom prst="rect">
            <a:avLst/>
          </a:prstGeom>
        </p:spPr>
        <p:txBody>
          <a:bodyPr anchor="t" rtlCol="false" tIns="0" lIns="0" bIns="0" rIns="0">
            <a:spAutoFit/>
          </a:bodyPr>
          <a:lstStyle/>
          <a:p>
            <a:pPr algn="ctr">
              <a:lnSpc>
                <a:spcPts val="3127"/>
              </a:lnSpc>
            </a:pPr>
            <a:r>
              <a:rPr lang="en-US" sz="2234">
                <a:solidFill>
                  <a:srgbClr val="30318B"/>
                </a:solidFill>
                <a:latin typeface="Rosario"/>
                <a:ea typeface="Rosario"/>
                <a:cs typeface="Rosario"/>
                <a:sym typeface="Rosario"/>
              </a:rPr>
              <a:t>Recent research in body posture detection has primarily focused on the use of mass points at various body joints. In contrast, our research aims to explore a novel approach by utilizing edge-detected grayscale images for this task. This departure from conventional methods holds the potential to offer unique insights and potentially improved performance.</a:t>
            </a:r>
          </a:p>
        </p:txBody>
      </p:sp>
      <p:sp>
        <p:nvSpPr>
          <p:cNvPr name="TextBox 5" id="5"/>
          <p:cNvSpPr txBox="true"/>
          <p:nvPr/>
        </p:nvSpPr>
        <p:spPr>
          <a:xfrm rot="0">
            <a:off x="9485661" y="3603506"/>
            <a:ext cx="6602569" cy="770657"/>
          </a:xfrm>
          <a:prstGeom prst="rect">
            <a:avLst/>
          </a:prstGeom>
        </p:spPr>
        <p:txBody>
          <a:bodyPr anchor="t" rtlCol="false" tIns="0" lIns="0" bIns="0" rIns="0">
            <a:spAutoFit/>
          </a:bodyPr>
          <a:lstStyle/>
          <a:p>
            <a:pPr algn="ctr">
              <a:lnSpc>
                <a:spcPts val="6347"/>
              </a:lnSpc>
            </a:pPr>
            <a:r>
              <a:rPr lang="en-US" b="true" sz="4534">
                <a:solidFill>
                  <a:srgbClr val="30318B"/>
                </a:solidFill>
                <a:latin typeface="Rosario Bold"/>
                <a:ea typeface="Rosario Bold"/>
                <a:cs typeface="Rosario Bold"/>
                <a:sym typeface="Rosario Bold"/>
              </a:rPr>
              <a:t>Implementation</a:t>
            </a:r>
            <a:r>
              <a:rPr lang="en-US" b="true" sz="4534">
                <a:solidFill>
                  <a:srgbClr val="30318B"/>
                </a:solidFill>
                <a:latin typeface="Rosario Bold"/>
                <a:ea typeface="Rosario Bold"/>
                <a:cs typeface="Rosario Bold"/>
                <a:sym typeface="Rosario Bold"/>
              </a:rPr>
              <a:t> </a:t>
            </a:r>
          </a:p>
        </p:txBody>
      </p:sp>
      <p:sp>
        <p:nvSpPr>
          <p:cNvPr name="TextBox 6" id="6"/>
          <p:cNvSpPr txBox="true"/>
          <p:nvPr/>
        </p:nvSpPr>
        <p:spPr>
          <a:xfrm rot="0">
            <a:off x="9485661" y="4636436"/>
            <a:ext cx="6602569" cy="3505708"/>
          </a:xfrm>
          <a:prstGeom prst="rect">
            <a:avLst/>
          </a:prstGeom>
        </p:spPr>
        <p:txBody>
          <a:bodyPr anchor="t" rtlCol="false" tIns="0" lIns="0" bIns="0" rIns="0">
            <a:spAutoFit/>
          </a:bodyPr>
          <a:lstStyle/>
          <a:p>
            <a:pPr algn="ctr">
              <a:lnSpc>
                <a:spcPts val="3121"/>
              </a:lnSpc>
            </a:pPr>
            <a:r>
              <a:rPr lang="en-US" sz="2229">
                <a:solidFill>
                  <a:srgbClr val="30318B"/>
                </a:solidFill>
                <a:latin typeface="Rosario"/>
                <a:ea typeface="Rosario"/>
                <a:cs typeface="Rosario"/>
                <a:sym typeface="Rosario"/>
              </a:rPr>
              <a:t>Initially, video frames were extracted and subsequently converted from RGB to grayscale format. Scharr edge detection was then applied to these grayscale images to accentuate the edges, which are crucial for posture recognition. The resulting edge-detected images were then fed as input to a variety of neural network models. The performance of each model was evaluated based on its accuracy, and further experimentation was conducted to refine and optimize the process.</a:t>
            </a:r>
          </a:p>
        </p:txBody>
      </p:sp>
      <p:grpSp>
        <p:nvGrpSpPr>
          <p:cNvPr name="Group 7" id="7"/>
          <p:cNvGrpSpPr/>
          <p:nvPr/>
        </p:nvGrpSpPr>
        <p:grpSpPr>
          <a:xfrm rot="0">
            <a:off x="-2594839" y="-2842916"/>
            <a:ext cx="5272633" cy="527263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5447206" y="7635038"/>
            <a:ext cx="5704840" cy="570484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4798099" y="9567782"/>
            <a:ext cx="1839350" cy="183935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6" id="16"/>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1" id="21"/>
          <p:cNvGrpSpPr/>
          <p:nvPr/>
        </p:nvGrpSpPr>
        <p:grpSpPr>
          <a:xfrm rot="0">
            <a:off x="-651846" y="2203119"/>
            <a:ext cx="1386647" cy="1386647"/>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4" id="2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94839" y="-2842916"/>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447206" y="7635038"/>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98099"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651846" y="2203119"/>
            <a:ext cx="1386647" cy="138664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aphicFrame>
        <p:nvGraphicFramePr>
          <p:cNvPr name="Table 21" id="21"/>
          <p:cNvGraphicFramePr>
            <a:graphicFrameLocks noGrp="true"/>
          </p:cNvGraphicFramePr>
          <p:nvPr/>
        </p:nvGraphicFramePr>
        <p:xfrm>
          <a:off x="6218337" y="3091871"/>
          <a:ext cx="5851327" cy="5314950"/>
        </p:xfrm>
        <a:graphic>
          <a:graphicData uri="http://schemas.openxmlformats.org/drawingml/2006/table">
            <a:tbl>
              <a:tblPr/>
              <a:tblGrid>
                <a:gridCol w="2169095"/>
                <a:gridCol w="3682231"/>
              </a:tblGrid>
              <a:tr h="885825">
                <a:tc>
                  <a:txBody>
                    <a:bodyPr anchor="t" rtlCol="false"/>
                    <a:lstStyle/>
                    <a:p>
                      <a:pPr algn="ctr">
                        <a:lnSpc>
                          <a:spcPts val="3360"/>
                        </a:lnSpc>
                        <a:defRPr/>
                      </a:pPr>
                      <a:r>
                        <a:rPr lang="en-US" sz="2400" b="true">
                          <a:solidFill>
                            <a:srgbClr val="000000"/>
                          </a:solidFill>
                          <a:latin typeface="Open Sans Bold"/>
                          <a:ea typeface="Open Sans Bold"/>
                          <a:cs typeface="Open Sans Bold"/>
                          <a:sym typeface="Open Sans Bold"/>
                        </a:rPr>
                        <a:t>Model</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c>
                  <a:txBody>
                    <a:bodyPr anchor="t" rtlCol="false"/>
                    <a:lstStyle/>
                    <a:p>
                      <a:pPr algn="ctr">
                        <a:lnSpc>
                          <a:spcPts val="3360"/>
                        </a:lnSpc>
                        <a:defRPr/>
                      </a:pPr>
                      <a:r>
                        <a:rPr lang="en-US" b="true" sz="2400" i="true">
                          <a:solidFill>
                            <a:srgbClr val="000000"/>
                          </a:solidFill>
                          <a:latin typeface="Open Sans Bold Italics"/>
                          <a:ea typeface="Open Sans Bold Italics"/>
                          <a:cs typeface="Open Sans Bold Italics"/>
                          <a:sym typeface="Open Sans Bold Italics"/>
                        </a:rPr>
                        <a:t>Accuracy</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9999"/>
                    </a:solidFill>
                  </a:tcPr>
                </a:tc>
              </a:tr>
              <a:tr h="885825">
                <a:tc>
                  <a:txBody>
                    <a:bodyPr anchor="t" rtlCol="false"/>
                    <a:lstStyle/>
                    <a:p>
                      <a:pPr algn="ctr">
                        <a:lnSpc>
                          <a:spcPts val="2800"/>
                        </a:lnSpc>
                        <a:defRPr/>
                      </a:pPr>
                      <a:r>
                        <a:rPr lang="en-US" sz="2000">
                          <a:solidFill>
                            <a:srgbClr val="000000"/>
                          </a:solidFill>
                          <a:latin typeface="Open Sans"/>
                          <a:ea typeface="Open Sans"/>
                          <a:cs typeface="Open Sans"/>
                          <a:sym typeface="Open Sans"/>
                        </a:rPr>
                        <a:t>ResNetV18</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800"/>
                        </a:lnSpc>
                        <a:defRPr/>
                      </a:pPr>
                      <a:r>
                        <a:rPr lang="en-US" sz="2000">
                          <a:solidFill>
                            <a:srgbClr val="000000"/>
                          </a:solidFill>
                          <a:latin typeface="Open Sans"/>
                          <a:ea typeface="Open Sans"/>
                          <a:cs typeface="Open Sans"/>
                          <a:sym typeface="Open Sans"/>
                        </a:rPr>
                        <a:t>70%</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85825">
                <a:tc>
                  <a:txBody>
                    <a:bodyPr anchor="t" rtlCol="false"/>
                    <a:lstStyle/>
                    <a:p>
                      <a:pPr algn="ctr">
                        <a:lnSpc>
                          <a:spcPts val="2800"/>
                        </a:lnSpc>
                        <a:defRPr/>
                      </a:pPr>
                      <a:r>
                        <a:rPr lang="en-US" sz="2000">
                          <a:solidFill>
                            <a:srgbClr val="000000"/>
                          </a:solidFill>
                          <a:latin typeface="Open Sans"/>
                          <a:ea typeface="Open Sans"/>
                          <a:cs typeface="Open Sans"/>
                          <a:sym typeface="Open Sans"/>
                        </a:rPr>
                        <a:t>ResNetV50</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800"/>
                        </a:lnSpc>
                        <a:defRPr/>
                      </a:pPr>
                      <a:r>
                        <a:rPr lang="en-US" sz="2000">
                          <a:solidFill>
                            <a:srgbClr val="000000"/>
                          </a:solidFill>
                          <a:latin typeface="Open Sans"/>
                          <a:ea typeface="Open Sans"/>
                          <a:cs typeface="Open Sans"/>
                          <a:sym typeface="Open Sans"/>
                        </a:rPr>
                        <a:t>73%</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85825">
                <a:tc>
                  <a:txBody>
                    <a:bodyPr anchor="t" rtlCol="false"/>
                    <a:lstStyle/>
                    <a:p>
                      <a:pPr algn="ctr">
                        <a:lnSpc>
                          <a:spcPts val="2800"/>
                        </a:lnSpc>
                        <a:defRPr/>
                      </a:pPr>
                      <a:r>
                        <a:rPr lang="en-US" sz="2000">
                          <a:solidFill>
                            <a:srgbClr val="000000"/>
                          </a:solidFill>
                          <a:latin typeface="Open Sans"/>
                          <a:ea typeface="Open Sans"/>
                          <a:cs typeface="Open Sans"/>
                          <a:sym typeface="Open Sans"/>
                        </a:rPr>
                        <a:t>ResNetV152</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780"/>
                        </a:lnSpc>
                        <a:defRPr/>
                      </a:pPr>
                      <a:r>
                        <a:rPr lang="en-US" sz="2000">
                          <a:solidFill>
                            <a:srgbClr val="000000"/>
                          </a:solidFill>
                          <a:latin typeface="Open Sans"/>
                          <a:ea typeface="Open Sans"/>
                          <a:cs typeface="Open Sans"/>
                          <a:sym typeface="Open Sans"/>
                        </a:rPr>
                        <a:t>73%</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85825">
                <a:tc>
                  <a:txBody>
                    <a:bodyPr anchor="t" rtlCol="false"/>
                    <a:lstStyle/>
                    <a:p>
                      <a:pPr algn="ctr">
                        <a:lnSpc>
                          <a:spcPts val="2800"/>
                        </a:lnSpc>
                        <a:defRPr/>
                      </a:pPr>
                      <a:r>
                        <a:rPr lang="en-US" sz="2000">
                          <a:solidFill>
                            <a:srgbClr val="000000"/>
                          </a:solidFill>
                          <a:latin typeface="Open Sans"/>
                          <a:ea typeface="Open Sans"/>
                          <a:cs typeface="Open Sans"/>
                          <a:sym typeface="Open Sans"/>
                        </a:rPr>
                        <a:t>VGGNet16</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800"/>
                        </a:lnSpc>
                        <a:defRPr/>
                      </a:pPr>
                      <a:r>
                        <a:rPr lang="en-US" sz="2000">
                          <a:solidFill>
                            <a:srgbClr val="000000"/>
                          </a:solidFill>
                          <a:latin typeface="Open Sans"/>
                          <a:ea typeface="Open Sans"/>
                          <a:cs typeface="Open Sans"/>
                          <a:sym typeface="Open Sans"/>
                        </a:rPr>
                        <a:t>100%</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r h="885825">
                <a:tc>
                  <a:txBody>
                    <a:bodyPr anchor="t" rtlCol="false"/>
                    <a:lstStyle/>
                    <a:p>
                      <a:pPr algn="ctr">
                        <a:lnSpc>
                          <a:spcPts val="2800"/>
                        </a:lnSpc>
                        <a:defRPr/>
                      </a:pPr>
                      <a:r>
                        <a:rPr lang="en-US" sz="2000">
                          <a:solidFill>
                            <a:srgbClr val="000000"/>
                          </a:solidFill>
                          <a:latin typeface="Open Sans"/>
                          <a:ea typeface="Open Sans"/>
                          <a:cs typeface="Open Sans"/>
                          <a:sym typeface="Open Sans"/>
                        </a:rPr>
                        <a:t>AlexNet</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CDCD"/>
                    </a:solidFill>
                  </a:tcPr>
                </a:tc>
                <a:tc>
                  <a:txBody>
                    <a:bodyPr anchor="t" rtlCol="false"/>
                    <a:lstStyle/>
                    <a:p>
                      <a:pPr algn="ctr">
                        <a:lnSpc>
                          <a:spcPts val="2800"/>
                        </a:lnSpc>
                        <a:defRPr/>
                      </a:pPr>
                      <a:r>
                        <a:rPr lang="en-US" sz="2000">
                          <a:solidFill>
                            <a:srgbClr val="000000"/>
                          </a:solidFill>
                          <a:latin typeface="Open Sans"/>
                          <a:ea typeface="Open Sans"/>
                          <a:cs typeface="Open Sans"/>
                          <a:sym typeface="Open Sans"/>
                        </a:rPr>
                        <a:t>99%</a:t>
                      </a:r>
                      <a:endParaRPr lang="en-US" sz="1100"/>
                    </a:p>
                  </a:txBody>
                  <a:tcPr marL="0" marR="0" marT="0" marB="0" anchor="ctr">
                    <a:lnL cmpd="sng" algn="ctr" cap="flat" w="0">
                      <a:solidFill>
                        <a:srgbClr val="FF9999"/>
                      </a:solidFill>
                      <a:prstDash val="solid"/>
                      <a:round/>
                      <a:headEnd type="none" w="med" len="med"/>
                      <a:tailEnd type="none" w="med" len="med"/>
                    </a:lnL>
                    <a:lnR cmpd="sng" algn="ctr" cap="flat" w="0">
                      <a:solidFill>
                        <a:srgbClr val="FF9999"/>
                      </a:solidFill>
                      <a:prstDash val="solid"/>
                      <a:round/>
                      <a:headEnd type="none" w="med" len="med"/>
                      <a:tailEnd type="none" w="med" len="med"/>
                    </a:lnR>
                    <a:lnT cmpd="sng" algn="ctr" cap="flat" w="0">
                      <a:solidFill>
                        <a:srgbClr val="FF9999"/>
                      </a:solidFill>
                      <a:prstDash val="solid"/>
                      <a:round/>
                      <a:headEnd type="none" w="med" len="med"/>
                      <a:tailEnd type="none" w="med" len="med"/>
                    </a:lnT>
                    <a:lnB cmpd="sng" algn="ctr" cap="flat" w="0">
                      <a:solidFill>
                        <a:srgbClr val="FF9999"/>
                      </a:solidFill>
                      <a:prstDash val="solid"/>
                      <a:round/>
                      <a:headEnd type="none" w="med" len="med"/>
                      <a:tailEnd type="none" w="med" len="med"/>
                    </a:lnB>
                    <a:solidFill>
                      <a:srgbClr val="FFE3E3"/>
                    </a:solidFill>
                  </a:tcPr>
                </a:tc>
              </a:tr>
            </a:tbl>
          </a:graphicData>
        </a:graphic>
      </p:graphicFrame>
      <p:sp>
        <p:nvSpPr>
          <p:cNvPr name="TextBox 22" id="22"/>
          <p:cNvSpPr txBox="true"/>
          <p:nvPr/>
        </p:nvSpPr>
        <p:spPr>
          <a:xfrm rot="0">
            <a:off x="2596351" y="1579005"/>
            <a:ext cx="13489354" cy="1317437"/>
          </a:xfrm>
          <a:prstGeom prst="rect">
            <a:avLst/>
          </a:prstGeom>
        </p:spPr>
        <p:txBody>
          <a:bodyPr anchor="t" rtlCol="false" tIns="0" lIns="0" bIns="0" rIns="0">
            <a:spAutoFit/>
          </a:bodyPr>
          <a:lstStyle/>
          <a:p>
            <a:pPr algn="ctr">
              <a:lnSpc>
                <a:spcPts val="10709"/>
              </a:lnSpc>
            </a:pPr>
            <a:r>
              <a:rPr lang="en-US" b="true" sz="7649">
                <a:solidFill>
                  <a:srgbClr val="30318B"/>
                </a:solidFill>
                <a:latin typeface="Rosario Bold"/>
                <a:ea typeface="Rosario Bold"/>
                <a:cs typeface="Rosario Bold"/>
                <a:sym typeface="Rosario Bold"/>
              </a:rPr>
              <a:t>PERFORMANCE-BASED STUDY</a:t>
            </a:r>
          </a:p>
        </p:txBody>
      </p:sp>
      <p:sp>
        <p:nvSpPr>
          <p:cNvPr name="TextBox 23" id="23"/>
          <p:cNvSpPr txBox="true"/>
          <p:nvPr/>
        </p:nvSpPr>
        <p:spPr>
          <a:xfrm rot="0">
            <a:off x="12069663" y="3022574"/>
            <a:ext cx="1004515" cy="3566271"/>
          </a:xfrm>
          <a:prstGeom prst="rect">
            <a:avLst/>
          </a:prstGeom>
        </p:spPr>
        <p:txBody>
          <a:bodyPr anchor="t" rtlCol="false" tIns="0" lIns="0" bIns="0" rIns="0">
            <a:spAutoFit/>
          </a:bodyPr>
          <a:lstStyle/>
          <a:p>
            <a:pPr algn="ctr">
              <a:lnSpc>
                <a:spcPts val="29223"/>
              </a:lnSpc>
              <a:spcBef>
                <a:spcPct val="0"/>
              </a:spcBef>
            </a:pPr>
            <a:r>
              <a:rPr lang="en-US" sz="20874">
                <a:solidFill>
                  <a:srgbClr val="FF0000"/>
                </a:solidFill>
                <a:latin typeface="Open Sans"/>
                <a:ea typeface="Open Sans"/>
                <a:cs typeface="Open Sans"/>
                <a:sym typeface="Open Sans"/>
              </a:rPr>
              <a:t>}</a:t>
            </a:r>
          </a:p>
        </p:txBody>
      </p:sp>
      <p:sp>
        <p:nvSpPr>
          <p:cNvPr name="TextBox 24" id="24"/>
          <p:cNvSpPr txBox="true"/>
          <p:nvPr/>
        </p:nvSpPr>
        <p:spPr>
          <a:xfrm rot="0">
            <a:off x="13074178" y="4590790"/>
            <a:ext cx="3751063" cy="1406420"/>
          </a:xfrm>
          <a:prstGeom prst="rect">
            <a:avLst/>
          </a:prstGeom>
        </p:spPr>
        <p:txBody>
          <a:bodyPr anchor="t" rtlCol="false" tIns="0" lIns="0" bIns="0" rIns="0">
            <a:spAutoFit/>
          </a:bodyPr>
          <a:lstStyle/>
          <a:p>
            <a:pPr algn="l">
              <a:lnSpc>
                <a:spcPts val="2805"/>
              </a:lnSpc>
              <a:spcBef>
                <a:spcPct val="0"/>
              </a:spcBef>
            </a:pPr>
            <a:r>
              <a:rPr lang="en-US" sz="2004">
                <a:solidFill>
                  <a:srgbClr val="000000"/>
                </a:solidFill>
                <a:latin typeface="Open Sans"/>
                <a:ea typeface="Open Sans"/>
                <a:cs typeface="Open Sans"/>
                <a:sym typeface="Open Sans"/>
              </a:rPr>
              <a:t>Noise can introduce artifacts and distortions that can mislead the model, leading to faulty predictions.</a:t>
            </a:r>
          </a:p>
        </p:txBody>
      </p:sp>
      <p:sp>
        <p:nvSpPr>
          <p:cNvPr name="AutoShape 25" id="25"/>
          <p:cNvSpPr/>
          <p:nvPr/>
        </p:nvSpPr>
        <p:spPr>
          <a:xfrm flipV="true">
            <a:off x="12069663" y="7034287"/>
            <a:ext cx="502257" cy="0"/>
          </a:xfrm>
          <a:prstGeom prst="line">
            <a:avLst/>
          </a:prstGeom>
          <a:ln cap="flat" w="38100">
            <a:solidFill>
              <a:srgbClr val="000000"/>
            </a:solidFill>
            <a:prstDash val="solid"/>
            <a:headEnd type="none" len="sm" w="sm"/>
            <a:tailEnd type="triangle" len="med" w="lg"/>
          </a:ln>
        </p:spPr>
      </p:sp>
      <p:sp>
        <p:nvSpPr>
          <p:cNvPr name="TextBox 26" id="26"/>
          <p:cNvSpPr txBox="true"/>
          <p:nvPr/>
        </p:nvSpPr>
        <p:spPr>
          <a:xfrm rot="0">
            <a:off x="12571921" y="6781179"/>
            <a:ext cx="1531604" cy="449066"/>
          </a:xfrm>
          <a:prstGeom prst="rect">
            <a:avLst/>
          </a:prstGeom>
        </p:spPr>
        <p:txBody>
          <a:bodyPr anchor="t" rtlCol="false" tIns="0" lIns="0" bIns="0" rIns="0">
            <a:spAutoFit/>
          </a:bodyPr>
          <a:lstStyle/>
          <a:p>
            <a:pPr algn="ctr">
              <a:lnSpc>
                <a:spcPts val="3656"/>
              </a:lnSpc>
              <a:spcBef>
                <a:spcPct val="0"/>
              </a:spcBef>
            </a:pPr>
            <a:r>
              <a:rPr lang="en-US" sz="2611" i="true">
                <a:solidFill>
                  <a:srgbClr val="000000"/>
                </a:solidFill>
                <a:latin typeface="Open Sans Italics"/>
                <a:ea typeface="Open Sans Italics"/>
                <a:cs typeface="Open Sans Italics"/>
                <a:sym typeface="Open Sans Italics"/>
              </a:rPr>
              <a:t>Overfitting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94839" y="-2842916"/>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447206" y="7635038"/>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798099"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6" id="16"/>
          <p:cNvGrpSpPr/>
          <p:nvPr/>
        </p:nvGrpSpPr>
        <p:grpSpPr>
          <a:xfrm rot="0">
            <a:off x="-651846" y="2203119"/>
            <a:ext cx="1386647" cy="138664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9" id="19"/>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1" id="21"/>
          <p:cNvSpPr txBox="true"/>
          <p:nvPr/>
        </p:nvSpPr>
        <p:spPr>
          <a:xfrm rot="0">
            <a:off x="378390" y="1842838"/>
            <a:ext cx="13489354" cy="1317437"/>
          </a:xfrm>
          <a:prstGeom prst="rect">
            <a:avLst/>
          </a:prstGeom>
        </p:spPr>
        <p:txBody>
          <a:bodyPr anchor="t" rtlCol="false" tIns="0" lIns="0" bIns="0" rIns="0">
            <a:spAutoFit/>
          </a:bodyPr>
          <a:lstStyle/>
          <a:p>
            <a:pPr algn="ctr">
              <a:lnSpc>
                <a:spcPts val="10709"/>
              </a:lnSpc>
            </a:pPr>
            <a:r>
              <a:rPr lang="en-US" b="true" sz="7649">
                <a:solidFill>
                  <a:srgbClr val="30318B"/>
                </a:solidFill>
                <a:latin typeface="Rosario Bold"/>
                <a:ea typeface="Rosario Bold"/>
                <a:cs typeface="Rosario Bold"/>
                <a:sym typeface="Rosario Bold"/>
              </a:rPr>
              <a:t>CHALLENGES</a:t>
            </a:r>
          </a:p>
        </p:txBody>
      </p:sp>
      <p:sp>
        <p:nvSpPr>
          <p:cNvPr name="TextBox 22" id="22"/>
          <p:cNvSpPr txBox="true"/>
          <p:nvPr/>
        </p:nvSpPr>
        <p:spPr>
          <a:xfrm rot="0">
            <a:off x="2677794" y="3473613"/>
            <a:ext cx="11796480" cy="3192176"/>
          </a:xfrm>
          <a:prstGeom prst="rect">
            <a:avLst/>
          </a:prstGeom>
        </p:spPr>
        <p:txBody>
          <a:bodyPr anchor="t" rtlCol="false" tIns="0" lIns="0" bIns="0" rIns="0">
            <a:spAutoFit/>
          </a:bodyPr>
          <a:lstStyle/>
          <a:p>
            <a:pPr algn="l" marL="555681" indent="-277841" lvl="1">
              <a:lnSpc>
                <a:spcPts val="3603"/>
              </a:lnSpc>
              <a:buFont typeface="Arial"/>
              <a:buChar char="•"/>
            </a:pPr>
            <a:r>
              <a:rPr lang="en-US" sz="2573">
                <a:solidFill>
                  <a:srgbClr val="30318B"/>
                </a:solidFill>
                <a:latin typeface="Open Sans"/>
                <a:ea typeface="Open Sans"/>
                <a:cs typeface="Open Sans"/>
                <a:sym typeface="Open Sans"/>
              </a:rPr>
              <a:t>Lack of a suitable dataset : Due to limited research and projects under this topic, there is a lack of a suitable and usable dataset.</a:t>
            </a:r>
          </a:p>
          <a:p>
            <a:pPr algn="l" marL="555681" indent="-277841" lvl="1">
              <a:lnSpc>
                <a:spcPts val="3603"/>
              </a:lnSpc>
              <a:buFont typeface="Arial"/>
              <a:buChar char="•"/>
            </a:pPr>
            <a:r>
              <a:rPr lang="en-US" sz="2573">
                <a:solidFill>
                  <a:srgbClr val="30318B"/>
                </a:solidFill>
                <a:latin typeface="Open Sans"/>
                <a:ea typeface="Open Sans"/>
                <a:cs typeface="Open Sans"/>
                <a:sym typeface="Open Sans"/>
              </a:rPr>
              <a:t>Lack of references : Good and useful references are lacking for this particular topic due to less number of projects and very limited amount of research.</a:t>
            </a:r>
          </a:p>
          <a:p>
            <a:pPr algn="l" marL="555681" indent="-277841" lvl="1">
              <a:lnSpc>
                <a:spcPts val="3603"/>
              </a:lnSpc>
              <a:buFont typeface="Arial"/>
              <a:buChar char="•"/>
            </a:pPr>
            <a:r>
              <a:rPr lang="en-US" sz="2573">
                <a:solidFill>
                  <a:srgbClr val="30318B"/>
                </a:solidFill>
                <a:latin typeface="Open Sans"/>
                <a:ea typeface="Open Sans"/>
                <a:cs typeface="Open Sans"/>
                <a:sym typeface="Open Sans"/>
              </a:rPr>
              <a:t>Inaccessible research : Some papers which could be used for literature survey are hard to access due to lack of citations.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394740" y="2577757"/>
            <a:ext cx="7396595" cy="6234110"/>
          </a:xfrm>
          <a:custGeom>
            <a:avLst/>
            <a:gdLst/>
            <a:ahLst/>
            <a:cxnLst/>
            <a:rect r="r" b="b" t="t" l="l"/>
            <a:pathLst>
              <a:path h="6234110" w="7396595">
                <a:moveTo>
                  <a:pt x="0" y="0"/>
                </a:moveTo>
                <a:lnTo>
                  <a:pt x="7396594" y="0"/>
                </a:lnTo>
                <a:lnTo>
                  <a:pt x="7396594" y="6234110"/>
                </a:lnTo>
                <a:lnTo>
                  <a:pt x="0" y="6234110"/>
                </a:lnTo>
                <a:lnTo>
                  <a:pt x="0" y="0"/>
                </a:lnTo>
                <a:close/>
              </a:path>
            </a:pathLst>
          </a:custGeom>
          <a:blipFill>
            <a:blip r:embed="rId2"/>
            <a:stretch>
              <a:fillRect l="0" t="0" r="0" b="0"/>
            </a:stretch>
          </a:blipFill>
        </p:spPr>
      </p:sp>
      <p:sp>
        <p:nvSpPr>
          <p:cNvPr name="TextBox 3" id="3"/>
          <p:cNvSpPr txBox="true"/>
          <p:nvPr/>
        </p:nvSpPr>
        <p:spPr>
          <a:xfrm rot="0">
            <a:off x="3082009" y="1400954"/>
            <a:ext cx="6602569" cy="1442405"/>
          </a:xfrm>
          <a:prstGeom prst="rect">
            <a:avLst/>
          </a:prstGeom>
        </p:spPr>
        <p:txBody>
          <a:bodyPr anchor="t" rtlCol="false" tIns="0" lIns="0" bIns="0" rIns="0">
            <a:spAutoFit/>
          </a:bodyPr>
          <a:lstStyle/>
          <a:p>
            <a:pPr algn="l">
              <a:lnSpc>
                <a:spcPts val="11847"/>
              </a:lnSpc>
            </a:pPr>
            <a:r>
              <a:rPr lang="en-US" sz="8462" b="true">
                <a:solidFill>
                  <a:srgbClr val="30318B"/>
                </a:solidFill>
                <a:latin typeface="Rosario Bold"/>
                <a:ea typeface="Rosario Bold"/>
                <a:cs typeface="Rosario Bold"/>
                <a:sym typeface="Rosario Bold"/>
              </a:rPr>
              <a:t>RESULTS</a:t>
            </a:r>
          </a:p>
        </p:txBody>
      </p:sp>
      <p:sp>
        <p:nvSpPr>
          <p:cNvPr name="TextBox 4" id="4"/>
          <p:cNvSpPr txBox="true"/>
          <p:nvPr/>
        </p:nvSpPr>
        <p:spPr>
          <a:xfrm rot="0">
            <a:off x="2024895" y="3986505"/>
            <a:ext cx="5848887" cy="3873834"/>
          </a:xfrm>
          <a:prstGeom prst="rect">
            <a:avLst/>
          </a:prstGeom>
        </p:spPr>
        <p:txBody>
          <a:bodyPr anchor="t" rtlCol="false" tIns="0" lIns="0" bIns="0" rIns="0">
            <a:spAutoFit/>
          </a:bodyPr>
          <a:lstStyle/>
          <a:p>
            <a:pPr algn="l">
              <a:lnSpc>
                <a:spcPts val="3831"/>
              </a:lnSpc>
            </a:pPr>
            <a:r>
              <a:rPr lang="en-US" sz="2736">
                <a:solidFill>
                  <a:srgbClr val="30318B"/>
                </a:solidFill>
                <a:latin typeface="Rosario"/>
                <a:ea typeface="Rosario"/>
                <a:cs typeface="Rosario"/>
                <a:sym typeface="Rosario"/>
              </a:rPr>
              <a:t>The AlexNet model demonstrated exceptional performance, achieving a high degree of reliability.</a:t>
            </a:r>
          </a:p>
          <a:p>
            <a:pPr algn="l">
              <a:lnSpc>
                <a:spcPts val="3831"/>
              </a:lnSpc>
            </a:pPr>
          </a:p>
          <a:p>
            <a:pPr algn="l">
              <a:lnSpc>
                <a:spcPts val="3831"/>
              </a:lnSpc>
            </a:pPr>
            <a:r>
              <a:rPr lang="en-US" sz="2736" i="true">
                <a:solidFill>
                  <a:srgbClr val="30318B"/>
                </a:solidFill>
                <a:latin typeface="Open Sans Italics"/>
                <a:ea typeface="Open Sans Italics"/>
                <a:cs typeface="Open Sans Italics"/>
                <a:sym typeface="Open Sans Italics"/>
              </a:rPr>
              <a:t>Accuracy</a:t>
            </a:r>
            <a:r>
              <a:rPr lang="en-US" sz="2736">
                <a:solidFill>
                  <a:srgbClr val="30318B"/>
                </a:solidFill>
                <a:latin typeface="Open Sans"/>
                <a:ea typeface="Open Sans"/>
                <a:cs typeface="Open Sans"/>
                <a:sym typeface="Open Sans"/>
              </a:rPr>
              <a:t>: 99%</a:t>
            </a:r>
          </a:p>
          <a:p>
            <a:pPr algn="l">
              <a:lnSpc>
                <a:spcPts val="3831"/>
              </a:lnSpc>
            </a:pPr>
            <a:r>
              <a:rPr lang="en-US" sz="2736" i="true">
                <a:solidFill>
                  <a:srgbClr val="30318B"/>
                </a:solidFill>
                <a:latin typeface="Open Sans Italics"/>
                <a:ea typeface="Open Sans Italics"/>
                <a:cs typeface="Open Sans Italics"/>
                <a:sym typeface="Open Sans Italics"/>
              </a:rPr>
              <a:t>Precision</a:t>
            </a:r>
            <a:r>
              <a:rPr lang="en-US" sz="2736">
                <a:solidFill>
                  <a:srgbClr val="30318B"/>
                </a:solidFill>
                <a:latin typeface="Open Sans"/>
                <a:ea typeface="Open Sans"/>
                <a:cs typeface="Open Sans"/>
                <a:sym typeface="Open Sans"/>
              </a:rPr>
              <a:t>: 98%</a:t>
            </a:r>
          </a:p>
          <a:p>
            <a:pPr algn="l">
              <a:lnSpc>
                <a:spcPts val="3831"/>
              </a:lnSpc>
            </a:pPr>
            <a:r>
              <a:rPr lang="en-US" sz="2736" i="true">
                <a:solidFill>
                  <a:srgbClr val="30318B"/>
                </a:solidFill>
                <a:latin typeface="Open Sans Italics"/>
                <a:ea typeface="Open Sans Italics"/>
                <a:cs typeface="Open Sans Italics"/>
                <a:sym typeface="Open Sans Italics"/>
              </a:rPr>
              <a:t>Recall</a:t>
            </a:r>
            <a:r>
              <a:rPr lang="en-US" sz="2736">
                <a:solidFill>
                  <a:srgbClr val="30318B"/>
                </a:solidFill>
                <a:latin typeface="Open Sans"/>
                <a:ea typeface="Open Sans"/>
                <a:cs typeface="Open Sans"/>
                <a:sym typeface="Open Sans"/>
              </a:rPr>
              <a:t>: 98.5%</a:t>
            </a:r>
          </a:p>
          <a:p>
            <a:pPr algn="l">
              <a:lnSpc>
                <a:spcPts val="3831"/>
              </a:lnSpc>
            </a:pPr>
            <a:r>
              <a:rPr lang="en-US" sz="2736" i="true">
                <a:solidFill>
                  <a:srgbClr val="30318B"/>
                </a:solidFill>
                <a:latin typeface="Open Sans Italics"/>
                <a:ea typeface="Open Sans Italics"/>
                <a:cs typeface="Open Sans Italics"/>
                <a:sym typeface="Open Sans Italics"/>
              </a:rPr>
              <a:t>F1-Score</a:t>
            </a:r>
            <a:r>
              <a:rPr lang="en-US" sz="2736">
                <a:solidFill>
                  <a:srgbClr val="30318B"/>
                </a:solidFill>
                <a:latin typeface="Open Sans"/>
                <a:ea typeface="Open Sans"/>
                <a:cs typeface="Open Sans"/>
                <a:sym typeface="Open Sans"/>
              </a:rPr>
              <a:t>: 98.5%</a:t>
            </a:r>
          </a:p>
        </p:txBody>
      </p:sp>
      <p:grpSp>
        <p:nvGrpSpPr>
          <p:cNvPr name="Group 5" id="5"/>
          <p:cNvGrpSpPr/>
          <p:nvPr/>
        </p:nvGrpSpPr>
        <p:grpSpPr>
          <a:xfrm rot="0">
            <a:off x="-2594839" y="-2842916"/>
            <a:ext cx="5272633" cy="52726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5447206" y="7635038"/>
            <a:ext cx="5704840" cy="57048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4798099" y="9567782"/>
            <a:ext cx="1839350" cy="18393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457937"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5" id="15"/>
          <p:cNvSpPr/>
          <p:nvPr/>
        </p:nvSpPr>
        <p:spPr>
          <a:xfrm flipH="false" flipV="false" rot="0">
            <a:off x="16787708" y="7543753"/>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028700" y="9258300"/>
            <a:ext cx="1960319" cy="352857"/>
          </a:xfrm>
          <a:custGeom>
            <a:avLst/>
            <a:gdLst/>
            <a:ahLst/>
            <a:cxnLst/>
            <a:rect r="r" b="b" t="t" l="l"/>
            <a:pathLst>
              <a:path h="352857" w="1960319">
                <a:moveTo>
                  <a:pt x="0" y="0"/>
                </a:moveTo>
                <a:lnTo>
                  <a:pt x="1960319" y="0"/>
                </a:lnTo>
                <a:lnTo>
                  <a:pt x="1960319" y="352857"/>
                </a:lnTo>
                <a:lnTo>
                  <a:pt x="0" y="3528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10800000">
            <a:off x="16791334" y="2063642"/>
            <a:ext cx="1028229" cy="1028229"/>
          </a:xfrm>
          <a:custGeom>
            <a:avLst/>
            <a:gdLst/>
            <a:ahLst/>
            <a:cxnLst/>
            <a:rect r="r" b="b" t="t" l="l"/>
            <a:pathLst>
              <a:path h="1028229" w="1028229">
                <a:moveTo>
                  <a:pt x="0" y="0"/>
                </a:moveTo>
                <a:lnTo>
                  <a:pt x="1028230" y="0"/>
                </a:lnTo>
                <a:lnTo>
                  <a:pt x="1028230" y="1028229"/>
                </a:lnTo>
                <a:lnTo>
                  <a:pt x="0" y="10282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true" flipV="false" rot="-10800000">
            <a:off x="16791334" y="606788"/>
            <a:ext cx="1028229" cy="1028229"/>
          </a:xfrm>
          <a:custGeom>
            <a:avLst/>
            <a:gdLst/>
            <a:ahLst/>
            <a:cxnLst/>
            <a:rect r="r" b="b" t="t" l="l"/>
            <a:pathLst>
              <a:path h="1028229" w="1028229">
                <a:moveTo>
                  <a:pt x="1028230" y="0"/>
                </a:moveTo>
                <a:lnTo>
                  <a:pt x="0" y="0"/>
                </a:lnTo>
                <a:lnTo>
                  <a:pt x="0" y="1028229"/>
                </a:lnTo>
                <a:lnTo>
                  <a:pt x="1028230" y="1028229"/>
                </a:lnTo>
                <a:lnTo>
                  <a:pt x="102823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9" id="19"/>
          <p:cNvGrpSpPr/>
          <p:nvPr/>
        </p:nvGrpSpPr>
        <p:grpSpPr>
          <a:xfrm rot="0">
            <a:off x="-651846" y="2203119"/>
            <a:ext cx="1386647" cy="1386647"/>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22" id="22"/>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3" id="23"/>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DAGXyY2eE8I</dc:identifier>
  <dcterms:modified xsi:type="dcterms:W3CDTF">2011-08-01T06:04:30Z</dcterms:modified>
  <cp:revision>1</cp:revision>
  <dc:title>PRESENTATION</dc:title>
</cp:coreProperties>
</file>