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67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/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8" name="Google Shape;1058;p24"/>
          <p:cNvSpPr txBox="1"/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rPr>
              <a:t>CREDITS: </a:t>
            </a:r>
            <a:r>
              <a:rPr lang="en-GB" sz="1200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rPr>
              <a:t>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rPr>
              <a:t>, and includes icons, infographics &amp; images by</a:t>
            </a:r>
            <a:r>
              <a:rPr lang="en-GB" sz="1200" b="1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rPr>
              <a:t> </a:t>
            </a:r>
            <a:endParaRPr sz="1200" b="1" u="sng">
              <a:solidFill>
                <a:schemeClr val="dk1"/>
              </a:solidFill>
              <a:latin typeface="Segoe Print" panose="02000600000000000000" charset="0"/>
              <a:ea typeface="Segoe Print" panose="02000600000000000000" charset="0"/>
              <a:cs typeface="Segoe Print" panose="02000600000000000000" charset="0"/>
              <a:sym typeface="Segoe Print" panose="02000600000000000000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/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Segoe Print" panose="02000600000000000000" charset="0"/>
          <a:ea typeface="Segoe Print" panose="02000600000000000000" charset="0"/>
          <a:cs typeface="Segoe Print" panose="02000600000000000000" charset="0"/>
          <a:sym typeface="Segoe Print" panose="02000600000000000000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Segoe Print" panose="02000600000000000000" charset="0"/>
          <a:ea typeface="Segoe Print" panose="02000600000000000000" charset="0"/>
          <a:cs typeface="Segoe Print" panose="02000600000000000000" charset="0"/>
          <a:sym typeface="Segoe Print" panose="02000600000000000000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/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Companerobots</a:t>
            </a:r>
            <a:endParaRPr lang="en-US" altLang="en-GB"/>
          </a:p>
        </p:txBody>
      </p:sp>
      <p:sp>
        <p:nvSpPr>
          <p:cNvPr id="1431" name="Google Shape;1431;p35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2"/>
                </a:solidFill>
              </a:rPr>
              <a:t>Technical presentation</a:t>
            </a:r>
            <a:endParaRPr lang="en-US" altLang="en-GB">
              <a:solidFill>
                <a:schemeClr val="dk2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chemeClr val="dk2"/>
                </a:solidFill>
              </a:rPr>
              <a:t>Features</a:t>
            </a:r>
            <a:endParaRPr lang="en-US" altLang="en-GB" sz="3200">
              <a:solidFill>
                <a:schemeClr val="dk2"/>
              </a:solidFill>
            </a:endParaRPr>
          </a:p>
        </p:txBody>
      </p:sp>
      <p:sp>
        <p:nvSpPr>
          <p:cNvPr id="1467" name="Google Shape;1467;p37"/>
          <p:cNvSpPr txBox="1"/>
          <p:nvPr>
            <p:ph type="subTitle" idx="9"/>
          </p:nvPr>
        </p:nvSpPr>
        <p:spPr>
          <a:xfrm>
            <a:off x="971550" y="1440180"/>
            <a:ext cx="3233420" cy="767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Musicians controlled by our given gestures</a:t>
            </a:r>
            <a:endParaRPr lang="en-US" altLang="en-GB"/>
          </a:p>
        </p:txBody>
      </p:sp>
      <p:sp>
        <p:nvSpPr>
          <p:cNvPr id="1468" name="Google Shape;1468;p37"/>
          <p:cNvSpPr txBox="1"/>
          <p:nvPr>
            <p:ph type="subTitle" idx="1"/>
          </p:nvPr>
        </p:nvSpPr>
        <p:spPr>
          <a:xfrm>
            <a:off x="1026795" y="2101850"/>
            <a:ext cx="3107055" cy="953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Thanks to camera and raspberry pi, we can command robots to play in different tempo, and different sounds</a:t>
            </a:r>
            <a:r>
              <a:rPr lang="sk-SK" altLang="en-US" sz="1200"/>
              <a:t> not only by code but also by out gestures</a:t>
            </a:r>
            <a:endParaRPr lang="sk-SK" altLang="en-US" sz="1200"/>
          </a:p>
        </p:txBody>
      </p:sp>
      <p:sp>
        <p:nvSpPr>
          <p:cNvPr id="1469" name="Google Shape;1469;p37"/>
          <p:cNvSpPr txBox="1"/>
          <p:nvPr>
            <p:ph type="subTitle" idx="2"/>
          </p:nvPr>
        </p:nvSpPr>
        <p:spPr>
          <a:xfrm>
            <a:off x="4452620" y="2067560"/>
            <a:ext cx="3971290" cy="94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Each robot is synchronized by esp-now with the main “server”, the raspberry pi. That gives him almost realtime updates about stage and tells him how to react to upcoming events.</a:t>
            </a:r>
            <a:endParaRPr lang="en-US" altLang="en-GB" sz="1200"/>
          </a:p>
        </p:txBody>
      </p:sp>
      <p:sp>
        <p:nvSpPr>
          <p:cNvPr id="1470" name="Google Shape;1470;p37"/>
          <p:cNvSpPr txBox="1"/>
          <p:nvPr>
            <p:ph type="subTitle" idx="3"/>
          </p:nvPr>
        </p:nvSpPr>
        <p:spPr>
          <a:xfrm>
            <a:off x="755650" y="4001135"/>
            <a:ext cx="3449320" cy="107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The robots actually plays on the instruments, not only move randomly with their hands and play the songs on loudspeakers</a:t>
            </a:r>
            <a:endParaRPr lang="en-US" altLang="en-GB" sz="1200"/>
          </a:p>
        </p:txBody>
      </p:sp>
      <p:sp>
        <p:nvSpPr>
          <p:cNvPr id="1471" name="Google Shape;1471;p37"/>
          <p:cNvSpPr txBox="1"/>
          <p:nvPr>
            <p:ph type="subTitle" idx="4"/>
          </p:nvPr>
        </p:nvSpPr>
        <p:spPr>
          <a:xfrm>
            <a:off x="4427855" y="4001135"/>
            <a:ext cx="4489450" cy="110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The dancer robot can copy your movements with his mechanical parts. Of course only if you are in front of the camera which communicates with it.</a:t>
            </a:r>
            <a:endParaRPr lang="en-US" altLang="en-GB" sz="1200"/>
          </a:p>
        </p:txBody>
      </p:sp>
      <p:sp>
        <p:nvSpPr>
          <p:cNvPr id="1472" name="Google Shape;1472;p37"/>
          <p:cNvSpPr txBox="1"/>
          <p:nvPr>
            <p:ph type="title" idx="5"/>
          </p:nvPr>
        </p:nvSpPr>
        <p:spPr>
          <a:xfrm>
            <a:off x="2051598" y="105902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473" name="Google Shape;1473;p37"/>
          <p:cNvSpPr txBox="1"/>
          <p:nvPr>
            <p:ph type="title" idx="6"/>
          </p:nvPr>
        </p:nvSpPr>
        <p:spPr>
          <a:xfrm>
            <a:off x="20515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474" name="Google Shape;1474;p37"/>
          <p:cNvSpPr txBox="1"/>
          <p:nvPr>
            <p:ph type="title" idx="7"/>
          </p:nvPr>
        </p:nvSpPr>
        <p:spPr>
          <a:xfrm>
            <a:off x="6603803" y="105966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475" name="Google Shape;1475;p37"/>
          <p:cNvSpPr txBox="1"/>
          <p:nvPr>
            <p:ph type="title" idx="8"/>
          </p:nvPr>
        </p:nvSpPr>
        <p:spPr>
          <a:xfrm>
            <a:off x="6603803" y="300350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476" name="Google Shape;1476;p37"/>
          <p:cNvSpPr txBox="1"/>
          <p:nvPr>
            <p:ph type="subTitle" idx="13"/>
          </p:nvPr>
        </p:nvSpPr>
        <p:spPr>
          <a:xfrm>
            <a:off x="5516048" y="141131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Synchronization</a:t>
            </a:r>
            <a:endParaRPr lang="en-US" altLang="en-GB"/>
          </a:p>
        </p:txBody>
      </p:sp>
      <p:sp>
        <p:nvSpPr>
          <p:cNvPr id="1477" name="Google Shape;1477;p37"/>
          <p:cNvSpPr txBox="1"/>
          <p:nvPr>
            <p:ph type="subTitle" idx="14"/>
          </p:nvPr>
        </p:nvSpPr>
        <p:spPr>
          <a:xfrm>
            <a:off x="899705" y="353796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Visual and sound effects</a:t>
            </a:r>
            <a:endParaRPr lang="en-US" altLang="en-GB"/>
          </a:p>
        </p:txBody>
      </p:sp>
      <p:sp>
        <p:nvSpPr>
          <p:cNvPr id="1478" name="Google Shape;1478;p37"/>
          <p:cNvSpPr txBox="1"/>
          <p:nvPr>
            <p:ph type="subTitle" idx="15"/>
          </p:nvPr>
        </p:nvSpPr>
        <p:spPr>
          <a:xfrm>
            <a:off x="5516245" y="3435350"/>
            <a:ext cx="3233420" cy="682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Camera controlling dancer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9" name="Google Shape;3139;p66"/>
          <p:cNvGrpSpPr/>
          <p:nvPr/>
        </p:nvGrpSpPr>
        <p:grpSpPr>
          <a:xfrm rot="16200000">
            <a:off x="142389" y="2827211"/>
            <a:ext cx="1892093" cy="1948807"/>
            <a:chOff x="229175" y="1404950"/>
            <a:chExt cx="1576350" cy="1623600"/>
          </a:xfrm>
        </p:grpSpPr>
        <p:sp>
          <p:nvSpPr>
            <p:cNvPr id="3140" name="Google Shape;3140;p66"/>
            <p:cNvSpPr/>
            <p:nvPr/>
          </p:nvSpPr>
          <p:spPr>
            <a:xfrm rot="10800000">
              <a:off x="713225" y="19461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66"/>
            <p:cNvSpPr/>
            <p:nvPr/>
          </p:nvSpPr>
          <p:spPr>
            <a:xfrm rot="10800000">
              <a:off x="551875" y="1751325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66"/>
            <p:cNvSpPr/>
            <p:nvPr/>
          </p:nvSpPr>
          <p:spPr>
            <a:xfrm rot="10800000">
              <a:off x="390525" y="15835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66"/>
            <p:cNvSpPr/>
            <p:nvPr/>
          </p:nvSpPr>
          <p:spPr>
            <a:xfrm rot="10800000">
              <a:off x="229175" y="1404950"/>
              <a:ext cx="1092300" cy="108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2" name="Google Shape;2392;p63"/>
          <p:cNvGrpSpPr/>
          <p:nvPr/>
        </p:nvGrpSpPr>
        <p:grpSpPr>
          <a:xfrm>
            <a:off x="1691640" y="2931795"/>
            <a:ext cx="2658110" cy="2233295"/>
            <a:chOff x="5138725" y="1338401"/>
            <a:chExt cx="3552900" cy="2638199"/>
          </a:xfrm>
        </p:grpSpPr>
        <p:sp>
          <p:nvSpPr>
            <p:cNvPr id="2393" name="Google Shape;2393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1" name="Google Shape;1841;p46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Dancer</a:t>
            </a:r>
            <a:endParaRPr lang="en-US" altLang="en-GB"/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9" name="Google Shape;2399;p63"/>
          <p:cNvGrpSpPr/>
          <p:nvPr/>
        </p:nvGrpSpPr>
        <p:grpSpPr>
          <a:xfrm>
            <a:off x="6516370" y="195580"/>
            <a:ext cx="2242185" cy="3149600"/>
            <a:chOff x="5395581" y="2545101"/>
            <a:chExt cx="1175700" cy="2345870"/>
          </a:xfrm>
        </p:grpSpPr>
        <p:sp>
          <p:nvSpPr>
            <p:cNvPr id="2400" name="Google Shape;2400;p63"/>
            <p:cNvSpPr/>
            <p:nvPr/>
          </p:nvSpPr>
          <p:spPr>
            <a:xfrm>
              <a:off x="5395581" y="2545101"/>
              <a:ext cx="1175700" cy="234587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5851464" y="47359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494831050_1017322260247511_2761815162999690407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231140"/>
            <a:ext cx="2099945" cy="2789555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9740" name="Google Shape;9740;p74"/>
          <p:cNvGrpSpPr/>
          <p:nvPr/>
        </p:nvGrpSpPr>
        <p:grpSpPr>
          <a:xfrm rot="16200000" flipH="1">
            <a:off x="3167932" y="2811044"/>
            <a:ext cx="4248785" cy="24808"/>
            <a:chOff x="-4533123" y="4738465"/>
            <a:chExt cx="17520763" cy="102300"/>
          </a:xfrm>
        </p:grpSpPr>
        <p:cxnSp>
          <p:nvCxnSpPr>
            <p:cNvPr id="9741" name="Google Shape;9741;p74"/>
            <p:cNvCxnSpPr/>
            <p:nvPr/>
          </p:nvCxnSpPr>
          <p:spPr>
            <a:xfrm>
              <a:off x="-4533123" y="4789684"/>
              <a:ext cx="17520763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9745" name="Google Shape;9745;p74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" name="Google Shape;9741;p74"/>
          <p:cNvCxnSpPr/>
          <p:nvPr/>
        </p:nvCxnSpPr>
        <p:spPr>
          <a:xfrm>
            <a:off x="5292090" y="868680"/>
            <a:ext cx="2736215" cy="46355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Google Shape;9741;p74"/>
          <p:cNvCxnSpPr/>
          <p:nvPr/>
        </p:nvCxnSpPr>
        <p:spPr>
          <a:xfrm>
            <a:off x="5292090" y="1779270"/>
            <a:ext cx="2304415" cy="0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Google Shape;9741;p74"/>
          <p:cNvCxnSpPr/>
          <p:nvPr/>
        </p:nvCxnSpPr>
        <p:spPr>
          <a:xfrm>
            <a:off x="5292090" y="2931795"/>
            <a:ext cx="1584325" cy="0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Google Shape;1842;p46"/>
          <p:cNvSpPr txBox="1"/>
          <p:nvPr/>
        </p:nvSpPr>
        <p:spPr>
          <a:xfrm>
            <a:off x="5724525" y="403225"/>
            <a:ext cx="1075055" cy="448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1"/>
              <a:t>mg996 servos</a:t>
            </a:r>
            <a:endParaRPr lang="en-US" altLang="en-GB" sz="1000" b="1"/>
          </a:p>
        </p:txBody>
      </p:sp>
      <p:cxnSp>
        <p:nvCxnSpPr>
          <p:cNvPr id="2278" name="Google Shape;2278;p59"/>
          <p:cNvCxnSpPr>
            <a:stCxn id="20" idx="1"/>
          </p:cNvCxnSpPr>
          <p:nvPr/>
        </p:nvCxnSpPr>
        <p:spPr>
          <a:xfrm rot="10800000" flipV="1">
            <a:off x="5541645" y="627380"/>
            <a:ext cx="182880" cy="241300"/>
          </a:xfrm>
          <a:prstGeom prst="bentConnector2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278;p59"/>
          <p:cNvCxnSpPr>
            <a:stCxn id="30" idx="1"/>
          </p:cNvCxnSpPr>
          <p:nvPr/>
        </p:nvCxnSpPr>
        <p:spPr>
          <a:xfrm rot="10800000" flipV="1">
            <a:off x="5541010" y="1619885"/>
            <a:ext cx="182245" cy="145415"/>
          </a:xfrm>
          <a:prstGeom prst="bentConnector3">
            <a:avLst>
              <a:gd name="adj1" fmla="val 97212"/>
            </a:avLst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842;p46"/>
          <p:cNvSpPr txBox="1"/>
          <p:nvPr/>
        </p:nvSpPr>
        <p:spPr>
          <a:xfrm>
            <a:off x="5723890" y="1410970"/>
            <a:ext cx="107442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1"/>
              <a:t>ESP32 </a:t>
            </a:r>
            <a:endParaRPr lang="en-US" altLang="en-GB" sz="1000" b="1"/>
          </a:p>
        </p:txBody>
      </p:sp>
      <p:sp>
        <p:nvSpPr>
          <p:cNvPr id="31" name="Google Shape;1842;p46"/>
          <p:cNvSpPr txBox="1"/>
          <p:nvPr/>
        </p:nvSpPr>
        <p:spPr>
          <a:xfrm>
            <a:off x="5507990" y="2499360"/>
            <a:ext cx="1075055" cy="285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en-US" sz="1000" b="1"/>
              <a:t>motors</a:t>
            </a:r>
            <a:endParaRPr lang="sk-SK" altLang="en-US" sz="1000" b="1"/>
          </a:p>
        </p:txBody>
      </p:sp>
      <p:cxnSp>
        <p:nvCxnSpPr>
          <p:cNvPr id="32" name="Google Shape;2278;p59"/>
          <p:cNvCxnSpPr/>
          <p:nvPr/>
        </p:nvCxnSpPr>
        <p:spPr>
          <a:xfrm rot="10800000" flipV="1">
            <a:off x="5430520" y="2648585"/>
            <a:ext cx="77470" cy="283210"/>
          </a:xfrm>
          <a:prstGeom prst="bentConnector2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842;p46"/>
          <p:cNvSpPr txBox="1"/>
          <p:nvPr/>
        </p:nvSpPr>
        <p:spPr>
          <a:xfrm>
            <a:off x="5436235" y="3436620"/>
            <a:ext cx="1201420" cy="52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en-US" sz="1000" b="1"/>
              <a:t>3D printed battery holder</a:t>
            </a:r>
            <a:endParaRPr lang="sk-SK" altLang="en-US" sz="1000" b="1"/>
          </a:p>
        </p:txBody>
      </p:sp>
      <p:cxnSp>
        <p:nvCxnSpPr>
          <p:cNvPr id="35" name="Google Shape;9741;p74"/>
          <p:cNvCxnSpPr/>
          <p:nvPr/>
        </p:nvCxnSpPr>
        <p:spPr>
          <a:xfrm>
            <a:off x="7236460" y="915035"/>
            <a:ext cx="0" cy="0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Google Shape;9741;p74"/>
          <p:cNvCxnSpPr/>
          <p:nvPr/>
        </p:nvCxnSpPr>
        <p:spPr>
          <a:xfrm flipV="1">
            <a:off x="7267575" y="801370"/>
            <a:ext cx="0" cy="431800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Google Shape;9741;p74"/>
          <p:cNvCxnSpPr/>
          <p:nvPr/>
        </p:nvCxnSpPr>
        <p:spPr>
          <a:xfrm flipV="1">
            <a:off x="8028305" y="915035"/>
            <a:ext cx="0" cy="432435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8" name="Picture 37" descr="489731487_1390324348670464_3138861652682892035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252095"/>
            <a:ext cx="1144905" cy="2499360"/>
          </a:xfrm>
          <a:prstGeom prst="rect">
            <a:avLst/>
          </a:prstGeom>
          <a:effectLst/>
        </p:spPr>
      </p:pic>
      <p:cxnSp>
        <p:nvCxnSpPr>
          <p:cNvPr id="39" name="Google Shape;9741;p74"/>
          <p:cNvCxnSpPr/>
          <p:nvPr/>
        </p:nvCxnSpPr>
        <p:spPr>
          <a:xfrm flipH="1">
            <a:off x="3564255" y="699135"/>
            <a:ext cx="1727835" cy="0"/>
          </a:xfrm>
          <a:prstGeom prst="straightConnector1">
            <a:avLst/>
          </a:prstGeom>
          <a:ln w="31750" cap="rnd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Google Shape;9741;p74"/>
          <p:cNvCxnSpPr/>
          <p:nvPr/>
        </p:nvCxnSpPr>
        <p:spPr>
          <a:xfrm flipH="1">
            <a:off x="2844165" y="699135"/>
            <a:ext cx="720090" cy="0"/>
          </a:xfrm>
          <a:prstGeom prst="straightConnector1">
            <a:avLst/>
          </a:prstGeom>
          <a:ln w="31750" cap="rnd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Google Shape;2278;p59"/>
          <p:cNvCxnSpPr/>
          <p:nvPr/>
        </p:nvCxnSpPr>
        <p:spPr>
          <a:xfrm rot="5400000" flipV="1">
            <a:off x="4836160" y="507365"/>
            <a:ext cx="215900" cy="167640"/>
          </a:xfrm>
          <a:prstGeom prst="bentConnector3">
            <a:avLst>
              <a:gd name="adj1" fmla="val -294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842;p46"/>
          <p:cNvSpPr txBox="1"/>
          <p:nvPr/>
        </p:nvSpPr>
        <p:spPr>
          <a:xfrm>
            <a:off x="3996055" y="267335"/>
            <a:ext cx="1230630" cy="3797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1"/>
              <a:t>3D printed </a:t>
            </a:r>
            <a:r>
              <a:rPr lang="sk-SK" altLang="en-US" sz="1000" b="1"/>
              <a:t>parts</a:t>
            </a:r>
            <a:endParaRPr lang="sk-SK" altLang="en-US" sz="1000" b="1"/>
          </a:p>
        </p:txBody>
      </p:sp>
      <p:cxnSp>
        <p:nvCxnSpPr>
          <p:cNvPr id="45" name="Google Shape;9741;p74"/>
          <p:cNvCxnSpPr/>
          <p:nvPr/>
        </p:nvCxnSpPr>
        <p:spPr>
          <a:xfrm flipH="1">
            <a:off x="3060065" y="1635125"/>
            <a:ext cx="2232025" cy="10160"/>
          </a:xfrm>
          <a:prstGeom prst="straightConnector1">
            <a:avLst/>
          </a:prstGeom>
          <a:ln w="31750" cap="rnd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Google Shape;9741;p74"/>
          <p:cNvCxnSpPr/>
          <p:nvPr/>
        </p:nvCxnSpPr>
        <p:spPr>
          <a:xfrm flipH="1">
            <a:off x="3131820" y="2283460"/>
            <a:ext cx="2160270" cy="0"/>
          </a:xfrm>
          <a:prstGeom prst="straightConnector1">
            <a:avLst/>
          </a:prstGeom>
          <a:ln w="31750" cap="rnd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" name="Picture 47" descr="494837399_2136219173547617_8975978343976637348_n"/>
          <p:cNvPicPr>
            <a:picLocks noChangeAspect="1"/>
          </p:cNvPicPr>
          <p:nvPr/>
        </p:nvPicPr>
        <p:blipFill>
          <a:blip r:embed="rId3"/>
          <a:srcRect t="64889"/>
          <a:stretch>
            <a:fillRect/>
          </a:stretch>
        </p:blipFill>
        <p:spPr>
          <a:xfrm>
            <a:off x="1835785" y="3003550"/>
            <a:ext cx="2357120" cy="1805940"/>
          </a:xfrm>
          <a:prstGeom prst="rect">
            <a:avLst/>
          </a:prstGeom>
          <a:effectLst>
            <a:glow rad="127000">
              <a:schemeClr val="accent1">
                <a:alpha val="9000"/>
              </a:schemeClr>
            </a:glow>
          </a:effectLst>
        </p:spPr>
      </p:pic>
      <p:cxnSp>
        <p:nvCxnSpPr>
          <p:cNvPr id="54" name="Google Shape;9741;p74"/>
          <p:cNvCxnSpPr/>
          <p:nvPr/>
        </p:nvCxnSpPr>
        <p:spPr>
          <a:xfrm flipH="1">
            <a:off x="3347720" y="3363595"/>
            <a:ext cx="1944370" cy="0"/>
          </a:xfrm>
          <a:prstGeom prst="straightConnector1">
            <a:avLst/>
          </a:prstGeom>
          <a:ln w="3175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Google Shape;9741;p74"/>
          <p:cNvCxnSpPr/>
          <p:nvPr/>
        </p:nvCxnSpPr>
        <p:spPr>
          <a:xfrm flipH="1">
            <a:off x="2555875" y="4299585"/>
            <a:ext cx="2736215" cy="0"/>
          </a:xfrm>
          <a:prstGeom prst="straightConnector1">
            <a:avLst/>
          </a:prstGeom>
          <a:ln w="3175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Google Shape;9741;p74"/>
          <p:cNvCxnSpPr/>
          <p:nvPr/>
        </p:nvCxnSpPr>
        <p:spPr>
          <a:xfrm flipH="1">
            <a:off x="2915920" y="3291840"/>
            <a:ext cx="2376170" cy="0"/>
          </a:xfrm>
          <a:prstGeom prst="straightConnector1">
            <a:avLst/>
          </a:prstGeom>
          <a:ln w="3175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Google Shape;9741;p74"/>
          <p:cNvCxnSpPr/>
          <p:nvPr/>
        </p:nvCxnSpPr>
        <p:spPr>
          <a:xfrm flipH="1">
            <a:off x="3564255" y="4011930"/>
            <a:ext cx="1727835" cy="0"/>
          </a:xfrm>
          <a:prstGeom prst="straightConnector1">
            <a:avLst/>
          </a:prstGeom>
          <a:ln w="3175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Google Shape;9741;p74"/>
          <p:cNvCxnSpPr/>
          <p:nvPr/>
        </p:nvCxnSpPr>
        <p:spPr>
          <a:xfrm flipH="1">
            <a:off x="2627630" y="3651885"/>
            <a:ext cx="2664460" cy="0"/>
          </a:xfrm>
          <a:prstGeom prst="straightConnector1">
            <a:avLst/>
          </a:prstGeom>
          <a:ln w="3175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Google Shape;2278;p59"/>
          <p:cNvCxnSpPr/>
          <p:nvPr/>
        </p:nvCxnSpPr>
        <p:spPr>
          <a:xfrm rot="10800000">
            <a:off x="5304790" y="3363595"/>
            <a:ext cx="1728470" cy="648970"/>
          </a:xfrm>
          <a:prstGeom prst="bentConnector3">
            <a:avLst>
              <a:gd name="adj1" fmla="val 1939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2278;p59"/>
          <p:cNvCxnSpPr>
            <a:stCxn id="73" idx="1"/>
          </p:cNvCxnSpPr>
          <p:nvPr/>
        </p:nvCxnSpPr>
        <p:spPr>
          <a:xfrm rot="10800000" flipV="1">
            <a:off x="5280025" y="3176905"/>
            <a:ext cx="444500" cy="95885"/>
          </a:xfrm>
          <a:prstGeom prst="bentConnector3">
            <a:avLst>
              <a:gd name="adj1" fmla="val 4985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842;p46"/>
          <p:cNvSpPr txBox="1"/>
          <p:nvPr/>
        </p:nvSpPr>
        <p:spPr>
          <a:xfrm>
            <a:off x="5724525" y="2916555"/>
            <a:ext cx="1269365" cy="52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en-US" sz="1000" b="1"/>
              <a:t>step up converters</a:t>
            </a:r>
            <a:endParaRPr lang="sk-SK" altLang="en-US" sz="1000" b="1"/>
          </a:p>
        </p:txBody>
      </p:sp>
      <p:cxnSp>
        <p:nvCxnSpPr>
          <p:cNvPr id="74" name="Google Shape;2278;p59"/>
          <p:cNvCxnSpPr/>
          <p:nvPr/>
        </p:nvCxnSpPr>
        <p:spPr>
          <a:xfrm rot="10800000" flipV="1">
            <a:off x="5279390" y="4011295"/>
            <a:ext cx="1525270" cy="3175"/>
          </a:xfrm>
          <a:prstGeom prst="bentConnector3">
            <a:avLst>
              <a:gd name="adj1" fmla="val 9945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1842;p46"/>
          <p:cNvSpPr txBox="1"/>
          <p:nvPr/>
        </p:nvSpPr>
        <p:spPr>
          <a:xfrm>
            <a:off x="6993890" y="3795395"/>
            <a:ext cx="1021080" cy="52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en-US" sz="1000" b="1"/>
              <a:t>motor drivers</a:t>
            </a:r>
            <a:endParaRPr lang="sk-SK" altLang="en-US" sz="1000" b="1"/>
          </a:p>
        </p:txBody>
      </p:sp>
      <p:cxnSp>
        <p:nvCxnSpPr>
          <p:cNvPr id="76" name="Google Shape;2278;p59"/>
          <p:cNvCxnSpPr/>
          <p:nvPr/>
        </p:nvCxnSpPr>
        <p:spPr>
          <a:xfrm rot="10800000">
            <a:off x="5280025" y="4314190"/>
            <a:ext cx="492760" cy="289560"/>
          </a:xfrm>
          <a:prstGeom prst="bentConnector3">
            <a:avLst>
              <a:gd name="adj1" fmla="val 6275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1842;p46"/>
          <p:cNvSpPr txBox="1"/>
          <p:nvPr/>
        </p:nvSpPr>
        <p:spPr>
          <a:xfrm>
            <a:off x="5723255" y="4443730"/>
            <a:ext cx="1201420" cy="52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Segoe Print" panose="02000600000000000000" charset="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en-US" sz="1000" b="1"/>
              <a:t>motor driver</a:t>
            </a:r>
            <a:endParaRPr lang="sk-SK" altLang="en-US" sz="1000" b="1"/>
          </a:p>
        </p:txBody>
      </p:sp>
      <p:sp>
        <p:nvSpPr>
          <p:cNvPr id="78" name="Google Shape;9745;p74"/>
          <p:cNvSpPr/>
          <p:nvPr/>
        </p:nvSpPr>
        <p:spPr>
          <a:xfrm rot="16200000" flipH="1">
            <a:off x="6685176" y="3987381"/>
            <a:ext cx="24808" cy="24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" name="Google Shape;2278;p59"/>
          <p:cNvCxnSpPr>
            <a:stCxn id="34" idx="1"/>
          </p:cNvCxnSpPr>
          <p:nvPr/>
        </p:nvCxnSpPr>
        <p:spPr>
          <a:xfrm rot="10800000">
            <a:off x="5291455" y="3651250"/>
            <a:ext cx="144780" cy="45085"/>
          </a:xfrm>
          <a:prstGeom prst="bentConnector3">
            <a:avLst>
              <a:gd name="adj1" fmla="val 4956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Presentation</Application>
  <PresentationFormat/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Arial</vt:lpstr>
      <vt:lpstr>IBM Plex Mono</vt:lpstr>
      <vt:lpstr>Segoe Print</vt:lpstr>
      <vt:lpstr>Poppins</vt:lpstr>
      <vt:lpstr>Roboto Condensed Light</vt:lpstr>
      <vt:lpstr>Open Sans</vt:lpstr>
      <vt:lpstr>Source Code Pro</vt:lpstr>
      <vt:lpstr>PT Sans</vt:lpstr>
      <vt:lpstr>Proxima Nova</vt:lpstr>
      <vt:lpstr>Microsoft YaHei</vt:lpstr>
      <vt:lpstr>Arial Unicode MS</vt:lpstr>
      <vt:lpstr>Calibri</vt:lpstr>
      <vt:lpstr>Introduction to Coding Workshop by Slidesgo</vt:lpstr>
      <vt:lpstr>Technical presentation</vt:lpstr>
      <vt:lpstr>04</vt:lpstr>
      <vt:lpstr>the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</dc:title>
  <dc:creator/>
  <cp:lastModifiedBy>Martin</cp:lastModifiedBy>
  <cp:revision>3</cp:revision>
  <dcterms:created xsi:type="dcterms:W3CDTF">2025-06-21T12:47:00Z</dcterms:created>
  <dcterms:modified xsi:type="dcterms:W3CDTF">2025-06-21T17:59:43Z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9895DC005E4F498395EFE942982DFDF8_12</vt:lpwstr>
  </property>
  <property fmtid="{D5CDD505-2E9C-101B-9397-08002B2CF9AE}" pid="3" name="KSOProductBuildVer">
    <vt:lpwstr>1033-12.2.0.21546</vt:lpwstr>
  </property>
</Properties>
</file>