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66"/>
  </p:notesMasterIdLst>
  <p:sldIdLst>
    <p:sldId id="256" r:id="rId2"/>
    <p:sldId id="1165" r:id="rId3"/>
    <p:sldId id="1175" r:id="rId4"/>
    <p:sldId id="1174" r:id="rId5"/>
    <p:sldId id="1228" r:id="rId6"/>
    <p:sldId id="1172" r:id="rId7"/>
    <p:sldId id="1166" r:id="rId8"/>
    <p:sldId id="1229" r:id="rId9"/>
    <p:sldId id="1169" r:id="rId10"/>
    <p:sldId id="1171" r:id="rId11"/>
    <p:sldId id="1170" r:id="rId12"/>
    <p:sldId id="1173" r:id="rId13"/>
    <p:sldId id="1167" r:id="rId14"/>
    <p:sldId id="1168" r:id="rId15"/>
    <p:sldId id="1176" r:id="rId16"/>
    <p:sldId id="1223" r:id="rId17"/>
    <p:sldId id="1224" r:id="rId18"/>
    <p:sldId id="1225" r:id="rId19"/>
    <p:sldId id="1227" r:id="rId20"/>
    <p:sldId id="1226" r:id="rId21"/>
    <p:sldId id="1214" r:id="rId22"/>
    <p:sldId id="1230" r:id="rId23"/>
    <p:sldId id="1215" r:id="rId24"/>
    <p:sldId id="1219" r:id="rId25"/>
    <p:sldId id="1231" r:id="rId26"/>
    <p:sldId id="1220" r:id="rId27"/>
    <p:sldId id="1222" r:id="rId28"/>
    <p:sldId id="1232" r:id="rId29"/>
    <p:sldId id="1221" r:id="rId30"/>
    <p:sldId id="1043" r:id="rId31"/>
    <p:sldId id="1216" r:id="rId32"/>
    <p:sldId id="1217" r:id="rId33"/>
    <p:sldId id="1218" r:id="rId34"/>
    <p:sldId id="1086" r:id="rId35"/>
    <p:sldId id="1084" r:id="rId36"/>
    <p:sldId id="1161" r:id="rId37"/>
    <p:sldId id="1162" r:id="rId38"/>
    <p:sldId id="1163" r:id="rId39"/>
    <p:sldId id="1164" r:id="rId40"/>
    <p:sldId id="1195" r:id="rId41"/>
    <p:sldId id="1196" r:id="rId42"/>
    <p:sldId id="1197" r:id="rId43"/>
    <p:sldId id="1198" r:id="rId44"/>
    <p:sldId id="1208" r:id="rId45"/>
    <p:sldId id="1199" r:id="rId46"/>
    <p:sldId id="1200" r:id="rId47"/>
    <p:sldId id="1201" r:id="rId48"/>
    <p:sldId id="1202" r:id="rId49"/>
    <p:sldId id="1203" r:id="rId50"/>
    <p:sldId id="1204" r:id="rId51"/>
    <p:sldId id="1205" r:id="rId52"/>
    <p:sldId id="1206" r:id="rId53"/>
    <p:sldId id="1210" r:id="rId54"/>
    <p:sldId id="1207" r:id="rId55"/>
    <p:sldId id="1237" r:id="rId56"/>
    <p:sldId id="1211" r:id="rId57"/>
    <p:sldId id="1209" r:id="rId58"/>
    <p:sldId id="1212" r:id="rId59"/>
    <p:sldId id="1233" r:id="rId60"/>
    <p:sldId id="1239" r:id="rId61"/>
    <p:sldId id="1234" r:id="rId62"/>
    <p:sldId id="1235" r:id="rId63"/>
    <p:sldId id="1236" r:id="rId64"/>
    <p:sldId id="1238" r:id="rId6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9512" autoAdjust="0"/>
  </p:normalViewPr>
  <p:slideViewPr>
    <p:cSldViewPr>
      <p:cViewPr>
        <p:scale>
          <a:sx n="82" d="100"/>
          <a:sy n="82" d="100"/>
        </p:scale>
        <p:origin x="-1325" y="-19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AA4CE-0452-4E28-86AB-43D5F6A08631}" type="datetimeFigureOut">
              <a:rPr lang="ko-KR" altLang="en-US" smtClean="0"/>
              <a:t>2017-01-03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EBCC12-A8B3-49D9-B75C-B92DF484A32B}" type="slidenum">
              <a:rPr lang="ko-KR" altLang="en-US" smtClean="0"/>
              <a:t>‹#›</a:t>
            </a:fld>
            <a:endParaRPr lang="ko-KR" altLang="en-US"/>
          </a:p>
        </p:txBody>
      </p:sp>
    </p:spTree>
    <p:extLst>
      <p:ext uri="{BB962C8B-B14F-4D97-AF65-F5344CB8AC3E}">
        <p14:creationId xmlns:p14="http://schemas.microsoft.com/office/powerpoint/2010/main" val="31294716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1">
        <a:schemeClr val="bg2"/>
      </p:bgRef>
    </p:bg>
    <p:spTree>
      <p:nvGrpSpPr>
        <p:cNvPr id="1" name=""/>
        <p:cNvGrpSpPr/>
        <p:nvPr/>
      </p:nvGrpSpPr>
      <p:grpSpPr>
        <a:xfrm>
          <a:off x="0" y="0"/>
          <a:ext cx="0" cy="0"/>
          <a:chOff x="0" y="0"/>
          <a:chExt cx="0" cy="0"/>
        </a:xfrm>
      </p:grpSpPr>
      <p:sp>
        <p:nvSpPr>
          <p:cNvPr id="7" name="직사각형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제목 7"/>
          <p:cNvSpPr>
            <a:spLocks noGrp="1"/>
          </p:cNvSpPr>
          <p:nvPr>
            <p:ph type="ctrTitle"/>
          </p:nvPr>
        </p:nvSpPr>
        <p:spPr>
          <a:xfrm>
            <a:off x="2362200" y="4038600"/>
            <a:ext cx="6477000" cy="1828800"/>
          </a:xfrm>
        </p:spPr>
        <p:txBody>
          <a:bodyPr anchor="b"/>
          <a:lstStyle>
            <a:lvl1pPr>
              <a:defRPr cap="all" baseline="0"/>
            </a:lvl1pPr>
          </a:lstStyle>
          <a:p>
            <a:r>
              <a:rPr kumimoji="0" lang="ko-KR" altLang="en-US" smtClean="0"/>
              <a:t>마스터 제목 스타일 편집</a:t>
            </a:r>
            <a:endParaRPr kumimoji="0" lang="en-US"/>
          </a:p>
        </p:txBody>
      </p:sp>
      <p:sp>
        <p:nvSpPr>
          <p:cNvPr id="9" name="부제목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28" name="날짜 개체 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32F91E3-6848-45B1-B3B1-BFB9DDE78390}" type="datetimeFigureOut">
              <a:rPr lang="ko-KR" altLang="en-US" smtClean="0"/>
              <a:t>2017-01-03</a:t>
            </a:fld>
            <a:endParaRPr lang="ko-KR" altLang="en-US"/>
          </a:p>
        </p:txBody>
      </p:sp>
      <p:sp>
        <p:nvSpPr>
          <p:cNvPr id="17" name="바닥글 개체 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ko-KR" altLang="en-US"/>
          </a:p>
        </p:txBody>
      </p:sp>
      <p:sp>
        <p:nvSpPr>
          <p:cNvPr id="29" name="슬라이드 번호 개체 틀 28"/>
          <p:cNvSpPr>
            <a:spLocks noGrp="1"/>
          </p:cNvSpPr>
          <p:nvPr>
            <p:ph type="sldNum" sz="quarter" idx="12"/>
          </p:nvPr>
        </p:nvSpPr>
        <p:spPr>
          <a:xfrm>
            <a:off x="8001000" y="228600"/>
            <a:ext cx="838200" cy="381000"/>
          </a:xfrm>
        </p:spPr>
        <p:txBody>
          <a:bodyPr/>
          <a:lstStyle>
            <a:lvl1pPr>
              <a:defRPr>
                <a:solidFill>
                  <a:schemeClr val="tx2"/>
                </a:solidFill>
              </a:defRPr>
            </a:lvl1pPr>
          </a:lstStyle>
          <a:p>
            <a:fld id="{EC51D712-51B0-49A5-812F-301BD2A5585B}" type="slidenum">
              <a:rPr lang="ko-KR" altLang="en-US" smtClean="0"/>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C51D712-51B0-49A5-812F-301BD2A5585B}"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609600"/>
            <a:ext cx="2057400" cy="5516563"/>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609600"/>
            <a:ext cx="5562600" cy="5516564"/>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6553200" y="6248402"/>
            <a:ext cx="2209800" cy="365125"/>
          </a:xfrm>
        </p:spPr>
        <p:txBody>
          <a:bodyPr/>
          <a:lstStyle/>
          <a:p>
            <a:fld id="{D32F91E3-6848-45B1-B3B1-BFB9DDE78390}" type="datetimeFigureOut">
              <a:rPr lang="ko-KR" altLang="en-US" smtClean="0"/>
              <a:t>2017-01-03</a:t>
            </a:fld>
            <a:endParaRPr lang="ko-KR" altLang="en-US"/>
          </a:p>
        </p:txBody>
      </p:sp>
      <p:sp>
        <p:nvSpPr>
          <p:cNvPr id="5" name="바닥글 개체 틀 4"/>
          <p:cNvSpPr>
            <a:spLocks noGrp="1"/>
          </p:cNvSpPr>
          <p:nvPr>
            <p:ph type="ftr" sz="quarter" idx="11"/>
          </p:nvPr>
        </p:nvSpPr>
        <p:spPr>
          <a:xfrm>
            <a:off x="457201" y="6248207"/>
            <a:ext cx="5573483" cy="365125"/>
          </a:xfrm>
        </p:spPr>
        <p:txBody>
          <a:bodyPr/>
          <a:lstStyle/>
          <a:p>
            <a:endParaRPr lang="ko-KR" altLang="en-US"/>
          </a:p>
        </p:txBody>
      </p:sp>
      <p:sp>
        <p:nvSpPr>
          <p:cNvPr id="7" name="직사각형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직사각형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직사각형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슬라이드 번호 개체 틀 5"/>
          <p:cNvSpPr>
            <a:spLocks noGrp="1"/>
          </p:cNvSpPr>
          <p:nvPr>
            <p:ph type="sldNum" sz="quarter" idx="12"/>
          </p:nvPr>
        </p:nvSpPr>
        <p:spPr>
          <a:xfrm rot="5400000">
            <a:off x="5989638" y="144462"/>
            <a:ext cx="533400" cy="244476"/>
          </a:xfrm>
        </p:spPr>
        <p:txBody>
          <a:bodyPr/>
          <a:lstStyle/>
          <a:p>
            <a:fld id="{EC51D712-51B0-49A5-812F-301BD2A5585B}" type="slidenum">
              <a:rPr lang="ko-KR" altLang="en-US" smtClean="0"/>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12648" y="228600"/>
            <a:ext cx="8153400" cy="990600"/>
          </a:xfrm>
        </p:spPr>
        <p:txBody>
          <a:bodyPr/>
          <a:lstStyle/>
          <a:p>
            <a:r>
              <a:rPr kumimoji="0" lang="ko-KR" altLang="en-US" smtClean="0"/>
              <a:t>마스터 제목 스타일 편집</a:t>
            </a:r>
            <a:endParaRPr kumimoji="0" lang="en-US"/>
          </a:p>
        </p:txBody>
      </p:sp>
      <p:sp>
        <p:nvSpPr>
          <p:cNvPr id="4" name="날짜 개체 틀 3"/>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
        <p:nvSpPr>
          <p:cNvPr id="8" name="내용 개체 틀 7"/>
          <p:cNvSpPr>
            <a:spLocks noGrp="1"/>
          </p:cNvSpPr>
          <p:nvPr>
            <p:ph sz="quarter" idx="1"/>
          </p:nvPr>
        </p:nvSpPr>
        <p:spPr>
          <a:xfrm>
            <a:off x="612648" y="1600200"/>
            <a:ext cx="8153400" cy="44958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3">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371600" y="406003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7" name="직사각형 6"/>
          <p:cNvSpPr/>
          <p:nvPr/>
        </p:nvSpPr>
        <p:spPr bwMode="white">
          <a:xfrm>
            <a:off x="0" y="2840831"/>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2492896"/>
            <a:ext cx="1295400" cy="141473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1371600" y="2492896"/>
            <a:ext cx="7772400" cy="141473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456994" y="2708920"/>
            <a:ext cx="7620000" cy="990600"/>
          </a:xfrm>
        </p:spPr>
        <p:txBody>
          <a:bodyPr/>
          <a:lstStyle>
            <a:lvl1pPr algn="l">
              <a:buNone/>
              <a:defRPr sz="4400" b="0" cap="none">
                <a:solidFill>
                  <a:srgbClr val="FFFFFF"/>
                </a:solidFill>
              </a:defRPr>
            </a:lvl1pPr>
          </a:lstStyle>
          <a:p>
            <a:r>
              <a:rPr kumimoji="0" lang="ko-KR" altLang="en-US" dirty="0" smtClean="0"/>
              <a:t>마스터 제목 스타일 편집</a:t>
            </a:r>
            <a:endParaRPr kumimoji="0" lang="en-US" dirty="0"/>
          </a:p>
        </p:txBody>
      </p:sp>
      <p:sp>
        <p:nvSpPr>
          <p:cNvPr id="12" name="날짜 개체 틀 11"/>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13" name="슬라이드 번호 개체 틀 12"/>
          <p:cNvSpPr>
            <a:spLocks noGrp="1"/>
          </p:cNvSpPr>
          <p:nvPr>
            <p:ph type="sldNum" sz="quarter" idx="11"/>
          </p:nvPr>
        </p:nvSpPr>
        <p:spPr>
          <a:xfrm>
            <a:off x="-1759" y="2861320"/>
            <a:ext cx="1295400" cy="701676"/>
          </a:xfrm>
        </p:spPr>
        <p:txBody>
          <a:bodyPr>
            <a:noAutofit/>
          </a:bodyPr>
          <a:lstStyle>
            <a:lvl1pPr>
              <a:defRPr sz="2400">
                <a:solidFill>
                  <a:srgbClr val="FFFFFF"/>
                </a:solidFill>
              </a:defRPr>
            </a:lvl1pPr>
          </a:lstStyle>
          <a:p>
            <a:fld id="{EC51D712-51B0-49A5-812F-301BD2A5585B}" type="slidenum">
              <a:rPr lang="ko-KR" altLang="en-US" smtClean="0"/>
              <a:t>‹#›</a:t>
            </a:fld>
            <a:endParaRPr lang="ko-KR" altLang="en-US"/>
          </a:p>
        </p:txBody>
      </p:sp>
      <p:sp>
        <p:nvSpPr>
          <p:cNvPr id="14" name="바닥글 개체 틀 13"/>
          <p:cNvSpPr>
            <a:spLocks noGrp="1"/>
          </p:cNvSpPr>
          <p:nvPr>
            <p:ph type="ftr" sz="quarter" idx="12"/>
          </p:nvPr>
        </p:nvSpPr>
        <p:spPr/>
        <p:txBody>
          <a:bodyPr/>
          <a:lstStyle/>
          <a:p>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9" name="내용 개체 틀 8"/>
          <p:cNvSpPr>
            <a:spLocks noGrp="1"/>
          </p:cNvSpPr>
          <p:nvPr>
            <p:ph sz="quarter" idx="1"/>
          </p:nvPr>
        </p:nvSpPr>
        <p:spPr>
          <a:xfrm>
            <a:off x="609600"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1" name="내용 개체 틀 10"/>
          <p:cNvSpPr>
            <a:spLocks noGrp="1"/>
          </p:cNvSpPr>
          <p:nvPr>
            <p:ph sz="quarter" idx="2"/>
          </p:nvPr>
        </p:nvSpPr>
        <p:spPr>
          <a:xfrm>
            <a:off x="4844901"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8" name="날짜 개체 틀 7"/>
          <p:cNvSpPr>
            <a:spLocks noGrp="1"/>
          </p:cNvSpPr>
          <p:nvPr>
            <p:ph type="dt" sz="half" idx="15"/>
          </p:nvPr>
        </p:nvSpPr>
        <p:spPr/>
        <p:txBody>
          <a:bodyPr rtlCol="0"/>
          <a:lstStyle/>
          <a:p>
            <a:fld id="{D32F91E3-6848-45B1-B3B1-BFB9DDE78390}" type="datetimeFigureOut">
              <a:rPr lang="ko-KR" altLang="en-US" smtClean="0"/>
              <a:t>2017-01-03</a:t>
            </a:fld>
            <a:endParaRPr lang="ko-KR" altLang="en-US"/>
          </a:p>
        </p:txBody>
      </p:sp>
      <p:sp>
        <p:nvSpPr>
          <p:cNvPr id="10" name="슬라이드 번호 개체 틀 9"/>
          <p:cNvSpPr>
            <a:spLocks noGrp="1"/>
          </p:cNvSpPr>
          <p:nvPr>
            <p:ph type="sldNum" sz="quarter" idx="16"/>
          </p:nvPr>
        </p:nvSpPr>
        <p:spPr/>
        <p:txBody>
          <a:bodyPr rtlCol="0"/>
          <a:lstStyle/>
          <a:p>
            <a:fld id="{EC51D712-51B0-49A5-812F-301BD2A5585B}" type="slidenum">
              <a:rPr lang="ko-KR" altLang="en-US" smtClean="0"/>
              <a:t>‹#›</a:t>
            </a:fld>
            <a:endParaRPr lang="ko-KR" altLang="en-US"/>
          </a:p>
        </p:txBody>
      </p:sp>
      <p:sp>
        <p:nvSpPr>
          <p:cNvPr id="12" name="바닥글 개체 틀 11"/>
          <p:cNvSpPr>
            <a:spLocks noGrp="1"/>
          </p:cNvSpPr>
          <p:nvPr>
            <p:ph type="ftr" sz="quarter" idx="17"/>
          </p:nvPr>
        </p:nvSpPr>
        <p:spPr/>
        <p:txBody>
          <a:bodyPr rtlCol="0"/>
          <a:lstStyle/>
          <a:p>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533400" y="273050"/>
            <a:ext cx="8153400" cy="869950"/>
          </a:xfrm>
        </p:spPr>
        <p:txBody>
          <a:bodyPr anchor="ctr"/>
          <a:lstStyle>
            <a:lvl1pPr>
              <a:defRPr/>
            </a:lvl1pPr>
          </a:lstStyle>
          <a:p>
            <a:r>
              <a:rPr kumimoji="0" lang="ko-KR" altLang="en-US" smtClean="0"/>
              <a:t>마스터 제목 스타일 편집</a:t>
            </a:r>
            <a:endParaRPr kumimoji="0" lang="en-US"/>
          </a:p>
        </p:txBody>
      </p:sp>
      <p:sp>
        <p:nvSpPr>
          <p:cNvPr id="11" name="내용 개체 틀 10"/>
          <p:cNvSpPr>
            <a:spLocks noGrp="1"/>
          </p:cNvSpPr>
          <p:nvPr>
            <p:ph sz="quarter" idx="2"/>
          </p:nvPr>
        </p:nvSpPr>
        <p:spPr>
          <a:xfrm>
            <a:off x="609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3" name="내용 개체 틀 12"/>
          <p:cNvSpPr>
            <a:spLocks noGrp="1"/>
          </p:cNvSpPr>
          <p:nvPr>
            <p:ph sz="quarter" idx="4"/>
          </p:nvPr>
        </p:nvSpPr>
        <p:spPr>
          <a:xfrm>
            <a:off x="4800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0" name="날짜 개체 틀 9"/>
          <p:cNvSpPr>
            <a:spLocks noGrp="1"/>
          </p:cNvSpPr>
          <p:nvPr>
            <p:ph type="dt" sz="half" idx="15"/>
          </p:nvPr>
        </p:nvSpPr>
        <p:spPr/>
        <p:txBody>
          <a:bodyPr rtlCol="0"/>
          <a:lstStyle/>
          <a:p>
            <a:fld id="{D32F91E3-6848-45B1-B3B1-BFB9DDE78390}" type="datetimeFigureOut">
              <a:rPr lang="ko-KR" altLang="en-US" smtClean="0"/>
              <a:t>2017-01-03</a:t>
            </a:fld>
            <a:endParaRPr lang="ko-KR" altLang="en-US"/>
          </a:p>
        </p:txBody>
      </p:sp>
      <p:sp>
        <p:nvSpPr>
          <p:cNvPr id="12" name="슬라이드 번호 개체 틀 11"/>
          <p:cNvSpPr>
            <a:spLocks noGrp="1"/>
          </p:cNvSpPr>
          <p:nvPr>
            <p:ph type="sldNum" sz="quarter" idx="16"/>
          </p:nvPr>
        </p:nvSpPr>
        <p:spPr/>
        <p:txBody>
          <a:bodyPr rtlCol="0"/>
          <a:lstStyle/>
          <a:p>
            <a:fld id="{EC51D712-51B0-49A5-812F-301BD2A5585B}" type="slidenum">
              <a:rPr lang="ko-KR" altLang="en-US" smtClean="0"/>
              <a:t>‹#›</a:t>
            </a:fld>
            <a:endParaRPr lang="ko-KR" altLang="en-US"/>
          </a:p>
        </p:txBody>
      </p:sp>
      <p:sp>
        <p:nvSpPr>
          <p:cNvPr id="14" name="바닥글 개체 틀 13"/>
          <p:cNvSpPr>
            <a:spLocks noGrp="1"/>
          </p:cNvSpPr>
          <p:nvPr>
            <p:ph type="ftr" sz="quarter" idx="17"/>
          </p:nvPr>
        </p:nvSpPr>
        <p:spPr/>
        <p:txBody>
          <a:bodyPr rtlCol="0"/>
          <a:lstStyle/>
          <a:p>
            <a:endParaRPr lang="ko-KR" altLang="en-US"/>
          </a:p>
        </p:txBody>
      </p:sp>
      <p:sp>
        <p:nvSpPr>
          <p:cNvPr id="16" name="텍스트 개체 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
        <p:nvSpPr>
          <p:cNvPr id="15" name="텍스트 개체 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0" y="6248400"/>
            <a:ext cx="533400" cy="381000"/>
          </a:xfrm>
        </p:spPr>
        <p:txBody>
          <a:bodyPr/>
          <a:lstStyle>
            <a:lvl1pPr>
              <a:defRPr>
                <a:solidFill>
                  <a:schemeClr val="tx2"/>
                </a:solidFill>
              </a:defRPr>
            </a:lvl1pPr>
          </a:lstStyle>
          <a:p>
            <a:fld id="{EC51D712-51B0-49A5-812F-301BD2A5585B}"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8077200" cy="869950"/>
          </a:xfrm>
        </p:spPr>
        <p:txBody>
          <a:bodyPr anchor="ctr"/>
          <a:lstStyle>
            <a:lvl1pPr algn="l">
              <a:buNone/>
              <a:defRPr sz="4400" b="0"/>
            </a:lvl1pPr>
          </a:lstStyle>
          <a:p>
            <a:r>
              <a:rPr kumimoji="0" lang="ko-KR" altLang="en-US" smtClean="0"/>
              <a:t>마스터 제목 스타일 편집</a:t>
            </a:r>
            <a:endParaRPr kumimoji="0" lang="en-US"/>
          </a:p>
        </p:txBody>
      </p:sp>
      <p:sp>
        <p:nvSpPr>
          <p:cNvPr id="5" name="날짜 개체 틀 4"/>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
        <p:nvSpPr>
          <p:cNvPr id="3" name="텍스트 개체 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9" name="내용 개체 틀 8"/>
          <p:cNvSpPr>
            <a:spLocks noGrp="1"/>
          </p:cNvSpPr>
          <p:nvPr>
            <p:ph sz="quarter" idx="1"/>
          </p:nvPr>
        </p:nvSpPr>
        <p:spPr>
          <a:xfrm>
            <a:off x="2362200" y="1752600"/>
            <a:ext cx="6400800" cy="4419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3">
        <a:schemeClr val="bg2"/>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smtClean="0"/>
              <a:t>마스터 텍스트 스타일을 편집합니다</a:t>
            </a:r>
          </a:p>
        </p:txBody>
      </p:sp>
      <p:sp>
        <p:nvSpPr>
          <p:cNvPr id="8" name="직사각형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ko-KR" altLang="en-US" smtClean="0"/>
              <a:t>마스터 제목 스타일 편집</a:t>
            </a:r>
            <a:endParaRPr kumimoji="0" lang="en-US"/>
          </a:p>
        </p:txBody>
      </p:sp>
      <p:sp>
        <p:nvSpPr>
          <p:cNvPr id="11" name="직사각형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날짜 개체 틀 11"/>
          <p:cNvSpPr>
            <a:spLocks noGrp="1"/>
          </p:cNvSpPr>
          <p:nvPr>
            <p:ph type="dt" sz="half" idx="10"/>
          </p:nvPr>
        </p:nvSpPr>
        <p:spPr>
          <a:xfrm>
            <a:off x="6248400" y="6248400"/>
            <a:ext cx="2667000" cy="365125"/>
          </a:xfrm>
        </p:spPr>
        <p:txBody>
          <a:bodyPr rtlCol="0"/>
          <a:lstStyle/>
          <a:p>
            <a:fld id="{D32F91E3-6848-45B1-B3B1-BFB9DDE78390}" type="datetimeFigureOut">
              <a:rPr lang="ko-KR" altLang="en-US" smtClean="0"/>
              <a:t>2017-01-03</a:t>
            </a:fld>
            <a:endParaRPr lang="ko-KR" altLang="en-US"/>
          </a:p>
        </p:txBody>
      </p:sp>
      <p:sp>
        <p:nvSpPr>
          <p:cNvPr id="13" name="슬라이드 번호 개체 틀 12"/>
          <p:cNvSpPr>
            <a:spLocks noGrp="1"/>
          </p:cNvSpPr>
          <p:nvPr>
            <p:ph type="sldNum" sz="quarter" idx="11"/>
          </p:nvPr>
        </p:nvSpPr>
        <p:spPr>
          <a:xfrm>
            <a:off x="0" y="4667249"/>
            <a:ext cx="1447800" cy="663578"/>
          </a:xfrm>
        </p:spPr>
        <p:txBody>
          <a:bodyPr rtlCol="0"/>
          <a:lstStyle>
            <a:lvl1pPr>
              <a:defRPr sz="2800"/>
            </a:lvl1pPr>
          </a:lstStyle>
          <a:p>
            <a:fld id="{EC51D712-51B0-49A5-812F-301BD2A5585B}" type="slidenum">
              <a:rPr lang="ko-KR" altLang="en-US" smtClean="0"/>
              <a:t>‹#›</a:t>
            </a:fld>
            <a:endParaRPr lang="ko-KR" altLang="en-US"/>
          </a:p>
        </p:txBody>
      </p:sp>
      <p:sp>
        <p:nvSpPr>
          <p:cNvPr id="14" name="바닥글 개체 틀 13"/>
          <p:cNvSpPr>
            <a:spLocks noGrp="1"/>
          </p:cNvSpPr>
          <p:nvPr>
            <p:ph type="ftr" sz="quarter" idx="12"/>
          </p:nvPr>
        </p:nvSpPr>
        <p:spPr>
          <a:xfrm>
            <a:off x="1600200" y="6248206"/>
            <a:ext cx="4572000" cy="365125"/>
          </a:xfrm>
        </p:spPr>
        <p:txBody>
          <a:bodyPr rtlCol="0"/>
          <a:lstStyle/>
          <a:p>
            <a:endParaRPr lang="ko-KR" altLang="en-US"/>
          </a:p>
        </p:txBody>
      </p:sp>
      <p:sp>
        <p:nvSpPr>
          <p:cNvPr id="3" name="그림 개체 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ko-KR" altLang="en-US" smtClean="0"/>
              <a:t>그림을 추가하려면 아이콘을 클릭하십시오</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609600" y="228600"/>
            <a:ext cx="8153400" cy="990600"/>
          </a:xfrm>
          <a:prstGeom prst="rect">
            <a:avLst/>
          </a:prstGeom>
        </p:spPr>
        <p:txBody>
          <a:bodyPr vert="horz" anchor="ctr">
            <a:normAutofit/>
          </a:bodyPr>
          <a:lstStyle/>
          <a:p>
            <a:r>
              <a:rPr kumimoji="0" lang="ko-KR" altLang="en-US" smtClean="0"/>
              <a:t>마스터 제목 스타일 편집</a:t>
            </a:r>
            <a:endParaRPr kumimoji="0" lang="en-US"/>
          </a:p>
        </p:txBody>
      </p:sp>
      <p:sp>
        <p:nvSpPr>
          <p:cNvPr id="13" name="텍스트 개체 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4" name="날짜 개체 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32F91E3-6848-45B1-B3B1-BFB9DDE78390}" type="datetimeFigureOut">
              <a:rPr lang="ko-KR" altLang="en-US" smtClean="0"/>
              <a:t>2017-01-03</a:t>
            </a:fld>
            <a:endParaRPr lang="ko-KR" altLang="en-US"/>
          </a:p>
        </p:txBody>
      </p:sp>
      <p:sp>
        <p:nvSpPr>
          <p:cNvPr id="3" name="바닥글 개체 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ko-KR" altLang="en-US"/>
          </a:p>
        </p:txBody>
      </p:sp>
      <p:sp>
        <p:nvSpPr>
          <p:cNvPr id="7" name="직사각형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슬라이드 번호 개체 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C51D712-51B0-49A5-812F-301BD2A5585B}"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1"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362200" y="1412776"/>
            <a:ext cx="6477000" cy="4454624"/>
          </a:xfrm>
        </p:spPr>
        <p:txBody>
          <a:bodyPr>
            <a:normAutofit/>
          </a:bodyPr>
          <a:lstStyle/>
          <a:p>
            <a:pPr algn="ctr"/>
            <a:r>
              <a:rPr lang="en-US" altLang="ko-KR" sz="9600" dirty="0" smtClean="0"/>
              <a:t>Python</a:t>
            </a:r>
            <a:r>
              <a:rPr lang="ko-KR" altLang="en-US" sz="9600" dirty="0" smtClean="0"/>
              <a:t> </a:t>
            </a:r>
            <a:r>
              <a:rPr lang="en-US" altLang="ko-KR" sz="9600" dirty="0" smtClean="0"/>
              <a:t/>
            </a:r>
            <a:br>
              <a:rPr lang="en-US" altLang="ko-KR" sz="9600" dirty="0" smtClean="0"/>
            </a:br>
            <a:r>
              <a:rPr lang="en-US" altLang="ko-KR" sz="9600" dirty="0" err="1" smtClean="0"/>
              <a:t>unicode</a:t>
            </a:r>
            <a:endParaRPr lang="ko-KR" altLang="en-US" sz="9600" dirty="0"/>
          </a:p>
        </p:txBody>
      </p:sp>
      <p:sp>
        <p:nvSpPr>
          <p:cNvPr id="3" name="부제목 2"/>
          <p:cNvSpPr>
            <a:spLocks noGrp="1"/>
          </p:cNvSpPr>
          <p:nvPr>
            <p:ph type="subTitle" idx="1"/>
          </p:nvPr>
        </p:nvSpPr>
        <p:spPr/>
        <p:txBody>
          <a:bodyPr/>
          <a:lstStyle/>
          <a:p>
            <a:pPr algn="r"/>
            <a:r>
              <a:rPr lang="en-US" altLang="ko-KR" dirty="0" smtClean="0"/>
              <a:t>Moon Yong </a:t>
            </a:r>
            <a:r>
              <a:rPr lang="en-US" altLang="ko-KR" dirty="0" err="1" smtClean="0"/>
              <a:t>Joon</a:t>
            </a:r>
            <a:endParaRPr lang="ko-KR" altLang="en-US" dirty="0"/>
          </a:p>
        </p:txBody>
      </p:sp>
    </p:spTree>
    <p:extLst>
      <p:ext uri="{BB962C8B-B14F-4D97-AF65-F5344CB8AC3E}">
        <p14:creationId xmlns:p14="http://schemas.microsoft.com/office/powerpoint/2010/main" val="1780881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한글 음절</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Hangul Syllables Range: AC00–D7AF</a:t>
            </a:r>
          </a:p>
        </p:txBody>
      </p:sp>
      <p:sp>
        <p:nvSpPr>
          <p:cNvPr id="3" name="TextBox 2"/>
          <p:cNvSpPr txBox="1"/>
          <p:nvPr/>
        </p:nvSpPr>
        <p:spPr>
          <a:xfrm>
            <a:off x="587016" y="4365104"/>
            <a:ext cx="7848872" cy="2308324"/>
          </a:xfrm>
          <a:prstGeom prst="rect">
            <a:avLst/>
          </a:prstGeom>
          <a:noFill/>
        </p:spPr>
        <p:txBody>
          <a:bodyPr wrap="square" rtlCol="0">
            <a:spAutoFit/>
          </a:bodyPr>
          <a:lstStyle/>
          <a:p>
            <a:r>
              <a:rPr lang="en-US" altLang="ko-KR" sz="1200" dirty="0" smtClean="0"/>
              <a:t>This </a:t>
            </a:r>
            <a:r>
              <a:rPr lang="en-US" altLang="ko-KR" sz="1200" dirty="0"/>
              <a:t>file contains an excerpt from the character code tables and list of character names for The Unicode Standard, Version 9.0 This file may be changed at any time without notice to reflect errata or other updates to the Unicode Standard. </a:t>
            </a:r>
            <a:endParaRPr lang="en-US" altLang="ko-KR" sz="1200" dirty="0" smtClean="0"/>
          </a:p>
          <a:p>
            <a:r>
              <a:rPr lang="en-US" altLang="ko-KR" sz="1200" dirty="0" smtClean="0"/>
              <a:t>See </a:t>
            </a:r>
            <a:r>
              <a:rPr lang="en-US" altLang="ko-KR" sz="1200" dirty="0"/>
              <a:t>http://www.unicode.org/errata/ for an up-to-date list of errata. </a:t>
            </a:r>
            <a:endParaRPr lang="en-US" altLang="ko-KR" sz="1200" dirty="0" smtClean="0"/>
          </a:p>
          <a:p>
            <a:endParaRPr lang="en-US" altLang="ko-KR" sz="1200" dirty="0" smtClean="0"/>
          </a:p>
          <a:p>
            <a:r>
              <a:rPr lang="en-US" altLang="ko-KR" sz="1200" dirty="0" smtClean="0"/>
              <a:t>See </a:t>
            </a:r>
            <a:r>
              <a:rPr lang="en-US" altLang="ko-KR" sz="1200" dirty="0"/>
              <a:t>http://www.unicode.org/charts/ for access to a complete list of the latest character code charts. </a:t>
            </a:r>
            <a:endParaRPr lang="en-US" altLang="ko-KR" sz="1200" dirty="0" smtClean="0"/>
          </a:p>
          <a:p>
            <a:endParaRPr lang="en-US" altLang="ko-KR" sz="1200" dirty="0" smtClean="0"/>
          </a:p>
          <a:p>
            <a:r>
              <a:rPr lang="en-US" altLang="ko-KR" sz="1200" dirty="0" smtClean="0"/>
              <a:t>See </a:t>
            </a:r>
            <a:r>
              <a:rPr lang="en-US" altLang="ko-KR" sz="1200" dirty="0"/>
              <a:t>http://www.unicode.org/charts/PDF/Unicode-9.0/ for charts showing only the characters added in Unicode 9.0. </a:t>
            </a:r>
            <a:endParaRPr lang="en-US" altLang="ko-KR" sz="1200" dirty="0" smtClean="0"/>
          </a:p>
          <a:p>
            <a:endParaRPr lang="en-US" altLang="ko-KR" sz="1200" dirty="0"/>
          </a:p>
          <a:p>
            <a:r>
              <a:rPr lang="en-US" altLang="ko-KR" sz="1200" dirty="0" smtClean="0"/>
              <a:t>See </a:t>
            </a:r>
            <a:r>
              <a:rPr lang="en-US" altLang="ko-KR" sz="1200" dirty="0"/>
              <a:t>http://www.unicode.org/Public/9.0.0/charts/ for a complete archived file of character code charts for Unicode 9.0</a:t>
            </a:r>
            <a:endParaRPr lang="ko-KR" altLang="en-US" sz="1200"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16" y="2420888"/>
            <a:ext cx="7629525" cy="182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110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한글 자모</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Hangul </a:t>
            </a:r>
            <a:r>
              <a:rPr lang="en-US" altLang="ko-KR" sz="3200" dirty="0" err="1"/>
              <a:t>Jamo</a:t>
            </a:r>
            <a:r>
              <a:rPr lang="en-US" altLang="ko-KR" sz="3200" dirty="0"/>
              <a:t> Range: 1100–11FF </a:t>
            </a:r>
          </a:p>
        </p:txBody>
      </p:sp>
      <p:sp>
        <p:nvSpPr>
          <p:cNvPr id="3" name="TextBox 2"/>
          <p:cNvSpPr txBox="1"/>
          <p:nvPr/>
        </p:nvSpPr>
        <p:spPr>
          <a:xfrm>
            <a:off x="587016" y="4365104"/>
            <a:ext cx="7848872" cy="2123658"/>
          </a:xfrm>
          <a:prstGeom prst="rect">
            <a:avLst/>
          </a:prstGeom>
          <a:noFill/>
        </p:spPr>
        <p:txBody>
          <a:bodyPr wrap="square" rtlCol="0">
            <a:spAutoFit/>
          </a:bodyPr>
          <a:lstStyle/>
          <a:p>
            <a:r>
              <a:rPr lang="en-US" altLang="ko-KR" sz="1200" dirty="0" smtClean="0"/>
              <a:t>This </a:t>
            </a:r>
            <a:r>
              <a:rPr lang="en-US" altLang="ko-KR" sz="1200" dirty="0"/>
              <a:t>file contains an excerpt from the character code tables and list of character names for The Unicode Standard, Version 9.0 This file may be changed at any time without notice to reflect errata or other updates to the Unicode Standard. See http://www.unicode.org/errata/ for an up-to-date list of errata. </a:t>
            </a:r>
            <a:endParaRPr lang="en-US" altLang="ko-KR" sz="1200" dirty="0" smtClean="0"/>
          </a:p>
          <a:p>
            <a:endParaRPr lang="en-US" altLang="ko-KR" sz="1200" dirty="0" smtClean="0"/>
          </a:p>
          <a:p>
            <a:r>
              <a:rPr lang="en-US" altLang="ko-KR" sz="1200" dirty="0" smtClean="0"/>
              <a:t>See </a:t>
            </a:r>
            <a:r>
              <a:rPr lang="en-US" altLang="ko-KR" sz="1200" dirty="0"/>
              <a:t>http://www.unicode.org/charts/ for access to a complete list of the latest character code charts. </a:t>
            </a:r>
            <a:endParaRPr lang="en-US" altLang="ko-KR" sz="1200" dirty="0" smtClean="0"/>
          </a:p>
          <a:p>
            <a:endParaRPr lang="en-US" altLang="ko-KR" sz="1200" dirty="0"/>
          </a:p>
          <a:p>
            <a:r>
              <a:rPr lang="en-US" altLang="ko-KR" sz="1200" dirty="0" smtClean="0"/>
              <a:t>See </a:t>
            </a:r>
            <a:r>
              <a:rPr lang="en-US" altLang="ko-KR" sz="1200" dirty="0"/>
              <a:t>http://www.unicode.org/charts/PDF/Unicode-9.0/ for charts showing only the characters added in Unicode 9.0. See http://www.unicode.org/Public/9.0.0/charts/ </a:t>
            </a:r>
            <a:endParaRPr lang="en-US" altLang="ko-KR" sz="1200" dirty="0" smtClean="0"/>
          </a:p>
          <a:p>
            <a:endParaRPr lang="en-US" altLang="ko-KR" sz="1200" dirty="0"/>
          </a:p>
          <a:p>
            <a:r>
              <a:rPr lang="en-US" altLang="ko-KR" sz="1200" dirty="0" smtClean="0"/>
              <a:t>for </a:t>
            </a:r>
            <a:r>
              <a:rPr lang="en-US" altLang="ko-KR" sz="1200" dirty="0"/>
              <a:t>a complete archived file of character code charts for Unicode 9.0.</a:t>
            </a:r>
            <a:endParaRPr lang="ko-KR" altLang="en-US" sz="1200"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27" y="2564905"/>
            <a:ext cx="771525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742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a:t>다국어 보충 평면</a:t>
            </a:r>
            <a:endParaRPr lang="en-US" altLang="ko-KR" dirty="0"/>
          </a:p>
        </p:txBody>
      </p:sp>
    </p:spTree>
    <p:extLst>
      <p:ext uri="{BB962C8B-B14F-4D97-AF65-F5344CB8AC3E}">
        <p14:creationId xmlns:p14="http://schemas.microsoft.com/office/powerpoint/2010/main" val="943497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다국어 보충 평면</a:t>
            </a:r>
          </a:p>
        </p:txBody>
      </p:sp>
      <p:sp>
        <p:nvSpPr>
          <p:cNvPr id="24" name="내용 개체 틀 2"/>
          <p:cNvSpPr>
            <a:spLocks noGrp="1"/>
          </p:cNvSpPr>
          <p:nvPr>
            <p:ph sz="quarter" idx="1"/>
          </p:nvPr>
        </p:nvSpPr>
        <p:spPr>
          <a:xfrm>
            <a:off x="457200" y="1628800"/>
            <a:ext cx="8229600" cy="1080120"/>
          </a:xfrm>
        </p:spPr>
        <p:txBody>
          <a:bodyPr>
            <a:normAutofit fontScale="85000" lnSpcReduction="10000"/>
          </a:bodyPr>
          <a:lstStyle/>
          <a:p>
            <a:pPr marL="0" indent="0">
              <a:lnSpc>
                <a:spcPct val="120000"/>
              </a:lnSpc>
              <a:buNone/>
            </a:pPr>
            <a:r>
              <a:rPr lang="ko-KR" altLang="en-US" dirty="0"/>
              <a:t>다국어 보충 평면</a:t>
            </a:r>
            <a:r>
              <a:rPr lang="en-US" altLang="ko-KR" dirty="0" smtClean="0"/>
              <a:t>(Supplementary </a:t>
            </a:r>
            <a:r>
              <a:rPr lang="en-US" altLang="ko-KR" dirty="0"/>
              <a:t>Multilingual Plane, SMP)</a:t>
            </a:r>
            <a:r>
              <a:rPr lang="ko-KR" altLang="en-US" dirty="0"/>
              <a:t>은 옛 문자나 음악 기호</a:t>
            </a:r>
            <a:r>
              <a:rPr lang="en-US" altLang="ko-KR" dirty="0"/>
              <a:t>, </a:t>
            </a:r>
            <a:r>
              <a:rPr lang="ko-KR" altLang="en-US" dirty="0"/>
              <a:t>수학 기호 등에 쓰인다</a:t>
            </a:r>
            <a:r>
              <a:rPr lang="en-US" altLang="ko-KR" dirty="0"/>
              <a:t>.</a:t>
            </a:r>
            <a:endParaRPr lang="en-US" altLang="ko-KR" dirty="0">
              <a:latin typeface="+mn-ea"/>
            </a:endParaRP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80928"/>
            <a:ext cx="7848872"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9763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다국어 보충 평면</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ko-KR" altLang="en-US" dirty="0" smtClean="0"/>
              <a:t>보충평면은 평면번호까지 넣어야 하므로 </a:t>
            </a:r>
            <a:r>
              <a:rPr lang="en-US" altLang="ko-KR" dirty="0" smtClean="0"/>
              <a:t>\U00000000 </a:t>
            </a:r>
            <a:r>
              <a:rPr lang="ko-KR" altLang="en-US" dirty="0" smtClean="0"/>
              <a:t>로 검색해야 함</a:t>
            </a:r>
            <a:endParaRPr lang="en-US" altLang="ko-KR" dirty="0"/>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17032"/>
            <a:ext cx="455295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419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ko-KR" altLang="en-US" sz="5400" dirty="0" smtClean="0"/>
              <a:t>바이트 순서</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4242616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Byte Order Mark</a:t>
            </a:r>
          </a:p>
        </p:txBody>
      </p:sp>
    </p:spTree>
    <p:extLst>
      <p:ext uri="{BB962C8B-B14F-4D97-AF65-F5344CB8AC3E}">
        <p14:creationId xmlns:p14="http://schemas.microsoft.com/office/powerpoint/2010/main" val="869130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BOM</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fontScale="92500" lnSpcReduction="20000"/>
          </a:bodyPr>
          <a:lstStyle/>
          <a:p>
            <a:pPr marL="0" indent="0">
              <a:lnSpc>
                <a:spcPct val="120000"/>
              </a:lnSpc>
              <a:buNone/>
            </a:pPr>
            <a:r>
              <a:rPr lang="ko-KR" altLang="en-US" dirty="0"/>
              <a:t>바이트 순서 표식</a:t>
            </a:r>
            <a:r>
              <a:rPr lang="en-US" altLang="ko-KR" dirty="0"/>
              <a:t>(Byte Order Mark, BOM)</a:t>
            </a:r>
            <a:r>
              <a:rPr lang="ko-KR" altLang="en-US" dirty="0"/>
              <a:t>은 유니코드에서 </a:t>
            </a:r>
            <a:r>
              <a:rPr lang="ko-KR" altLang="en-US" dirty="0" err="1"/>
              <a:t>엔디언을</a:t>
            </a:r>
            <a:r>
              <a:rPr lang="ko-KR" altLang="en-US" dirty="0"/>
              <a:t> 구별하기 위해 사용되는 문자로</a:t>
            </a:r>
            <a:r>
              <a:rPr lang="en-US" altLang="ko-KR" dirty="0"/>
              <a:t>, </a:t>
            </a:r>
            <a:r>
              <a:rPr lang="ko-KR" altLang="en-US" dirty="0"/>
              <a:t>문자 값은 </a:t>
            </a:r>
            <a:r>
              <a:rPr lang="en-US" altLang="ko-KR" dirty="0"/>
              <a:t>U+FEFF </a:t>
            </a:r>
            <a:r>
              <a:rPr lang="ko-KR" altLang="en-US" dirty="0"/>
              <a:t>이다</a:t>
            </a:r>
            <a:r>
              <a:rPr lang="en-US" altLang="ko-KR" dirty="0"/>
              <a:t>.</a:t>
            </a:r>
          </a:p>
        </p:txBody>
      </p:sp>
      <p:sp>
        <p:nvSpPr>
          <p:cNvPr id="3" name="직사각형 2"/>
          <p:cNvSpPr/>
          <p:nvPr/>
        </p:nvSpPr>
        <p:spPr>
          <a:xfrm>
            <a:off x="1187624" y="3717032"/>
            <a:ext cx="7200800" cy="2160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a:solidFill>
                  <a:schemeClr val="tx1"/>
                </a:solidFill>
              </a:rPr>
              <a:t>유니코드 </a:t>
            </a:r>
            <a:r>
              <a:rPr lang="ko-KR" altLang="en-US" sz="1600" dirty="0" err="1">
                <a:solidFill>
                  <a:schemeClr val="tx1"/>
                </a:solidFill>
              </a:rPr>
              <a:t>인코딩에서</a:t>
            </a:r>
            <a:r>
              <a:rPr lang="ko-KR" altLang="en-US" sz="1600" dirty="0">
                <a:solidFill>
                  <a:schemeClr val="tx1"/>
                </a:solidFill>
              </a:rPr>
              <a:t> 문제가 되는 것은 바이트 순서 또는 </a:t>
            </a:r>
            <a:r>
              <a:rPr lang="ko-KR" altLang="en-US" sz="1600" dirty="0" err="1">
                <a:solidFill>
                  <a:schemeClr val="tx1"/>
                </a:solidFill>
              </a:rPr>
              <a:t>엔디언이다</a:t>
            </a:r>
            <a:r>
              <a:rPr lang="en-US" altLang="ko-KR" sz="1600" dirty="0" smtClean="0">
                <a:solidFill>
                  <a:schemeClr val="tx1"/>
                </a:solidFill>
              </a:rPr>
              <a:t>.</a:t>
            </a:r>
          </a:p>
          <a:p>
            <a:r>
              <a:rPr lang="en-US" altLang="ko-KR" sz="1600" dirty="0" smtClean="0">
                <a:solidFill>
                  <a:schemeClr val="tx1"/>
                </a:solidFill>
              </a:rPr>
              <a:t> </a:t>
            </a:r>
            <a:r>
              <a:rPr lang="ko-KR" altLang="en-US" sz="1600" dirty="0">
                <a:solidFill>
                  <a:schemeClr val="tx1"/>
                </a:solidFill>
              </a:rPr>
              <a:t>즉 </a:t>
            </a:r>
            <a:r>
              <a:rPr lang="en-US" altLang="ko-KR" sz="1600" dirty="0">
                <a:solidFill>
                  <a:schemeClr val="tx1"/>
                </a:solidFill>
              </a:rPr>
              <a:t>'A'</a:t>
            </a:r>
            <a:r>
              <a:rPr lang="ko-KR" altLang="en-US" sz="1600" dirty="0">
                <a:solidFill>
                  <a:schemeClr val="tx1"/>
                </a:solidFill>
              </a:rPr>
              <a:t>를 </a:t>
            </a:r>
            <a:r>
              <a:rPr lang="en-US" altLang="ko-KR" sz="1600" dirty="0">
                <a:solidFill>
                  <a:schemeClr val="tx1"/>
                </a:solidFill>
              </a:rPr>
              <a:t>00 48</a:t>
            </a:r>
            <a:r>
              <a:rPr lang="ko-KR" altLang="en-US" sz="1600" dirty="0">
                <a:solidFill>
                  <a:schemeClr val="tx1"/>
                </a:solidFill>
              </a:rPr>
              <a:t>로 표현할 것인가 </a:t>
            </a:r>
            <a:r>
              <a:rPr lang="en-US" altLang="ko-KR" sz="1600" dirty="0">
                <a:solidFill>
                  <a:schemeClr val="tx1"/>
                </a:solidFill>
              </a:rPr>
              <a:t>48 00</a:t>
            </a:r>
            <a:r>
              <a:rPr lang="ko-KR" altLang="en-US" sz="1600" dirty="0">
                <a:solidFill>
                  <a:schemeClr val="tx1"/>
                </a:solidFill>
              </a:rPr>
              <a:t>으로 표현할 것인가</a:t>
            </a:r>
            <a:r>
              <a:rPr lang="en-US" altLang="ko-KR" sz="1600" dirty="0">
                <a:solidFill>
                  <a:schemeClr val="tx1"/>
                </a:solidFill>
              </a:rPr>
              <a:t>? </a:t>
            </a:r>
            <a:endParaRPr lang="en-US" altLang="ko-KR" sz="1600" dirty="0" smtClean="0">
              <a:solidFill>
                <a:schemeClr val="tx1"/>
              </a:solidFill>
            </a:endParaRPr>
          </a:p>
          <a:p>
            <a:r>
              <a:rPr lang="en-US" altLang="ko-KR" sz="1600" dirty="0" smtClean="0">
                <a:solidFill>
                  <a:schemeClr val="tx1"/>
                </a:solidFill>
              </a:rPr>
              <a:t>UTF-16</a:t>
            </a:r>
            <a:r>
              <a:rPr lang="en-US" altLang="ko-KR" sz="1600" dirty="0">
                <a:solidFill>
                  <a:schemeClr val="tx1"/>
                </a:solidFill>
              </a:rPr>
              <a:t>, UTF-32 </a:t>
            </a:r>
            <a:r>
              <a:rPr lang="ko-KR" altLang="en-US" sz="1600" dirty="0">
                <a:solidFill>
                  <a:schemeClr val="tx1"/>
                </a:solidFill>
              </a:rPr>
              <a:t>같은 </a:t>
            </a:r>
            <a:r>
              <a:rPr lang="ko-KR" altLang="en-US" sz="1600" dirty="0" err="1">
                <a:solidFill>
                  <a:schemeClr val="tx1"/>
                </a:solidFill>
              </a:rPr>
              <a:t>인코딩에서는</a:t>
            </a:r>
            <a:r>
              <a:rPr lang="ko-KR" altLang="en-US" sz="1600" dirty="0">
                <a:solidFill>
                  <a:schemeClr val="tx1"/>
                </a:solidFill>
              </a:rPr>
              <a:t> </a:t>
            </a:r>
            <a:r>
              <a:rPr lang="ko-KR" altLang="en-US" sz="1600" dirty="0" err="1">
                <a:solidFill>
                  <a:schemeClr val="tx1"/>
                </a:solidFill>
              </a:rPr>
              <a:t>엔디언의</a:t>
            </a:r>
            <a:r>
              <a:rPr lang="ko-KR" altLang="en-US" sz="1600" dirty="0">
                <a:solidFill>
                  <a:schemeClr val="tx1"/>
                </a:solidFill>
              </a:rPr>
              <a:t> 종류에 따라 문자열의 값이 완전히 달라지므로</a:t>
            </a:r>
            <a:r>
              <a:rPr lang="en-US" altLang="ko-KR" sz="1600" dirty="0">
                <a:solidFill>
                  <a:schemeClr val="tx1"/>
                </a:solidFill>
              </a:rPr>
              <a:t>, </a:t>
            </a:r>
            <a:r>
              <a:rPr lang="ko-KR" altLang="en-US" sz="1600" dirty="0">
                <a:solidFill>
                  <a:schemeClr val="tx1"/>
                </a:solidFill>
              </a:rPr>
              <a:t>문자열의 </a:t>
            </a:r>
            <a:r>
              <a:rPr lang="ko-KR" altLang="en-US" sz="1600" dirty="0" err="1">
                <a:solidFill>
                  <a:schemeClr val="tx1"/>
                </a:solidFill>
              </a:rPr>
              <a:t>엔디언을</a:t>
            </a:r>
            <a:r>
              <a:rPr lang="ko-KR" altLang="en-US" sz="1600" dirty="0">
                <a:solidFill>
                  <a:schemeClr val="tx1"/>
                </a:solidFill>
              </a:rPr>
              <a:t> 구별할 수 있는 표식이 필요하다</a:t>
            </a:r>
            <a:r>
              <a:rPr lang="en-US" altLang="ko-KR" sz="1600" dirty="0">
                <a:solidFill>
                  <a:schemeClr val="tx1"/>
                </a:solidFill>
              </a:rPr>
              <a:t>. </a:t>
            </a:r>
            <a:endParaRPr lang="en-US" altLang="ko-KR" sz="1600" dirty="0" smtClean="0">
              <a:solidFill>
                <a:schemeClr val="tx1"/>
              </a:solidFill>
            </a:endParaRPr>
          </a:p>
          <a:p>
            <a:r>
              <a:rPr lang="ko-KR" altLang="en-US" sz="1600" dirty="0" smtClean="0">
                <a:solidFill>
                  <a:schemeClr val="tx1"/>
                </a:solidFill>
              </a:rPr>
              <a:t>이에 </a:t>
            </a:r>
            <a:r>
              <a:rPr lang="ko-KR" altLang="en-US" sz="1600" dirty="0">
                <a:solidFill>
                  <a:schemeClr val="tx1"/>
                </a:solidFill>
              </a:rPr>
              <a:t>따라 유니코드 문자열 앞에 </a:t>
            </a:r>
            <a:r>
              <a:rPr lang="en-US" altLang="ko-KR" sz="1600" dirty="0">
                <a:solidFill>
                  <a:schemeClr val="tx1"/>
                </a:solidFill>
              </a:rPr>
              <a:t>BOM </a:t>
            </a:r>
            <a:r>
              <a:rPr lang="ko-KR" altLang="en-US" sz="1600" dirty="0">
                <a:solidFill>
                  <a:schemeClr val="tx1"/>
                </a:solidFill>
              </a:rPr>
              <a:t>문자를 붙여</a:t>
            </a:r>
            <a:r>
              <a:rPr lang="en-US" altLang="ko-KR" sz="1600" dirty="0">
                <a:solidFill>
                  <a:schemeClr val="tx1"/>
                </a:solidFill>
              </a:rPr>
              <a:t>, </a:t>
            </a:r>
            <a:r>
              <a:rPr lang="ko-KR" altLang="en-US" sz="1600" dirty="0" err="1">
                <a:solidFill>
                  <a:schemeClr val="tx1"/>
                </a:solidFill>
              </a:rPr>
              <a:t>엔디언을</a:t>
            </a:r>
            <a:r>
              <a:rPr lang="ko-KR" altLang="en-US" sz="1600" dirty="0">
                <a:solidFill>
                  <a:schemeClr val="tx1"/>
                </a:solidFill>
              </a:rPr>
              <a:t> 구별한다</a:t>
            </a:r>
            <a:r>
              <a:rPr lang="en-US" altLang="ko-KR" sz="1600" dirty="0">
                <a:solidFill>
                  <a:schemeClr val="tx1"/>
                </a:solidFill>
              </a:rPr>
              <a:t>.</a:t>
            </a:r>
            <a:endParaRPr lang="ko-KR" altLang="en-US" sz="1600" dirty="0">
              <a:solidFill>
                <a:schemeClr val="tx1"/>
              </a:solidFill>
            </a:endParaRPr>
          </a:p>
        </p:txBody>
      </p:sp>
    </p:spTree>
    <p:extLst>
      <p:ext uri="{BB962C8B-B14F-4D97-AF65-F5344CB8AC3E}">
        <p14:creationId xmlns:p14="http://schemas.microsoft.com/office/powerpoint/2010/main" val="2095197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BOM </a:t>
            </a:r>
            <a:r>
              <a:rPr lang="ko-KR" altLang="en-US" dirty="0" smtClean="0"/>
              <a:t>예시</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ko-KR" altLang="en-US" dirty="0"/>
              <a:t>각 유니코드 </a:t>
            </a:r>
            <a:r>
              <a:rPr lang="ko-KR" altLang="en-US" dirty="0" err="1"/>
              <a:t>인코딩</a:t>
            </a:r>
            <a:r>
              <a:rPr lang="ko-KR" altLang="en-US" dirty="0"/>
              <a:t> 방법에 따른 </a:t>
            </a:r>
            <a:r>
              <a:rPr lang="en-US" altLang="ko-KR" dirty="0"/>
              <a:t>BOM </a:t>
            </a:r>
            <a:r>
              <a:rPr lang="ko-KR" altLang="en-US" dirty="0"/>
              <a:t>값은 다음과 같다</a:t>
            </a:r>
            <a:r>
              <a:rPr lang="en-US" altLang="ko-KR" dirty="0" smtClean="0"/>
              <a:t>.</a:t>
            </a:r>
            <a:endParaRPr lang="en-US" altLang="ko-KR"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328592"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354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Encoding – </a:t>
            </a:r>
            <a:r>
              <a:rPr lang="ko-KR" altLang="en-US" dirty="0" smtClean="0"/>
              <a:t>기본</a:t>
            </a:r>
            <a:endParaRPr lang="en-US" altLang="ko-KR" dirty="0"/>
          </a:p>
        </p:txBody>
      </p:sp>
    </p:spTree>
    <p:extLst>
      <p:ext uri="{BB962C8B-B14F-4D97-AF65-F5344CB8AC3E}">
        <p14:creationId xmlns:p14="http://schemas.microsoft.com/office/powerpoint/2010/main" val="2132441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en-US" altLang="ko-KR" sz="5400" dirty="0" smtClean="0"/>
              <a:t>plane</a:t>
            </a:r>
            <a:br>
              <a:rPr lang="en-US" altLang="ko-KR" sz="5400" dirty="0" smtClean="0"/>
            </a:br>
            <a:endParaRPr lang="ko-KR" altLang="en-US" sz="5400" dirty="0"/>
          </a:p>
        </p:txBody>
      </p:sp>
    </p:spTree>
    <p:extLst>
      <p:ext uri="{BB962C8B-B14F-4D97-AF65-F5344CB8AC3E}">
        <p14:creationId xmlns:p14="http://schemas.microsoft.com/office/powerpoint/2010/main" val="1528458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코드 단위</a:t>
            </a:r>
            <a:endParaRPr lang="ko-KR" altLang="en-US" dirty="0"/>
          </a:p>
        </p:txBody>
      </p:sp>
      <p:sp>
        <p:nvSpPr>
          <p:cNvPr id="24" name="내용 개체 틀 2"/>
          <p:cNvSpPr>
            <a:spLocks noGrp="1"/>
          </p:cNvSpPr>
          <p:nvPr>
            <p:ph sz="quarter" idx="1"/>
          </p:nvPr>
        </p:nvSpPr>
        <p:spPr>
          <a:xfrm>
            <a:off x="457200" y="1628800"/>
            <a:ext cx="8229600" cy="1080120"/>
          </a:xfrm>
        </p:spPr>
        <p:txBody>
          <a:bodyPr>
            <a:normAutofit fontScale="85000" lnSpcReduction="10000"/>
          </a:bodyPr>
          <a:lstStyle/>
          <a:p>
            <a:pPr marL="0" indent="0">
              <a:lnSpc>
                <a:spcPct val="120000"/>
              </a:lnSpc>
              <a:buNone/>
            </a:pPr>
            <a:r>
              <a:rPr lang="ko-KR" altLang="en-US" dirty="0"/>
              <a:t>코드 단위</a:t>
            </a:r>
            <a:r>
              <a:rPr lang="en-US" altLang="ko-KR" dirty="0"/>
              <a:t>"</a:t>
            </a:r>
            <a:r>
              <a:rPr lang="ko-KR" altLang="en-US" dirty="0"/>
              <a:t>는 각 </a:t>
            </a:r>
            <a:r>
              <a:rPr lang="ko-KR" altLang="en-US" dirty="0" err="1"/>
              <a:t>인코딩</a:t>
            </a:r>
            <a:r>
              <a:rPr lang="ko-KR" altLang="en-US" dirty="0"/>
              <a:t> 양식 내의 단일 단위입니다</a:t>
            </a:r>
            <a:r>
              <a:rPr lang="en-US" altLang="ko-KR" dirty="0"/>
              <a:t>. </a:t>
            </a:r>
            <a:r>
              <a:rPr lang="ko-KR" altLang="en-US" dirty="0"/>
              <a:t>코드 단위 크기는 특정 </a:t>
            </a:r>
            <a:r>
              <a:rPr lang="ko-KR" altLang="en-US" dirty="0" err="1"/>
              <a:t>인코딩에</a:t>
            </a:r>
            <a:r>
              <a:rPr lang="ko-KR" altLang="en-US" dirty="0"/>
              <a:t> 대한 비트 단위와 동일합니다</a:t>
            </a:r>
            <a:r>
              <a:rPr lang="en-US" altLang="ko-KR" dirty="0"/>
              <a:t>.</a:t>
            </a:r>
          </a:p>
        </p:txBody>
      </p:sp>
      <p:sp>
        <p:nvSpPr>
          <p:cNvPr id="3" name="TextBox 2"/>
          <p:cNvSpPr txBox="1"/>
          <p:nvPr/>
        </p:nvSpPr>
        <p:spPr>
          <a:xfrm>
            <a:off x="985742" y="6402232"/>
            <a:ext cx="8138988" cy="246221"/>
          </a:xfrm>
          <a:prstGeom prst="rect">
            <a:avLst/>
          </a:prstGeom>
          <a:noFill/>
        </p:spPr>
        <p:txBody>
          <a:bodyPr wrap="square" rtlCol="0">
            <a:spAutoFit/>
          </a:bodyPr>
          <a:lstStyle/>
          <a:p>
            <a:pPr algn="r"/>
            <a:r>
              <a:rPr lang="ko-KR" altLang="en-US" sz="1000" dirty="0" smtClean="0"/>
              <a:t>유니코드 문자표 참조 </a:t>
            </a:r>
            <a:r>
              <a:rPr lang="en-US" altLang="ko-KR" sz="1000" dirty="0" smtClean="0"/>
              <a:t>: https</a:t>
            </a:r>
            <a:r>
              <a:rPr lang="en-US" altLang="ko-KR" sz="1000" dirty="0"/>
              <a:t>://namu.wiki/w/%EC%9C%A0%EB%8B%88%EC%BD%94%EB%93%9C</a:t>
            </a:r>
            <a:endParaRPr lang="ko-KR" altLang="en-US" sz="1000" dirty="0"/>
          </a:p>
        </p:txBody>
      </p:sp>
      <p:sp>
        <p:nvSpPr>
          <p:cNvPr id="4" name="직사각형 3"/>
          <p:cNvSpPr/>
          <p:nvPr/>
        </p:nvSpPr>
        <p:spPr>
          <a:xfrm>
            <a:off x="1403648" y="3501008"/>
            <a:ext cx="5832648" cy="1944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altLang="ko-KR" dirty="0" smtClean="0">
                <a:solidFill>
                  <a:schemeClr val="tx1"/>
                </a:solidFill>
              </a:rPr>
              <a:t>UTF-8</a:t>
            </a:r>
            <a:r>
              <a:rPr lang="ko-KR" altLang="en-US" dirty="0">
                <a:solidFill>
                  <a:schemeClr val="tx1"/>
                </a:solidFill>
              </a:rPr>
              <a:t>의 코드 단위는 </a:t>
            </a:r>
            <a:r>
              <a:rPr lang="en-US" altLang="ko-KR" dirty="0">
                <a:solidFill>
                  <a:schemeClr val="tx1"/>
                </a:solidFill>
              </a:rPr>
              <a:t>8</a:t>
            </a:r>
            <a:r>
              <a:rPr lang="ko-KR" altLang="en-US" dirty="0">
                <a:solidFill>
                  <a:schemeClr val="tx1"/>
                </a:solidFill>
              </a:rPr>
              <a:t>비트로 구성됩니다</a:t>
            </a:r>
            <a:r>
              <a:rPr lang="en-US" altLang="ko-KR" dirty="0">
                <a:solidFill>
                  <a:schemeClr val="tx1"/>
                </a:solidFill>
              </a:rPr>
              <a:t>.</a:t>
            </a:r>
          </a:p>
          <a:p>
            <a:pPr lvl="1">
              <a:lnSpc>
                <a:spcPct val="150000"/>
              </a:lnSpc>
            </a:pPr>
            <a:r>
              <a:rPr lang="en-US" altLang="ko-KR" dirty="0">
                <a:solidFill>
                  <a:schemeClr val="tx1"/>
                </a:solidFill>
              </a:rPr>
              <a:t>UTF-16</a:t>
            </a:r>
            <a:r>
              <a:rPr lang="ko-KR" altLang="en-US" dirty="0">
                <a:solidFill>
                  <a:schemeClr val="tx1"/>
                </a:solidFill>
              </a:rPr>
              <a:t>의 코드 단위는 </a:t>
            </a:r>
            <a:r>
              <a:rPr lang="en-US" altLang="ko-KR" dirty="0">
                <a:solidFill>
                  <a:schemeClr val="tx1"/>
                </a:solidFill>
              </a:rPr>
              <a:t>16</a:t>
            </a:r>
            <a:r>
              <a:rPr lang="ko-KR" altLang="en-US" dirty="0">
                <a:solidFill>
                  <a:schemeClr val="tx1"/>
                </a:solidFill>
              </a:rPr>
              <a:t>비트로 구성됩니다</a:t>
            </a:r>
            <a:r>
              <a:rPr lang="en-US" altLang="ko-KR" dirty="0">
                <a:solidFill>
                  <a:schemeClr val="tx1"/>
                </a:solidFill>
              </a:rPr>
              <a:t>.</a:t>
            </a:r>
          </a:p>
          <a:p>
            <a:pPr lvl="1">
              <a:lnSpc>
                <a:spcPct val="150000"/>
              </a:lnSpc>
            </a:pPr>
            <a:r>
              <a:rPr lang="en-US" altLang="ko-KR" dirty="0">
                <a:solidFill>
                  <a:schemeClr val="tx1"/>
                </a:solidFill>
              </a:rPr>
              <a:t>UTF-32</a:t>
            </a:r>
            <a:r>
              <a:rPr lang="ko-KR" altLang="en-US" dirty="0">
                <a:solidFill>
                  <a:schemeClr val="tx1"/>
                </a:solidFill>
              </a:rPr>
              <a:t>의 코드 단위는 </a:t>
            </a:r>
            <a:r>
              <a:rPr lang="en-US" altLang="ko-KR" dirty="0">
                <a:solidFill>
                  <a:schemeClr val="tx1"/>
                </a:solidFill>
              </a:rPr>
              <a:t>32</a:t>
            </a:r>
            <a:r>
              <a:rPr lang="ko-KR" altLang="en-US" dirty="0">
                <a:solidFill>
                  <a:schemeClr val="tx1"/>
                </a:solidFill>
              </a:rPr>
              <a:t>비트로 구성됩니다</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1724801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Utf-8</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fontScale="85000" lnSpcReduction="20000"/>
          </a:bodyPr>
          <a:lstStyle/>
          <a:p>
            <a:pPr marL="0" indent="0">
              <a:lnSpc>
                <a:spcPct val="120000"/>
              </a:lnSpc>
              <a:buNone/>
            </a:pPr>
            <a:r>
              <a:rPr lang="en-US" altLang="ko-KR" dirty="0"/>
              <a:t>UTF-8 </a:t>
            </a:r>
            <a:r>
              <a:rPr lang="ko-KR" altLang="en-US" dirty="0" err="1"/>
              <a:t>인코딩의</a:t>
            </a:r>
            <a:r>
              <a:rPr lang="ko-KR" altLang="en-US" dirty="0"/>
              <a:t> 특징은 </a:t>
            </a:r>
            <a:r>
              <a:rPr lang="en-US" altLang="ko-KR" dirty="0"/>
              <a:t>1~4 </a:t>
            </a:r>
            <a:r>
              <a:rPr lang="ko-KR" altLang="en-US" dirty="0" smtClean="0"/>
              <a:t>바이트의 </a:t>
            </a:r>
            <a:r>
              <a:rPr lang="ko-KR" altLang="en-US" dirty="0"/>
              <a:t>가변 길이를 가지는 멀티바이트 캐릭터 형식이라는 점이다</a:t>
            </a:r>
            <a:r>
              <a:rPr lang="en-US" altLang="ko-KR" dirty="0"/>
              <a:t>. </a:t>
            </a:r>
            <a:r>
              <a:rPr lang="ko-KR" altLang="en-US" dirty="0"/>
              <a:t>때문에 아스키 코드와 하위 호환성을 가진다</a:t>
            </a:r>
            <a:r>
              <a:rPr lang="en-US" altLang="ko-KR" dirty="0"/>
              <a:t>. </a:t>
            </a:r>
            <a:r>
              <a:rPr lang="ko-KR" altLang="en-US" dirty="0"/>
              <a:t>아스키 코드의 </a:t>
            </a:r>
            <a:r>
              <a:rPr lang="en-US" altLang="ko-KR" dirty="0"/>
              <a:t>0~127</a:t>
            </a:r>
            <a:r>
              <a:rPr lang="ko-KR" altLang="en-US" dirty="0"/>
              <a:t>까지는 </a:t>
            </a:r>
            <a:r>
              <a:rPr lang="en-US" altLang="ko-KR" dirty="0"/>
              <a:t>UTF-8</a:t>
            </a:r>
            <a:r>
              <a:rPr lang="ko-KR" altLang="en-US" dirty="0"/>
              <a:t>로 완전히 동일하게 기록된다</a:t>
            </a:r>
            <a:r>
              <a:rPr lang="en-US" altLang="ko-KR" dirty="0"/>
              <a:t>.</a:t>
            </a:r>
            <a:endParaRPr lang="en-US" altLang="ko-KR" dirty="0"/>
          </a:p>
        </p:txBody>
      </p:sp>
      <p:sp>
        <p:nvSpPr>
          <p:cNvPr id="3" name="직사각형 2"/>
          <p:cNvSpPr/>
          <p:nvPr/>
        </p:nvSpPr>
        <p:spPr>
          <a:xfrm>
            <a:off x="1187624" y="3717032"/>
            <a:ext cx="7200800" cy="2160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Utf-8 BOM(byte </a:t>
            </a:r>
            <a:r>
              <a:rPr lang="en-US" altLang="ko-KR" sz="1600" dirty="0">
                <a:solidFill>
                  <a:schemeClr val="tx1"/>
                </a:solidFill>
              </a:rPr>
              <a:t>order mark</a:t>
            </a:r>
            <a:r>
              <a:rPr lang="en-US" altLang="ko-KR" sz="1600" dirty="0" smtClean="0">
                <a:solidFill>
                  <a:schemeClr val="tx1"/>
                </a:solidFill>
              </a:rPr>
              <a:t>)</a:t>
            </a:r>
            <a:r>
              <a:rPr lang="ko-KR" altLang="en-US" sz="1600" dirty="0" smtClean="0">
                <a:solidFill>
                  <a:schemeClr val="tx1"/>
                </a:solidFill>
              </a:rPr>
              <a:t>는 </a:t>
            </a:r>
            <a:r>
              <a:rPr lang="en-US" altLang="ko-KR" sz="1600" dirty="0" smtClean="0">
                <a:solidFill>
                  <a:schemeClr val="tx1"/>
                </a:solidFill>
              </a:rPr>
              <a:t> EF </a:t>
            </a:r>
            <a:r>
              <a:rPr lang="en-US" altLang="ko-KR" sz="1600" dirty="0">
                <a:solidFill>
                  <a:schemeClr val="tx1"/>
                </a:solidFill>
              </a:rPr>
              <a:t>BB </a:t>
            </a:r>
            <a:r>
              <a:rPr lang="en-US" altLang="ko-KR" sz="1600" dirty="0" smtClean="0">
                <a:solidFill>
                  <a:schemeClr val="tx1"/>
                </a:solidFill>
              </a:rPr>
              <a:t>BF</a:t>
            </a:r>
            <a:r>
              <a:rPr lang="ko-KR" altLang="en-US" sz="1600" dirty="0" smtClean="0">
                <a:solidFill>
                  <a:schemeClr val="tx1"/>
                </a:solidFill>
              </a:rPr>
              <a:t>이면 이  </a:t>
            </a:r>
            <a:r>
              <a:rPr lang="ko-KR" altLang="en-US" sz="1600" dirty="0">
                <a:solidFill>
                  <a:schemeClr val="tx1"/>
                </a:solidFill>
              </a:rPr>
              <a:t>문자가 파일 가장 앞에 붙는다</a:t>
            </a:r>
            <a:r>
              <a:rPr lang="en-US" altLang="ko-KR" sz="1600" dirty="0">
                <a:solidFill>
                  <a:schemeClr val="tx1"/>
                </a:solidFill>
              </a:rPr>
              <a:t>. </a:t>
            </a:r>
            <a:r>
              <a:rPr lang="en-US" altLang="ko-KR" sz="1600" dirty="0" smtClean="0">
                <a:solidFill>
                  <a:schemeClr val="tx1"/>
                </a:solidFill>
              </a:rPr>
              <a:t> </a:t>
            </a:r>
            <a:r>
              <a:rPr lang="ko-KR" altLang="en-US" sz="1600" dirty="0" err="1" smtClean="0">
                <a:solidFill>
                  <a:schemeClr val="tx1"/>
                </a:solidFill>
              </a:rPr>
              <a:t>파이썬</a:t>
            </a:r>
            <a:r>
              <a:rPr lang="ko-KR" altLang="en-US" sz="1600" dirty="0">
                <a:solidFill>
                  <a:schemeClr val="tx1"/>
                </a:solidFill>
              </a:rPr>
              <a:t> </a:t>
            </a:r>
            <a:r>
              <a:rPr lang="ko-KR" altLang="en-US" sz="1600" dirty="0" smtClean="0">
                <a:solidFill>
                  <a:schemeClr val="tx1"/>
                </a:solidFill>
              </a:rPr>
              <a:t>내에 </a:t>
            </a:r>
            <a:r>
              <a:rPr lang="ko-KR" altLang="en-US" sz="1600" dirty="0" err="1" smtClean="0">
                <a:solidFill>
                  <a:schemeClr val="tx1"/>
                </a:solidFill>
              </a:rPr>
              <a:t>인코딩시에는</a:t>
            </a:r>
            <a:r>
              <a:rPr lang="ko-KR" altLang="en-US" sz="1600" dirty="0" smtClean="0">
                <a:solidFill>
                  <a:schemeClr val="tx1"/>
                </a:solidFill>
              </a:rPr>
              <a:t> 표시하지 않음</a:t>
            </a:r>
            <a:endParaRPr lang="ko-KR" altLang="en-US" sz="1600" dirty="0">
              <a:solidFill>
                <a:schemeClr val="tx1"/>
              </a:solidFill>
            </a:endParaRPr>
          </a:p>
        </p:txBody>
      </p:sp>
    </p:spTree>
    <p:extLst>
      <p:ext uri="{BB962C8B-B14F-4D97-AF65-F5344CB8AC3E}">
        <p14:creationId xmlns:p14="http://schemas.microsoft.com/office/powerpoint/2010/main" val="1068011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r>
              <a:rPr lang="en-US" altLang="ko-KR" dirty="0" smtClean="0"/>
              <a:t>utf-8 </a:t>
            </a:r>
            <a:r>
              <a:rPr lang="ko-KR" altLang="en-US" dirty="0" smtClean="0"/>
              <a:t>변환 규칙</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a:bodyPr>
          <a:lstStyle/>
          <a:p>
            <a:pPr marL="0" indent="0">
              <a:lnSpc>
                <a:spcPct val="120000"/>
              </a:lnSpc>
              <a:buNone/>
            </a:pPr>
            <a:r>
              <a:rPr lang="en-US" altLang="ko-KR" dirty="0"/>
              <a:t>u</a:t>
            </a:r>
            <a:r>
              <a:rPr lang="en-US" altLang="ko-KR" dirty="0" smtClean="0"/>
              <a:t>tf-8 </a:t>
            </a:r>
            <a:r>
              <a:rPr lang="ko-KR" altLang="en-US" dirty="0"/>
              <a:t>변환 규칙</a:t>
            </a:r>
            <a:endParaRPr lang="en-US" altLang="ko-K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564904"/>
            <a:ext cx="4464496"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9" y="2564904"/>
            <a:ext cx="3816424"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850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Utf-8 </a:t>
            </a:r>
            <a:r>
              <a:rPr lang="ko-KR" altLang="en-US" dirty="0" smtClean="0"/>
              <a:t>예</a:t>
            </a:r>
            <a:r>
              <a:rPr lang="ko-KR" altLang="en-US" dirty="0"/>
              <a:t>시</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Unicode</a:t>
            </a:r>
            <a:r>
              <a:rPr lang="ko-KR" altLang="en-US" dirty="0" smtClean="0"/>
              <a:t>를 </a:t>
            </a:r>
            <a:r>
              <a:rPr lang="en-US" altLang="ko-KR" dirty="0" smtClean="0"/>
              <a:t>utf-8</a:t>
            </a:r>
            <a:r>
              <a:rPr lang="ko-KR" altLang="en-US" dirty="0" smtClean="0"/>
              <a:t>로 </a:t>
            </a:r>
            <a:r>
              <a:rPr lang="en-US" altLang="ko-KR" dirty="0" smtClean="0"/>
              <a:t>encoding </a:t>
            </a:r>
            <a:r>
              <a:rPr lang="ko-KR" altLang="en-US" dirty="0" smtClean="0"/>
              <a:t>처리</a:t>
            </a:r>
            <a:endParaRPr lang="en-US" altLang="ko-K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92896"/>
            <a:ext cx="5688632" cy="4052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698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Utf-16</a:t>
            </a:r>
            <a:endParaRPr lang="ko-KR" altLang="en-US" dirty="0"/>
          </a:p>
        </p:txBody>
      </p:sp>
      <p:sp>
        <p:nvSpPr>
          <p:cNvPr id="24" name="내용 개체 틀 2"/>
          <p:cNvSpPr>
            <a:spLocks noGrp="1"/>
          </p:cNvSpPr>
          <p:nvPr>
            <p:ph sz="quarter" idx="1"/>
          </p:nvPr>
        </p:nvSpPr>
        <p:spPr>
          <a:xfrm>
            <a:off x="457200" y="1628800"/>
            <a:ext cx="8229600" cy="4176464"/>
          </a:xfrm>
        </p:spPr>
        <p:txBody>
          <a:bodyPr>
            <a:normAutofit fontScale="85000" lnSpcReduction="20000"/>
          </a:bodyPr>
          <a:lstStyle/>
          <a:p>
            <a:pPr marL="0" indent="0">
              <a:lnSpc>
                <a:spcPct val="120000"/>
              </a:lnSpc>
              <a:buNone/>
            </a:pPr>
            <a:r>
              <a:rPr lang="en-US" altLang="ko-KR" dirty="0"/>
              <a:t>UTF-8</a:t>
            </a:r>
            <a:r>
              <a:rPr lang="ko-KR" altLang="en-US" dirty="0"/>
              <a:t>과 마찬가지로 가변 길이 </a:t>
            </a:r>
            <a:r>
              <a:rPr lang="ko-KR" altLang="en-US" dirty="0" err="1"/>
              <a:t>인코딩이다</a:t>
            </a:r>
            <a:r>
              <a:rPr lang="en-US" altLang="ko-KR" dirty="0"/>
              <a:t>. </a:t>
            </a:r>
            <a:endParaRPr lang="en-US" altLang="ko-KR" dirty="0" smtClean="0"/>
          </a:p>
          <a:p>
            <a:pPr marL="0" indent="0">
              <a:lnSpc>
                <a:spcPct val="120000"/>
              </a:lnSpc>
              <a:buNone/>
            </a:pPr>
            <a:r>
              <a:rPr lang="en-US" altLang="ko-KR" dirty="0" smtClean="0"/>
              <a:t>U+10000 </a:t>
            </a:r>
            <a:r>
              <a:rPr lang="ko-KR" altLang="en-US" dirty="0"/>
              <a:t>및 이후의 문자는 값에서 </a:t>
            </a:r>
            <a:r>
              <a:rPr lang="en-US" altLang="ko-KR" dirty="0"/>
              <a:t>U+10000</a:t>
            </a:r>
            <a:r>
              <a:rPr lang="ko-KR" altLang="en-US" dirty="0"/>
              <a:t>을 뺀 후 </a:t>
            </a:r>
            <a:r>
              <a:rPr lang="ko-KR" altLang="en-US" dirty="0" err="1"/>
              <a:t>문자값을</a:t>
            </a:r>
            <a:r>
              <a:rPr lang="ko-KR" altLang="en-US" dirty="0"/>
              <a:t> </a:t>
            </a:r>
            <a:r>
              <a:rPr lang="en-US" altLang="ko-KR" dirty="0"/>
              <a:t>10</a:t>
            </a:r>
            <a:r>
              <a:rPr lang="ko-KR" altLang="en-US" dirty="0"/>
              <a:t>비트씩 쪼갠 후 각각 </a:t>
            </a:r>
            <a:r>
              <a:rPr lang="en-US" altLang="ko-KR" dirty="0"/>
              <a:t>U+D800, U+DC00</a:t>
            </a:r>
            <a:r>
              <a:rPr lang="ko-KR" altLang="en-US" dirty="0"/>
              <a:t>의 하위 </a:t>
            </a:r>
            <a:r>
              <a:rPr lang="en-US" altLang="ko-KR" dirty="0"/>
              <a:t>10</a:t>
            </a:r>
            <a:r>
              <a:rPr lang="ko-KR" altLang="en-US" dirty="0"/>
              <a:t>비트에 끼워 넣는 식으로 총 </a:t>
            </a:r>
            <a:r>
              <a:rPr lang="en-US" altLang="ko-KR" dirty="0"/>
              <a:t>4</a:t>
            </a:r>
            <a:r>
              <a:rPr lang="ko-KR" altLang="en-US" dirty="0"/>
              <a:t>바이트로 표현한다</a:t>
            </a:r>
            <a:r>
              <a:rPr lang="en-US" altLang="ko-KR" dirty="0"/>
              <a:t>. </a:t>
            </a:r>
            <a:endParaRPr lang="en-US" altLang="ko-KR" dirty="0" smtClean="0"/>
          </a:p>
          <a:p>
            <a:pPr marL="0" indent="0">
              <a:lnSpc>
                <a:spcPct val="120000"/>
              </a:lnSpc>
              <a:buNone/>
            </a:pPr>
            <a:r>
              <a:rPr lang="ko-KR" altLang="en-US" dirty="0" smtClean="0"/>
              <a:t>코드 </a:t>
            </a:r>
            <a:r>
              <a:rPr lang="ko-KR" altLang="en-US" dirty="0"/>
              <a:t>중간에 </a:t>
            </a:r>
            <a:r>
              <a:rPr lang="en-US" altLang="ko-KR" dirty="0"/>
              <a:t>'</a:t>
            </a:r>
            <a:r>
              <a:rPr lang="ko-KR" altLang="en-US" dirty="0"/>
              <a:t>상위</a:t>
            </a:r>
            <a:r>
              <a:rPr lang="en-US" altLang="ko-KR" dirty="0"/>
              <a:t>/</a:t>
            </a:r>
            <a:r>
              <a:rPr lang="ko-KR" altLang="en-US" dirty="0"/>
              <a:t>하위 대체 영역</a:t>
            </a:r>
            <a:r>
              <a:rPr lang="en-US" altLang="ko-KR" dirty="0"/>
              <a:t>'</a:t>
            </a:r>
            <a:r>
              <a:rPr lang="ko-KR" altLang="en-US" dirty="0"/>
              <a:t>이라는 문자가 정의되지 않은 부분이 있는 것이 이를 위한 것이다</a:t>
            </a:r>
            <a:r>
              <a:rPr lang="en-US" altLang="ko-KR" dirty="0"/>
              <a:t>. </a:t>
            </a:r>
            <a:endParaRPr lang="en-US" altLang="ko-KR" dirty="0" smtClean="0"/>
          </a:p>
          <a:p>
            <a:pPr marL="0" indent="0">
              <a:lnSpc>
                <a:spcPct val="120000"/>
              </a:lnSpc>
              <a:buNone/>
            </a:pPr>
            <a:r>
              <a:rPr lang="ko-KR" altLang="en-US" dirty="0" smtClean="0"/>
              <a:t>이 </a:t>
            </a:r>
            <a:r>
              <a:rPr lang="ko-KR" altLang="en-US" dirty="0"/>
              <a:t>방법을 이용하면 </a:t>
            </a:r>
            <a:r>
              <a:rPr lang="en-US" altLang="ko-KR" dirty="0"/>
              <a:t>U+10000</a:t>
            </a:r>
            <a:r>
              <a:rPr lang="ko-KR" altLang="en-US" dirty="0"/>
              <a:t>부터 </a:t>
            </a:r>
            <a:r>
              <a:rPr lang="en-US" altLang="ko-KR" dirty="0"/>
              <a:t>U+10FFFF</a:t>
            </a:r>
            <a:r>
              <a:rPr lang="ko-KR" altLang="en-US" dirty="0"/>
              <a:t>까지 </a:t>
            </a:r>
            <a:r>
              <a:rPr lang="en-US" altLang="ko-KR" dirty="0"/>
              <a:t>4</a:t>
            </a:r>
            <a:r>
              <a:rPr lang="ko-KR" altLang="en-US" dirty="0"/>
              <a:t>바이트를 이용하여 표현할 수 있다</a:t>
            </a:r>
            <a:r>
              <a:rPr lang="en-US" altLang="ko-KR" dirty="0"/>
              <a:t>.</a:t>
            </a:r>
            <a:r>
              <a:rPr lang="ko-KR" altLang="en-US" dirty="0"/>
              <a:t/>
            </a:r>
            <a:br>
              <a:rPr lang="ko-KR" altLang="en-US" dirty="0"/>
            </a:br>
            <a:r>
              <a:rPr lang="ko-KR" altLang="en-US" dirty="0"/>
              <a:t>또한  </a:t>
            </a:r>
            <a:r>
              <a:rPr lang="en-US" altLang="ko-KR" dirty="0"/>
              <a:t>BOM(\</a:t>
            </a:r>
            <a:r>
              <a:rPr lang="en-US" altLang="ko-KR" dirty="0" err="1" smtClean="0"/>
              <a:t>xff</a:t>
            </a:r>
            <a:r>
              <a:rPr lang="en-US" altLang="ko-KR" dirty="0" smtClean="0"/>
              <a:t>\</a:t>
            </a:r>
            <a:r>
              <a:rPr lang="en-US" altLang="ko-KR" dirty="0" err="1" smtClean="0"/>
              <a:t>xfe</a:t>
            </a:r>
            <a:r>
              <a:rPr lang="en-US" altLang="ko-KR" dirty="0" smtClean="0"/>
              <a:t>)</a:t>
            </a:r>
            <a:r>
              <a:rPr lang="ko-KR" altLang="en-US" dirty="0" smtClean="0"/>
              <a:t>이 </a:t>
            </a:r>
            <a:r>
              <a:rPr lang="ko-KR" altLang="en-US" dirty="0"/>
              <a:t>앞에 붙는다</a:t>
            </a:r>
            <a:r>
              <a:rPr lang="en-US" altLang="ko-KR" dirty="0"/>
              <a:t>.</a:t>
            </a:r>
            <a:r>
              <a:rPr lang="ko-KR" altLang="en-US" dirty="0"/>
              <a:t/>
            </a:r>
            <a:br>
              <a:rPr lang="ko-KR" altLang="en-US" dirty="0"/>
            </a:br>
            <a:endParaRPr lang="en-US" altLang="ko-KR" dirty="0"/>
          </a:p>
        </p:txBody>
      </p:sp>
    </p:spTree>
    <p:extLst>
      <p:ext uri="{BB962C8B-B14F-4D97-AF65-F5344CB8AC3E}">
        <p14:creationId xmlns:p14="http://schemas.microsoft.com/office/powerpoint/2010/main" val="140941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r>
              <a:rPr lang="en-US" altLang="ko-KR" dirty="0" smtClean="0"/>
              <a:t>utf-16 </a:t>
            </a:r>
            <a:r>
              <a:rPr lang="ko-KR" altLang="en-US" dirty="0" smtClean="0"/>
              <a:t>변환 규칙</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a:bodyPr>
          <a:lstStyle/>
          <a:p>
            <a:pPr marL="0" indent="0">
              <a:lnSpc>
                <a:spcPct val="120000"/>
              </a:lnSpc>
              <a:buNone/>
            </a:pPr>
            <a:r>
              <a:rPr lang="en-US" altLang="ko-KR" dirty="0" smtClean="0"/>
              <a:t>utf-16 </a:t>
            </a:r>
            <a:r>
              <a:rPr lang="ko-KR" altLang="en-US" dirty="0"/>
              <a:t>변환 규칙</a:t>
            </a:r>
            <a:endParaRPr lang="en-US" altLang="ko-K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93" y="2358321"/>
            <a:ext cx="4032448" cy="243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162300"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797152"/>
            <a:ext cx="3888432" cy="1825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808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Utf-16 </a:t>
            </a:r>
            <a:r>
              <a:rPr lang="ko-KR" altLang="en-US" dirty="0" smtClean="0"/>
              <a:t>예</a:t>
            </a:r>
            <a:r>
              <a:rPr lang="ko-KR" altLang="en-US" dirty="0"/>
              <a:t>시</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Unicode</a:t>
            </a:r>
            <a:r>
              <a:rPr lang="ko-KR" altLang="en-US" dirty="0" smtClean="0"/>
              <a:t>를 </a:t>
            </a:r>
            <a:r>
              <a:rPr lang="en-US" altLang="ko-KR" dirty="0" smtClean="0"/>
              <a:t>utf-16</a:t>
            </a:r>
            <a:r>
              <a:rPr lang="ko-KR" altLang="en-US" dirty="0" smtClean="0"/>
              <a:t>로 </a:t>
            </a:r>
            <a:r>
              <a:rPr lang="en-US" altLang="ko-KR" dirty="0" smtClean="0"/>
              <a:t>encoding </a:t>
            </a:r>
            <a:r>
              <a:rPr lang="ko-KR" altLang="en-US" dirty="0" smtClean="0"/>
              <a:t>처리</a:t>
            </a:r>
            <a:endParaRPr lang="en-US" altLang="ko-K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3" y="2276872"/>
            <a:ext cx="6200775" cy="4292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35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Utf-32</a:t>
            </a:r>
            <a:endParaRPr lang="ko-KR" altLang="en-US" dirty="0"/>
          </a:p>
        </p:txBody>
      </p:sp>
      <p:sp>
        <p:nvSpPr>
          <p:cNvPr id="24" name="내용 개체 틀 2"/>
          <p:cNvSpPr>
            <a:spLocks noGrp="1"/>
          </p:cNvSpPr>
          <p:nvPr>
            <p:ph sz="quarter" idx="1"/>
          </p:nvPr>
        </p:nvSpPr>
        <p:spPr>
          <a:xfrm>
            <a:off x="457200" y="1628800"/>
            <a:ext cx="8229600" cy="4608512"/>
          </a:xfrm>
        </p:spPr>
        <p:txBody>
          <a:bodyPr>
            <a:normAutofit fontScale="92500" lnSpcReduction="10000"/>
          </a:bodyPr>
          <a:lstStyle/>
          <a:p>
            <a:pPr marL="0" indent="0">
              <a:lnSpc>
                <a:spcPct val="120000"/>
              </a:lnSpc>
              <a:buNone/>
            </a:pPr>
            <a:r>
              <a:rPr lang="ko-KR" altLang="en-US" dirty="0"/>
              <a:t>유니코드 문자 하나에 </a:t>
            </a:r>
            <a:r>
              <a:rPr lang="en-US" altLang="ko-KR" dirty="0"/>
              <a:t>32</a:t>
            </a:r>
            <a:r>
              <a:rPr lang="ko-KR" altLang="en-US" dirty="0" err="1"/>
              <a:t>비트를</a:t>
            </a:r>
            <a:r>
              <a:rPr lang="ko-KR" altLang="en-US" dirty="0"/>
              <a:t> 이용하는 고정 길이 </a:t>
            </a:r>
            <a:r>
              <a:rPr lang="ko-KR" altLang="en-US" dirty="0" err="1"/>
              <a:t>인코딩이다</a:t>
            </a:r>
            <a:r>
              <a:rPr lang="en-US" altLang="ko-KR" dirty="0"/>
              <a:t>. </a:t>
            </a:r>
            <a:endParaRPr lang="en-US" altLang="ko-KR" dirty="0" smtClean="0"/>
          </a:p>
          <a:p>
            <a:pPr marL="0" indent="0">
              <a:lnSpc>
                <a:spcPct val="120000"/>
              </a:lnSpc>
              <a:buNone/>
            </a:pPr>
            <a:r>
              <a:rPr lang="ko-KR" altLang="en-US" dirty="0" smtClean="0"/>
              <a:t>인터넷에서 </a:t>
            </a:r>
            <a:r>
              <a:rPr lang="ko-KR" altLang="en-US" dirty="0"/>
              <a:t>정보교환용으로는 </a:t>
            </a:r>
            <a:r>
              <a:rPr lang="ko-KR" altLang="en-US" dirty="0" err="1" smtClean="0"/>
              <a:t>거의이용되지</a:t>
            </a:r>
            <a:r>
              <a:rPr lang="ko-KR" altLang="en-US" dirty="0" smtClean="0"/>
              <a:t> </a:t>
            </a:r>
            <a:r>
              <a:rPr lang="ko-KR" altLang="en-US" dirty="0"/>
              <a:t>않는데 이는 낭비되는 용량이 너무 크기 때문이다</a:t>
            </a:r>
            <a:r>
              <a:rPr lang="en-US" altLang="ko-KR" dirty="0"/>
              <a:t>. </a:t>
            </a:r>
            <a:endParaRPr lang="en-US" altLang="ko-KR" dirty="0" smtClean="0"/>
          </a:p>
          <a:p>
            <a:pPr marL="0" indent="0">
              <a:lnSpc>
                <a:spcPct val="120000"/>
              </a:lnSpc>
              <a:buNone/>
            </a:pPr>
            <a:r>
              <a:rPr lang="ko-KR" altLang="en-US" dirty="0" smtClean="0"/>
              <a:t>유니코드 </a:t>
            </a:r>
            <a:r>
              <a:rPr lang="ko-KR" altLang="en-US" dirty="0"/>
              <a:t>문자가 </a:t>
            </a:r>
            <a:r>
              <a:rPr lang="en-US" altLang="ko-KR" dirty="0"/>
              <a:t>U+10FFFF</a:t>
            </a:r>
            <a:r>
              <a:rPr lang="ko-KR" altLang="en-US" dirty="0"/>
              <a:t>까지 있으므로 총 </a:t>
            </a:r>
            <a:r>
              <a:rPr lang="en-US" altLang="ko-KR" dirty="0"/>
              <a:t>21</a:t>
            </a:r>
            <a:r>
              <a:rPr lang="ko-KR" altLang="en-US" dirty="0" err="1"/>
              <a:t>비트를</a:t>
            </a:r>
            <a:r>
              <a:rPr lang="ko-KR" altLang="en-US" dirty="0"/>
              <a:t> 이용하는데 이는 </a:t>
            </a:r>
            <a:r>
              <a:rPr lang="en-US" altLang="ko-KR" dirty="0"/>
              <a:t>32</a:t>
            </a:r>
            <a:r>
              <a:rPr lang="ko-KR" altLang="en-US" dirty="0"/>
              <a:t>비트 중 </a:t>
            </a:r>
            <a:r>
              <a:rPr lang="en-US" altLang="ko-KR" dirty="0"/>
              <a:t>11</a:t>
            </a:r>
            <a:r>
              <a:rPr lang="ko-KR" altLang="en-US" dirty="0"/>
              <a:t>비트는 전혀 쓰일 일이 없다는 것이다</a:t>
            </a:r>
            <a:r>
              <a:rPr lang="en-US" altLang="ko-KR" dirty="0"/>
              <a:t>. </a:t>
            </a:r>
            <a:r>
              <a:rPr lang="ko-KR" altLang="en-US" dirty="0"/>
              <a:t/>
            </a:r>
            <a:br>
              <a:rPr lang="ko-KR" altLang="en-US" dirty="0"/>
            </a:br>
            <a:r>
              <a:rPr lang="ko-KR" altLang="en-US" dirty="0"/>
              <a:t>또한 </a:t>
            </a:r>
            <a:r>
              <a:rPr lang="en-US" altLang="ko-KR" dirty="0" smtClean="0"/>
              <a:t>BOM</a:t>
            </a:r>
            <a:r>
              <a:rPr lang="en-US" altLang="ko-KR" dirty="0"/>
              <a:t>(\</a:t>
            </a:r>
            <a:r>
              <a:rPr lang="en-US" altLang="ko-KR" dirty="0" err="1"/>
              <a:t>xff</a:t>
            </a:r>
            <a:r>
              <a:rPr lang="en-US" altLang="ko-KR" dirty="0"/>
              <a:t>\</a:t>
            </a:r>
            <a:r>
              <a:rPr lang="en-US" altLang="ko-KR" dirty="0" err="1"/>
              <a:t>xfe</a:t>
            </a:r>
            <a:r>
              <a:rPr lang="en-US" altLang="ko-KR" dirty="0"/>
              <a:t>\x00\x00)</a:t>
            </a:r>
            <a:r>
              <a:rPr lang="ko-KR" altLang="en-US" dirty="0" smtClean="0"/>
              <a:t>이 </a:t>
            </a:r>
            <a:r>
              <a:rPr lang="ko-KR" altLang="en-US" dirty="0"/>
              <a:t>앞에 붙는다</a:t>
            </a:r>
            <a:r>
              <a:rPr lang="en-US" altLang="ko-KR" dirty="0"/>
              <a:t>.</a:t>
            </a:r>
            <a:r>
              <a:rPr lang="ko-KR" altLang="en-US" dirty="0"/>
              <a:t/>
            </a:r>
            <a:br>
              <a:rPr lang="ko-KR" altLang="en-US" dirty="0"/>
            </a:br>
            <a:endParaRPr lang="en-US" altLang="ko-KR" dirty="0"/>
          </a:p>
        </p:txBody>
      </p:sp>
    </p:spTree>
    <p:extLst>
      <p:ext uri="{BB962C8B-B14F-4D97-AF65-F5344CB8AC3E}">
        <p14:creationId xmlns:p14="http://schemas.microsoft.com/office/powerpoint/2010/main" val="942563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r>
              <a:rPr lang="en-US" altLang="ko-KR" dirty="0" smtClean="0"/>
              <a:t>utf-32 </a:t>
            </a:r>
            <a:r>
              <a:rPr lang="ko-KR" altLang="en-US" dirty="0" smtClean="0"/>
              <a:t>변환 규칙</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a:bodyPr>
          <a:lstStyle/>
          <a:p>
            <a:pPr marL="0" indent="0">
              <a:lnSpc>
                <a:spcPct val="120000"/>
              </a:lnSpc>
              <a:buNone/>
            </a:pPr>
            <a:r>
              <a:rPr lang="en-US" altLang="ko-KR" dirty="0" smtClean="0"/>
              <a:t>utf-32 </a:t>
            </a:r>
            <a:r>
              <a:rPr lang="ko-KR" altLang="en-US" dirty="0"/>
              <a:t>변환 규칙</a:t>
            </a:r>
            <a:endParaRPr lang="en-US" altLang="ko-K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852935"/>
            <a:ext cx="3800475" cy="362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12" y="2591804"/>
            <a:ext cx="4320480" cy="187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653136"/>
            <a:ext cx="3888432" cy="1825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645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Utf-32 </a:t>
            </a:r>
            <a:r>
              <a:rPr lang="ko-KR" altLang="en-US" dirty="0" smtClean="0"/>
              <a:t>예</a:t>
            </a:r>
            <a:r>
              <a:rPr lang="ko-KR" altLang="en-US" dirty="0"/>
              <a:t>시</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Unicode</a:t>
            </a:r>
            <a:r>
              <a:rPr lang="ko-KR" altLang="en-US" dirty="0" smtClean="0"/>
              <a:t>를 </a:t>
            </a:r>
            <a:r>
              <a:rPr lang="en-US" altLang="ko-KR" dirty="0" smtClean="0"/>
              <a:t>utf-32</a:t>
            </a:r>
            <a:r>
              <a:rPr lang="ko-KR" altLang="en-US" dirty="0" smtClean="0"/>
              <a:t>로 </a:t>
            </a:r>
            <a:r>
              <a:rPr lang="en-US" altLang="ko-KR" dirty="0" smtClean="0"/>
              <a:t>encoding </a:t>
            </a:r>
            <a:r>
              <a:rPr lang="ko-KR" altLang="en-US" dirty="0" smtClean="0"/>
              <a:t>처리</a:t>
            </a:r>
            <a:endParaRPr lang="en-US" altLang="ko-K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2348880"/>
            <a:ext cx="6162675" cy="431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544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smtClean="0"/>
              <a:t>유니코드 구조</a:t>
            </a:r>
            <a:endParaRPr lang="en-US" altLang="ko-KR" dirty="0"/>
          </a:p>
        </p:txBody>
      </p:sp>
    </p:spTree>
    <p:extLst>
      <p:ext uri="{BB962C8B-B14F-4D97-AF65-F5344CB8AC3E}">
        <p14:creationId xmlns:p14="http://schemas.microsoft.com/office/powerpoint/2010/main" val="1306897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en-US" altLang="ko-KR" sz="5400" dirty="0" smtClean="0"/>
              <a:t>category</a:t>
            </a:r>
            <a:br>
              <a:rPr lang="en-US" altLang="ko-KR" sz="5400" dirty="0" smtClean="0"/>
            </a:br>
            <a:endParaRPr lang="ko-KR" altLang="en-US" sz="5400" dirty="0"/>
          </a:p>
        </p:txBody>
      </p:sp>
    </p:spTree>
    <p:extLst>
      <p:ext uri="{BB962C8B-B14F-4D97-AF65-F5344CB8AC3E}">
        <p14:creationId xmlns:p14="http://schemas.microsoft.com/office/powerpoint/2010/main" val="20834640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Unicode </a:t>
            </a:r>
            <a:r>
              <a:rPr lang="en-US" altLang="ko-KR" dirty="0" smtClean="0"/>
              <a:t>name</a:t>
            </a:r>
            <a:endParaRPr lang="en-US" altLang="ko-KR" dirty="0"/>
          </a:p>
        </p:txBody>
      </p:sp>
    </p:spTree>
    <p:extLst>
      <p:ext uri="{BB962C8B-B14F-4D97-AF65-F5344CB8AC3E}">
        <p14:creationId xmlns:p14="http://schemas.microsoft.com/office/powerpoint/2010/main" val="3183854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Unicode </a:t>
            </a:r>
            <a:r>
              <a:rPr lang="ko-KR" altLang="en-US" dirty="0" smtClean="0"/>
              <a:t>해당문자 </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en-US" altLang="ko-KR" dirty="0"/>
              <a:t>Unicode </a:t>
            </a:r>
            <a:r>
              <a:rPr lang="ko-KR" altLang="en-US" dirty="0"/>
              <a:t>해당문자 </a:t>
            </a:r>
            <a:endParaRPr lang="en-US" altLang="ko-K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2348880"/>
            <a:ext cx="6334125" cy="4309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0677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Name &amp; lookup</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en-US" altLang="ko-KR" dirty="0"/>
              <a:t>Unicode </a:t>
            </a:r>
            <a:r>
              <a:rPr lang="en-US" altLang="ko-KR" dirty="0" smtClean="0"/>
              <a:t>Name</a:t>
            </a:r>
            <a:r>
              <a:rPr lang="ko-KR" altLang="en-US" dirty="0" smtClean="0"/>
              <a:t>과 문자 찾기</a:t>
            </a:r>
            <a:endParaRPr lang="en-US" altLang="ko-K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92896"/>
            <a:ext cx="4203522" cy="409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3818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category</a:t>
            </a:r>
            <a:endParaRPr lang="en-US" altLang="ko-KR" dirty="0"/>
          </a:p>
        </p:txBody>
      </p:sp>
    </p:spTree>
    <p:extLst>
      <p:ext uri="{BB962C8B-B14F-4D97-AF65-F5344CB8AC3E}">
        <p14:creationId xmlns:p14="http://schemas.microsoft.com/office/powerpoint/2010/main" val="3990156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Letter &amp; </a:t>
            </a:r>
            <a:r>
              <a:rPr lang="en-US" altLang="ko-KR" b="1" dirty="0"/>
              <a:t>Mark</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smtClean="0"/>
              <a:t>문자 및 </a:t>
            </a:r>
            <a:r>
              <a:rPr lang="en-US" altLang="ko-KR" dirty="0" smtClean="0"/>
              <a:t>mark</a:t>
            </a:r>
            <a:r>
              <a:rPr lang="ko-KR" altLang="en-US" dirty="0" smtClean="0"/>
              <a:t> 범주</a:t>
            </a:r>
            <a:endParaRPr lang="en-US" altLang="ko-KR"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36912"/>
            <a:ext cx="214312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52936"/>
            <a:ext cx="3705225"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8661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Number</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숫자 범주</a:t>
            </a:r>
            <a:endParaRPr lang="en-US" altLang="ko-KR" dirty="0"/>
          </a:p>
          <a:p>
            <a:pPr marL="0" indent="0">
              <a:lnSpc>
                <a:spcPct val="120000"/>
              </a:lnSpc>
              <a:buNone/>
            </a:pPr>
            <a:endParaRPr lang="en-US" altLang="ko-KR"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573016"/>
            <a:ext cx="22002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538939"/>
            <a:ext cx="38290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2261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Punctuation</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구두점 범주</a:t>
            </a:r>
            <a:endParaRPr lang="en-US" altLang="ko-KR" dirty="0"/>
          </a:p>
          <a:p>
            <a:pPr marL="0" indent="0">
              <a:lnSpc>
                <a:spcPct val="120000"/>
              </a:lnSpc>
              <a:buNone/>
            </a:pPr>
            <a:endParaRPr lang="en-US" altLang="ko-KR" dirty="0"/>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2852936"/>
            <a:ext cx="218122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05064"/>
            <a:ext cx="36290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422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Symbol &amp; Separator</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심벌과 분리자 범주</a:t>
            </a:r>
            <a:endParaRPr lang="en-US" altLang="ko-KR" dirty="0"/>
          </a:p>
          <a:p>
            <a:pPr marL="0" indent="0">
              <a:lnSpc>
                <a:spcPct val="120000"/>
              </a:lnSpc>
              <a:buNone/>
            </a:pPr>
            <a:endParaRPr lang="en-US" altLang="ko-KR"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924944"/>
            <a:ext cx="223837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284984"/>
            <a:ext cx="35718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422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Other</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기타 범주</a:t>
            </a:r>
            <a:endParaRPr lang="en-US" altLang="ko-KR" dirty="0"/>
          </a:p>
          <a:p>
            <a:pPr marL="0" indent="0">
              <a:lnSpc>
                <a:spcPct val="120000"/>
              </a:lnSpc>
              <a:buNone/>
            </a:pPr>
            <a:endParaRPr lang="en-US" altLang="ko-KR" dirty="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664" y="2852936"/>
            <a:ext cx="21907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767336"/>
            <a:ext cx="369570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353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유니코드 </a:t>
            </a:r>
            <a:r>
              <a:rPr lang="ko-KR" altLang="en-US" dirty="0" smtClean="0"/>
              <a:t>평면</a:t>
            </a:r>
            <a:r>
              <a:rPr lang="en-US" altLang="ko-KR" dirty="0" smtClean="0"/>
              <a:t>(plane)</a:t>
            </a:r>
            <a:endParaRPr lang="ko-KR" altLang="en-US" dirty="0"/>
          </a:p>
        </p:txBody>
      </p:sp>
      <p:sp>
        <p:nvSpPr>
          <p:cNvPr id="24" name="내용 개체 틀 2"/>
          <p:cNvSpPr>
            <a:spLocks noGrp="1"/>
          </p:cNvSpPr>
          <p:nvPr>
            <p:ph sz="quarter" idx="1"/>
          </p:nvPr>
        </p:nvSpPr>
        <p:spPr>
          <a:xfrm>
            <a:off x="457200" y="1628800"/>
            <a:ext cx="8229600" cy="2880320"/>
          </a:xfrm>
        </p:spPr>
        <p:txBody>
          <a:bodyPr>
            <a:normAutofit/>
          </a:bodyPr>
          <a:lstStyle/>
          <a:p>
            <a:pPr marL="0" indent="0">
              <a:lnSpc>
                <a:spcPct val="120000"/>
              </a:lnSpc>
              <a:buNone/>
            </a:pPr>
            <a:r>
              <a:rPr lang="ko-KR" altLang="en-US" dirty="0"/>
              <a:t>유니코드는 </a:t>
            </a:r>
            <a:r>
              <a:rPr lang="en-US" altLang="ko-KR" dirty="0"/>
              <a:t>110</a:t>
            </a:r>
            <a:r>
              <a:rPr lang="ko-KR" altLang="en-US" dirty="0"/>
              <a:t>만개 이상의 코드 포인트를 지정할 수 있다</a:t>
            </a:r>
            <a:r>
              <a:rPr lang="en-US" altLang="ko-KR" dirty="0"/>
              <a:t>. </a:t>
            </a:r>
            <a:endParaRPr lang="en-US" altLang="ko-KR" dirty="0" smtClean="0"/>
          </a:p>
          <a:p>
            <a:pPr marL="0" indent="0">
              <a:lnSpc>
                <a:spcPct val="120000"/>
              </a:lnSpc>
              <a:buNone/>
            </a:pPr>
            <a:r>
              <a:rPr lang="ko-KR" altLang="en-US" dirty="0" smtClean="0"/>
              <a:t>유니코드는 </a:t>
            </a:r>
            <a:r>
              <a:rPr lang="en-US" altLang="ko-KR" dirty="0"/>
              <a:t>110</a:t>
            </a:r>
            <a:r>
              <a:rPr lang="ko-KR" altLang="en-US" dirty="0"/>
              <a:t>만개 이상의 코드 포인트를 </a:t>
            </a:r>
            <a:r>
              <a:rPr lang="en-US" altLang="ko-KR" dirty="0"/>
              <a:t>17</a:t>
            </a:r>
            <a:r>
              <a:rPr lang="ko-KR" altLang="en-US" dirty="0"/>
              <a:t>개의 </a:t>
            </a:r>
            <a:r>
              <a:rPr lang="en-US" altLang="ko-KR" dirty="0"/>
              <a:t>'</a:t>
            </a:r>
            <a:r>
              <a:rPr lang="ko-KR" altLang="en-US" dirty="0"/>
              <a:t>평면</a:t>
            </a:r>
            <a:r>
              <a:rPr lang="en-US" altLang="ko-KR" dirty="0"/>
              <a:t>(Plane)'</a:t>
            </a:r>
            <a:r>
              <a:rPr lang="ko-KR" altLang="en-US" dirty="0"/>
              <a:t>으로 나누고 각 평면에서 </a:t>
            </a:r>
            <a:r>
              <a:rPr lang="en-US" altLang="ko-KR" dirty="0"/>
              <a:t>256*256=65,536</a:t>
            </a:r>
            <a:r>
              <a:rPr lang="ko-KR" altLang="en-US" dirty="0"/>
              <a:t>개의 문자를 지정할 수 있다</a:t>
            </a:r>
            <a:r>
              <a:rPr lang="en-US" altLang="ko-KR" dirty="0"/>
              <a:t>.</a:t>
            </a:r>
            <a:endParaRPr lang="en-US" altLang="ko-KR" dirty="0">
              <a:latin typeface="+mn-ea"/>
            </a:endParaRPr>
          </a:p>
        </p:txBody>
      </p:sp>
      <p:sp>
        <p:nvSpPr>
          <p:cNvPr id="3" name="TextBox 2"/>
          <p:cNvSpPr txBox="1"/>
          <p:nvPr/>
        </p:nvSpPr>
        <p:spPr>
          <a:xfrm>
            <a:off x="985742" y="6402232"/>
            <a:ext cx="8138988" cy="246221"/>
          </a:xfrm>
          <a:prstGeom prst="rect">
            <a:avLst/>
          </a:prstGeom>
          <a:noFill/>
        </p:spPr>
        <p:txBody>
          <a:bodyPr wrap="square" rtlCol="0">
            <a:spAutoFit/>
          </a:bodyPr>
          <a:lstStyle/>
          <a:p>
            <a:pPr algn="r"/>
            <a:r>
              <a:rPr lang="ko-KR" altLang="en-US" sz="1000" dirty="0" smtClean="0"/>
              <a:t>유니코드 문자표 참조 </a:t>
            </a:r>
            <a:r>
              <a:rPr lang="en-US" altLang="ko-KR" sz="1000" dirty="0" smtClean="0"/>
              <a:t>: https</a:t>
            </a:r>
            <a:r>
              <a:rPr lang="en-US" altLang="ko-KR" sz="1000" dirty="0"/>
              <a:t>://namu.wiki/w/%EC%9C%A0%EB%8B%88%EC%BD%94%EB%93%9C</a:t>
            </a:r>
            <a:endParaRPr lang="ko-KR" altLang="en-US" sz="1000" dirty="0"/>
          </a:p>
        </p:txBody>
      </p:sp>
    </p:spTree>
    <p:extLst>
      <p:ext uri="{BB962C8B-B14F-4D97-AF65-F5344CB8AC3E}">
        <p14:creationId xmlns:p14="http://schemas.microsoft.com/office/powerpoint/2010/main" val="1803409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ko-KR" altLang="en-US" sz="5400" dirty="0" smtClean="0"/>
              <a:t>정규화 및</a:t>
            </a:r>
            <a:r>
              <a:rPr lang="en-US" altLang="ko-KR" sz="5400" dirty="0" smtClean="0"/>
              <a:t/>
            </a:r>
            <a:br>
              <a:rPr lang="en-US" altLang="ko-KR" sz="5400" dirty="0" smtClean="0"/>
            </a:br>
            <a:r>
              <a:rPr lang="ko-KR" altLang="en-US" sz="5400" dirty="0" smtClean="0"/>
              <a:t>분해</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803622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Unicode normalization</a:t>
            </a:r>
          </a:p>
        </p:txBody>
      </p:sp>
    </p:spTree>
    <p:extLst>
      <p:ext uri="{BB962C8B-B14F-4D97-AF65-F5344CB8AC3E}">
        <p14:creationId xmlns:p14="http://schemas.microsoft.com/office/powerpoint/2010/main" val="1443174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Unicode normalization</a:t>
            </a:r>
            <a:endParaRPr lang="ko-KR" altLang="en-US" dirty="0"/>
          </a:p>
        </p:txBody>
      </p:sp>
      <p:sp>
        <p:nvSpPr>
          <p:cNvPr id="24" name="내용 개체 틀 2"/>
          <p:cNvSpPr>
            <a:spLocks noGrp="1"/>
          </p:cNvSpPr>
          <p:nvPr>
            <p:ph sz="quarter" idx="1"/>
          </p:nvPr>
        </p:nvSpPr>
        <p:spPr>
          <a:xfrm>
            <a:off x="457200" y="1628800"/>
            <a:ext cx="8229600" cy="2232248"/>
          </a:xfrm>
        </p:spPr>
        <p:txBody>
          <a:bodyPr>
            <a:normAutofit lnSpcReduction="10000"/>
          </a:bodyPr>
          <a:lstStyle/>
          <a:p>
            <a:pPr marL="0" indent="0">
              <a:buNone/>
            </a:pPr>
            <a:r>
              <a:rPr lang="ko-KR" altLang="en-US" dirty="0"/>
              <a:t>유니코드 정규화</a:t>
            </a:r>
            <a:r>
              <a:rPr lang="en-US" altLang="ko-KR" dirty="0"/>
              <a:t>(Unicode normalization </a:t>
            </a:r>
            <a:r>
              <a:rPr lang="ko-KR" altLang="en-US" dirty="0"/>
              <a:t>또는 </a:t>
            </a:r>
            <a:r>
              <a:rPr lang="en-US" altLang="ko-KR" dirty="0"/>
              <a:t>Unicode equivalence)</a:t>
            </a:r>
            <a:r>
              <a:rPr lang="ko-KR" altLang="en-US" dirty="0"/>
              <a:t>는 모양이 같은 문자가 여러 개 있을 경우</a:t>
            </a:r>
            <a:r>
              <a:rPr lang="en-US" altLang="ko-KR" dirty="0"/>
              <a:t>, </a:t>
            </a:r>
            <a:r>
              <a:rPr lang="ko-KR" altLang="en-US" dirty="0"/>
              <a:t>같은 모양의 글자를 서로 다른 코드로 표현이 가능할 때</a:t>
            </a:r>
            <a:r>
              <a:rPr lang="en-US" altLang="ko-KR" dirty="0"/>
              <a:t>, </a:t>
            </a:r>
            <a:r>
              <a:rPr lang="ko-KR" altLang="en-US" dirty="0"/>
              <a:t>유일한 코드로 </a:t>
            </a:r>
            <a:r>
              <a:rPr lang="en-US" altLang="ko-KR" dirty="0"/>
              <a:t>"</a:t>
            </a:r>
            <a:r>
              <a:rPr lang="ko-KR" altLang="en-US" dirty="0"/>
              <a:t>정규화</a:t>
            </a:r>
            <a:r>
              <a:rPr lang="en-US" altLang="ko-KR" dirty="0"/>
              <a:t>" </a:t>
            </a:r>
            <a:r>
              <a:rPr lang="ko-KR" altLang="en-US" dirty="0"/>
              <a:t>하여 이용하는 것</a:t>
            </a:r>
            <a:r>
              <a:rPr lang="en-US" altLang="ko-KR" dirty="0" smtClean="0"/>
              <a:t> </a:t>
            </a:r>
            <a:endParaRPr lang="en-US" altLang="ko-KR" dirty="0" smtClean="0"/>
          </a:p>
        </p:txBody>
      </p:sp>
      <p:sp>
        <p:nvSpPr>
          <p:cNvPr id="4" name="직사각형 3"/>
          <p:cNvSpPr/>
          <p:nvPr/>
        </p:nvSpPr>
        <p:spPr>
          <a:xfrm>
            <a:off x="1043608" y="4077072"/>
            <a:ext cx="7488832" cy="24482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1" indent="0">
              <a:lnSpc>
                <a:spcPct val="120000"/>
              </a:lnSpc>
              <a:buNone/>
            </a:pPr>
            <a:r>
              <a:rPr lang="ko-KR" altLang="en-US" sz="1600" dirty="0" smtClean="0">
                <a:solidFill>
                  <a:schemeClr val="tx1"/>
                </a:solidFill>
              </a:rPr>
              <a:t>유니코드는 </a:t>
            </a:r>
            <a:r>
              <a:rPr lang="ko-KR" altLang="en-US" sz="1600" dirty="0">
                <a:solidFill>
                  <a:schemeClr val="tx1"/>
                </a:solidFill>
              </a:rPr>
              <a:t>미리 합쳐진</a:t>
            </a:r>
            <a:r>
              <a:rPr lang="en-US" altLang="ko-KR" sz="1600" dirty="0">
                <a:solidFill>
                  <a:schemeClr val="tx1"/>
                </a:solidFill>
              </a:rPr>
              <a:t>(</a:t>
            </a:r>
            <a:r>
              <a:rPr lang="en-US" altLang="ko-KR" sz="1600" dirty="0" err="1">
                <a:solidFill>
                  <a:schemeClr val="tx1"/>
                </a:solidFill>
              </a:rPr>
              <a:t>precomposed</a:t>
            </a:r>
            <a:r>
              <a:rPr lang="en-US" altLang="ko-KR" sz="1600" dirty="0">
                <a:solidFill>
                  <a:schemeClr val="tx1"/>
                </a:solidFill>
              </a:rPr>
              <a:t>) </a:t>
            </a:r>
            <a:r>
              <a:rPr lang="ko-KR" altLang="en-US" sz="1600" dirty="0">
                <a:solidFill>
                  <a:schemeClr val="tx1"/>
                </a:solidFill>
              </a:rPr>
              <a:t>문자와 따로 결합하는</a:t>
            </a:r>
            <a:r>
              <a:rPr lang="en-US" altLang="ko-KR" sz="1600" dirty="0">
                <a:solidFill>
                  <a:schemeClr val="tx1"/>
                </a:solidFill>
              </a:rPr>
              <a:t>(combining) </a:t>
            </a:r>
            <a:r>
              <a:rPr lang="ko-KR" altLang="en-US" sz="1600" dirty="0">
                <a:solidFill>
                  <a:schemeClr val="tx1"/>
                </a:solidFill>
              </a:rPr>
              <a:t>문자가 공존하고 있다</a:t>
            </a:r>
            <a:endParaRPr lang="en-US" altLang="ko-KR" sz="1600" dirty="0">
              <a:solidFill>
                <a:schemeClr val="tx1"/>
              </a:solidFill>
            </a:endParaRPr>
          </a:p>
          <a:p>
            <a:pPr marL="320040" lvl="1" indent="0">
              <a:lnSpc>
                <a:spcPct val="120000"/>
              </a:lnSpc>
              <a:buNone/>
            </a:pPr>
            <a:r>
              <a:rPr lang="en-US" altLang="ko-KR" sz="1600" dirty="0" smtClean="0">
                <a:solidFill>
                  <a:schemeClr val="tx1"/>
                </a:solidFill>
              </a:rPr>
              <a:t>        (</a:t>
            </a:r>
            <a:r>
              <a:rPr lang="ko-KR" altLang="en-US" sz="1600" dirty="0">
                <a:solidFill>
                  <a:schemeClr val="tx1"/>
                </a:solidFill>
              </a:rPr>
              <a:t>예</a:t>
            </a:r>
            <a:r>
              <a:rPr lang="en-US" altLang="ko-KR" sz="1600" dirty="0">
                <a:solidFill>
                  <a:schemeClr val="tx1"/>
                </a:solidFill>
              </a:rPr>
              <a:t>: </a:t>
            </a:r>
            <a:r>
              <a:rPr lang="ko-KR" altLang="en-US" sz="1600" dirty="0">
                <a:solidFill>
                  <a:schemeClr val="tx1"/>
                </a:solidFill>
              </a:rPr>
              <a:t>한글 자모 영역 </a:t>
            </a:r>
            <a:r>
              <a:rPr lang="en-US" altLang="ko-KR" sz="1600" dirty="0">
                <a:solidFill>
                  <a:schemeClr val="tx1"/>
                </a:solidFill>
              </a:rPr>
              <a:t>[</a:t>
            </a:r>
            <a:r>
              <a:rPr lang="ko-KR" altLang="en-US" sz="1600" dirty="0" err="1">
                <a:solidFill>
                  <a:schemeClr val="tx1"/>
                </a:solidFill>
              </a:rPr>
              <a:t>ㅎㅏㄴ</a:t>
            </a:r>
            <a:r>
              <a:rPr lang="en-US" altLang="ko-KR" sz="1600" dirty="0">
                <a:solidFill>
                  <a:schemeClr val="tx1"/>
                </a:solidFill>
              </a:rPr>
              <a:t>]</a:t>
            </a:r>
            <a:r>
              <a:rPr lang="ko-KR" altLang="en-US" sz="1600" dirty="0">
                <a:solidFill>
                  <a:schemeClr val="tx1"/>
                </a:solidFill>
              </a:rPr>
              <a:t>과 한글 음절 영역 </a:t>
            </a:r>
            <a:r>
              <a:rPr lang="en-US" altLang="ko-KR" sz="1600" dirty="0">
                <a:solidFill>
                  <a:schemeClr val="tx1"/>
                </a:solidFill>
              </a:rPr>
              <a:t>[</a:t>
            </a:r>
            <a:r>
              <a:rPr lang="ko-KR" altLang="en-US" sz="1600" dirty="0">
                <a:solidFill>
                  <a:schemeClr val="tx1"/>
                </a:solidFill>
              </a:rPr>
              <a:t>한</a:t>
            </a:r>
            <a:r>
              <a:rPr lang="en-US" altLang="ko-KR" sz="1600" dirty="0">
                <a:solidFill>
                  <a:schemeClr val="tx1"/>
                </a:solidFill>
              </a:rPr>
              <a:t>]).</a:t>
            </a:r>
          </a:p>
          <a:p>
            <a:pPr marL="320040" lvl="1" indent="0">
              <a:lnSpc>
                <a:spcPct val="120000"/>
              </a:lnSpc>
              <a:buNone/>
            </a:pPr>
            <a:r>
              <a:rPr lang="en-US" altLang="ko-KR" sz="1600" dirty="0">
                <a:solidFill>
                  <a:schemeClr val="tx1"/>
                </a:solidFill>
              </a:rPr>
              <a:t> </a:t>
            </a:r>
            <a:r>
              <a:rPr lang="ko-KR" altLang="en-US" sz="1600" dirty="0" smtClean="0">
                <a:solidFill>
                  <a:schemeClr val="tx1"/>
                </a:solidFill>
              </a:rPr>
              <a:t>리고 </a:t>
            </a:r>
            <a:r>
              <a:rPr lang="ko-KR" altLang="en-US" sz="1600" dirty="0">
                <a:solidFill>
                  <a:schemeClr val="tx1"/>
                </a:solidFill>
              </a:rPr>
              <a:t>각 나라 마다 같은 한자에 다른 코드 값을 가지고 있다</a:t>
            </a:r>
            <a:endParaRPr lang="en-US" altLang="ko-KR" sz="1600" dirty="0">
              <a:solidFill>
                <a:schemeClr val="tx1"/>
              </a:solidFill>
            </a:endParaRPr>
          </a:p>
          <a:p>
            <a:pPr marL="320040" lvl="1" indent="0">
              <a:lnSpc>
                <a:spcPct val="120000"/>
              </a:lnSpc>
              <a:buNone/>
            </a:pPr>
            <a:r>
              <a:rPr lang="en-US" altLang="ko-KR" sz="1600" dirty="0" smtClean="0">
                <a:solidFill>
                  <a:schemeClr val="tx1"/>
                </a:solidFill>
              </a:rPr>
              <a:t>        (</a:t>
            </a:r>
            <a:r>
              <a:rPr lang="ko-KR" altLang="en-US" sz="1600" dirty="0">
                <a:solidFill>
                  <a:schemeClr val="tx1"/>
                </a:solidFill>
              </a:rPr>
              <a:t>한국어 亮 </a:t>
            </a:r>
            <a:r>
              <a:rPr lang="en-US" altLang="ko-KR" sz="1600" dirty="0">
                <a:solidFill>
                  <a:schemeClr val="tx1"/>
                </a:solidFill>
              </a:rPr>
              <a:t>U+F977, CJKV </a:t>
            </a:r>
            <a:r>
              <a:rPr lang="ko-KR" altLang="en-US" sz="1600" dirty="0">
                <a:solidFill>
                  <a:schemeClr val="tx1"/>
                </a:solidFill>
              </a:rPr>
              <a:t>통합 한자 亮 </a:t>
            </a:r>
            <a:r>
              <a:rPr lang="en-US" altLang="ko-KR" sz="1600" dirty="0">
                <a:solidFill>
                  <a:schemeClr val="tx1"/>
                </a:solidFill>
              </a:rPr>
              <a:t>U+4EAE). </a:t>
            </a:r>
          </a:p>
          <a:p>
            <a:pPr marL="320040" lvl="1" indent="0">
              <a:lnSpc>
                <a:spcPct val="120000"/>
              </a:lnSpc>
              <a:buNone/>
            </a:pPr>
            <a:r>
              <a:rPr lang="ko-KR" altLang="en-US" sz="1600" dirty="0">
                <a:solidFill>
                  <a:schemeClr val="tx1"/>
                </a:solidFill>
              </a:rPr>
              <a:t>이들을 적절한 방법으로 정규화하지 않으면 </a:t>
            </a:r>
            <a:r>
              <a:rPr lang="ko-KR" altLang="en-US" sz="1600" dirty="0" err="1">
                <a:solidFill>
                  <a:schemeClr val="tx1"/>
                </a:solidFill>
              </a:rPr>
              <a:t>여러가지</a:t>
            </a:r>
            <a:r>
              <a:rPr lang="ko-KR" altLang="en-US" sz="1600" dirty="0">
                <a:solidFill>
                  <a:schemeClr val="tx1"/>
                </a:solidFill>
              </a:rPr>
              <a:t> 문제가 생겨날 수 있다</a:t>
            </a:r>
            <a:r>
              <a:rPr lang="en-US" altLang="ko-KR" sz="1600" dirty="0">
                <a:solidFill>
                  <a:schemeClr val="tx1"/>
                </a:solidFill>
              </a:rPr>
              <a:t>.</a:t>
            </a:r>
          </a:p>
        </p:txBody>
      </p:sp>
    </p:spTree>
    <p:extLst>
      <p:ext uri="{BB962C8B-B14F-4D97-AF65-F5344CB8AC3E}">
        <p14:creationId xmlns:p14="http://schemas.microsoft.com/office/powerpoint/2010/main" val="19176152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Unicodedata</a:t>
            </a:r>
            <a:r>
              <a:rPr lang="en-US" altLang="ko-KR" dirty="0" smtClean="0"/>
              <a:t> : normalize</a:t>
            </a:r>
            <a:endParaRPr lang="ko-KR" altLang="en-US" dirty="0"/>
          </a:p>
        </p:txBody>
      </p:sp>
      <p:sp>
        <p:nvSpPr>
          <p:cNvPr id="24" name="내용 개체 틀 2"/>
          <p:cNvSpPr>
            <a:spLocks noGrp="1"/>
          </p:cNvSpPr>
          <p:nvPr>
            <p:ph sz="quarter" idx="1"/>
          </p:nvPr>
        </p:nvSpPr>
        <p:spPr>
          <a:xfrm>
            <a:off x="457200" y="1628800"/>
            <a:ext cx="8229600" cy="2016224"/>
          </a:xfrm>
        </p:spPr>
        <p:txBody>
          <a:bodyPr>
            <a:normAutofit/>
          </a:bodyPr>
          <a:lstStyle/>
          <a:p>
            <a:pPr marL="0" indent="0">
              <a:lnSpc>
                <a:spcPct val="120000"/>
              </a:lnSpc>
              <a:buNone/>
            </a:pPr>
            <a:r>
              <a:rPr lang="ko-KR" altLang="en-US" dirty="0"/>
              <a:t>유니코드 정규화</a:t>
            </a:r>
            <a:r>
              <a:rPr lang="en-US" altLang="ko-KR" dirty="0"/>
              <a:t>(Unicode </a:t>
            </a:r>
            <a:r>
              <a:rPr lang="en-US" altLang="ko-KR" dirty="0" smtClean="0"/>
              <a:t>normalization) </a:t>
            </a:r>
            <a:r>
              <a:rPr lang="ko-KR" altLang="en-US" dirty="0" smtClean="0"/>
              <a:t>처리하는</a:t>
            </a:r>
            <a:r>
              <a:rPr lang="en-US" altLang="ko-KR" dirty="0" smtClean="0"/>
              <a:t> </a:t>
            </a:r>
            <a:r>
              <a:rPr lang="ko-KR" altLang="en-US" dirty="0" smtClean="0"/>
              <a:t>함수이고 동일한 값이 나오면 </a:t>
            </a:r>
            <a:r>
              <a:rPr lang="en-US" altLang="ko-KR" dirty="0" smtClean="0"/>
              <a:t>encode </a:t>
            </a:r>
            <a:r>
              <a:rPr lang="ko-KR" altLang="en-US" dirty="0" smtClean="0"/>
              <a:t>후 값을 비교하면 됨</a:t>
            </a:r>
            <a:endParaRPr lang="en-US" altLang="ko-KR" dirty="0"/>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01008"/>
            <a:ext cx="61245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4322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Unicodedata</a:t>
            </a:r>
            <a:r>
              <a:rPr lang="en-US" altLang="ko-KR" dirty="0" smtClean="0"/>
              <a:t> : normalize</a:t>
            </a:r>
            <a:r>
              <a:rPr lang="ko-KR" altLang="en-US" dirty="0" smtClean="0"/>
              <a:t>예시</a:t>
            </a:r>
            <a:endParaRPr lang="ko-KR" alt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157" y="3182145"/>
            <a:ext cx="5003211"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867136"/>
            <a:ext cx="6624736"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552" y="5644442"/>
            <a:ext cx="2088232" cy="923330"/>
          </a:xfrm>
          <a:prstGeom prst="rect">
            <a:avLst/>
          </a:prstGeom>
          <a:noFill/>
        </p:spPr>
        <p:txBody>
          <a:bodyPr wrap="square" rtlCol="0">
            <a:spAutoFit/>
          </a:bodyPr>
          <a:lstStyle/>
          <a:p>
            <a:r>
              <a:rPr lang="en-US" altLang="ko-KR" dirty="0" smtClean="0"/>
              <a:t>NFD</a:t>
            </a:r>
            <a:r>
              <a:rPr lang="ko-KR" altLang="en-US" dirty="0" smtClean="0"/>
              <a:t>로 분리해서 </a:t>
            </a:r>
            <a:r>
              <a:rPr lang="en-US" altLang="ko-KR" dirty="0" smtClean="0"/>
              <a:t>2</a:t>
            </a:r>
            <a:r>
              <a:rPr lang="ko-KR" altLang="en-US" dirty="0" smtClean="0"/>
              <a:t>개의 문자코드를 표시</a:t>
            </a:r>
            <a:endParaRPr lang="ko-KR" altLang="en-US" dirty="0"/>
          </a:p>
        </p:txBody>
      </p:sp>
    </p:spTree>
    <p:extLst>
      <p:ext uri="{BB962C8B-B14F-4D97-AF65-F5344CB8AC3E}">
        <p14:creationId xmlns:p14="http://schemas.microsoft.com/office/powerpoint/2010/main" val="35732691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Normalization Form D (</a:t>
            </a:r>
            <a:r>
              <a:rPr lang="en-US" altLang="ko-KR" dirty="0" smtClean="0"/>
              <a:t>NFD)</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ko-KR" altLang="en-US" dirty="0"/>
              <a:t>정준 분해 </a:t>
            </a:r>
            <a:r>
              <a:rPr lang="en-US" altLang="ko-KR" dirty="0"/>
              <a:t>Canonical Decomposition</a:t>
            </a:r>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70675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4737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NFD</a:t>
            </a:r>
            <a:r>
              <a:rPr lang="en-US" altLang="ko-KR" dirty="0"/>
              <a:t> </a:t>
            </a:r>
            <a:r>
              <a:rPr lang="ko-KR" altLang="en-US" dirty="0" smtClean="0"/>
              <a:t>예</a:t>
            </a:r>
            <a:r>
              <a:rPr lang="ko-KR" altLang="en-US" dirty="0"/>
              <a:t>시</a:t>
            </a:r>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Normalize</a:t>
            </a:r>
            <a:r>
              <a:rPr lang="ko-KR" altLang="en-US" dirty="0" smtClean="0"/>
              <a:t>를 처리하면 실제 문자가 분리됨</a:t>
            </a:r>
            <a:endParaRPr lang="en-US" altLang="ko-KR"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068960"/>
            <a:ext cx="4248472"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576" y="2454597"/>
            <a:ext cx="3895725"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870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Normalization Form C (NFC)</a:t>
            </a:r>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a:t>정준 분해한 뒤에</a:t>
            </a:r>
            <a:r>
              <a:rPr lang="en-US" altLang="ko-KR" dirty="0"/>
              <a:t>, </a:t>
            </a:r>
            <a:r>
              <a:rPr lang="ko-KR" altLang="en-US" dirty="0"/>
              <a:t>다시 정준 결합 </a:t>
            </a:r>
            <a:r>
              <a:rPr lang="en-US" altLang="ko-KR" dirty="0"/>
              <a:t>Canonical Decomposition, followed by Canonical Composition</a:t>
            </a: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397" y="3501008"/>
            <a:ext cx="72675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087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NFC </a:t>
            </a:r>
            <a:r>
              <a:rPr lang="ko-KR" altLang="en-US" dirty="0" smtClean="0"/>
              <a:t>예시</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a:t>정준 분해한 뒤에</a:t>
            </a:r>
            <a:r>
              <a:rPr lang="en-US" altLang="ko-KR" dirty="0"/>
              <a:t>, </a:t>
            </a:r>
            <a:r>
              <a:rPr lang="ko-KR" altLang="en-US" dirty="0"/>
              <a:t>다시 정준 결합 </a:t>
            </a:r>
            <a:r>
              <a:rPr lang="en-US" altLang="ko-KR" dirty="0"/>
              <a:t>Canonical Decomposition, followed by Canonical Composition</a:t>
            </a:r>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068960"/>
            <a:ext cx="4464496" cy="349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418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Normalization Form KD (NFKD)</a:t>
            </a:r>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a:t>호환 분해 </a:t>
            </a:r>
            <a:r>
              <a:rPr lang="en-US" altLang="ko-KR" dirty="0"/>
              <a:t>Compatibility Decomposition</a:t>
            </a:r>
          </a:p>
        </p:txBody>
      </p:sp>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3501008"/>
            <a:ext cx="4392488"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96232"/>
            <a:ext cx="40290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240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유니코드 평면 </a:t>
            </a:r>
            <a:r>
              <a:rPr lang="ko-KR" altLang="en-US" dirty="0" smtClean="0"/>
              <a:t>구</a:t>
            </a:r>
            <a:r>
              <a:rPr lang="ko-KR" altLang="en-US" dirty="0"/>
              <a:t>성</a:t>
            </a:r>
            <a:endParaRPr lang="ko-KR" altLang="en-US" dirty="0"/>
          </a:p>
        </p:txBody>
      </p:sp>
      <p:sp>
        <p:nvSpPr>
          <p:cNvPr id="24" name="내용 개체 틀 2"/>
          <p:cNvSpPr>
            <a:spLocks noGrp="1"/>
          </p:cNvSpPr>
          <p:nvPr>
            <p:ph sz="quarter" idx="1"/>
          </p:nvPr>
        </p:nvSpPr>
        <p:spPr>
          <a:xfrm>
            <a:off x="457200" y="1628800"/>
            <a:ext cx="8229600" cy="1440160"/>
          </a:xfrm>
        </p:spPr>
        <p:txBody>
          <a:bodyPr>
            <a:normAutofit fontScale="77500" lnSpcReduction="20000"/>
          </a:bodyPr>
          <a:lstStyle/>
          <a:p>
            <a:pPr marL="0" indent="0">
              <a:lnSpc>
                <a:spcPct val="120000"/>
              </a:lnSpc>
              <a:buNone/>
            </a:pPr>
            <a:r>
              <a:rPr lang="ko-KR" altLang="en-US" dirty="0"/>
              <a:t>평면</a:t>
            </a:r>
            <a:r>
              <a:rPr lang="en-US" altLang="ko-KR" dirty="0"/>
              <a:t>(plane)</a:t>
            </a:r>
            <a:r>
              <a:rPr lang="ko-KR" altLang="en-US" dirty="0"/>
              <a:t>이란 개념을 이용하여 구획을 나눕니다</a:t>
            </a:r>
            <a:r>
              <a:rPr lang="en-US" altLang="ko-KR" dirty="0"/>
              <a:t>. </a:t>
            </a:r>
            <a:r>
              <a:rPr lang="ko-KR" altLang="en-US" dirty="0"/>
              <a:t>이 구획은 </a:t>
            </a:r>
            <a:r>
              <a:rPr lang="en-US" altLang="ko-KR" dirty="0"/>
              <a:t>BMP(</a:t>
            </a:r>
            <a:r>
              <a:rPr lang="ko-KR" altLang="en-US" dirty="0"/>
              <a:t>다국어 기본 평면</a:t>
            </a:r>
            <a:r>
              <a:rPr lang="en-US" altLang="ko-KR" dirty="0"/>
              <a:t>), SMP(</a:t>
            </a:r>
            <a:r>
              <a:rPr lang="ko-KR" altLang="en-US" dirty="0"/>
              <a:t>다국어 보충 평면</a:t>
            </a:r>
            <a:r>
              <a:rPr lang="en-US" altLang="ko-KR" dirty="0"/>
              <a:t>), SIP(</a:t>
            </a:r>
            <a:r>
              <a:rPr lang="ko-KR" altLang="en-US" dirty="0"/>
              <a:t>상형 문자 보충 평면</a:t>
            </a:r>
            <a:r>
              <a:rPr lang="en-US" altLang="ko-KR" dirty="0"/>
              <a:t>), SSP(</a:t>
            </a:r>
            <a:r>
              <a:rPr lang="ko-KR" altLang="en-US" dirty="0"/>
              <a:t>특수 목적 보충 평면</a:t>
            </a:r>
            <a:r>
              <a:rPr lang="en-US" altLang="ko-KR" dirty="0"/>
              <a:t>), PUA(</a:t>
            </a:r>
            <a:r>
              <a:rPr lang="ko-KR" altLang="en-US" dirty="0"/>
              <a:t>사용자 정의 영역</a:t>
            </a:r>
            <a:r>
              <a:rPr lang="en-US" altLang="ko-KR" dirty="0"/>
              <a:t>)</a:t>
            </a:r>
            <a:r>
              <a:rPr lang="ko-KR" altLang="en-US" dirty="0"/>
              <a:t>등이 </a:t>
            </a:r>
            <a:r>
              <a:rPr lang="ko-KR" altLang="en-US" dirty="0" smtClean="0"/>
              <a:t>정의</a:t>
            </a:r>
            <a:endParaRPr lang="en-US" altLang="ko-KR" dirty="0">
              <a:latin typeface="+mn-ea"/>
            </a:endParaRPr>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3140968"/>
            <a:ext cx="749300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85742" y="6402232"/>
            <a:ext cx="8138988" cy="246221"/>
          </a:xfrm>
          <a:prstGeom prst="rect">
            <a:avLst/>
          </a:prstGeom>
          <a:noFill/>
        </p:spPr>
        <p:txBody>
          <a:bodyPr wrap="square" rtlCol="0">
            <a:spAutoFit/>
          </a:bodyPr>
          <a:lstStyle/>
          <a:p>
            <a:pPr algn="r"/>
            <a:r>
              <a:rPr lang="ko-KR" altLang="en-US" sz="1000" dirty="0" smtClean="0"/>
              <a:t>유니코드 문자표 참조 </a:t>
            </a:r>
            <a:r>
              <a:rPr lang="en-US" altLang="ko-KR" sz="1000" dirty="0" smtClean="0"/>
              <a:t>: https</a:t>
            </a:r>
            <a:r>
              <a:rPr lang="en-US" altLang="ko-KR" sz="1000" dirty="0"/>
              <a:t>://namu.wiki/w/%EC%9C%A0%EB%8B%88%EC%BD%94%EB%93%9C</a:t>
            </a:r>
            <a:endParaRPr lang="ko-KR" altLang="en-US" sz="1000" dirty="0"/>
          </a:p>
        </p:txBody>
      </p:sp>
    </p:spTree>
    <p:extLst>
      <p:ext uri="{BB962C8B-B14F-4D97-AF65-F5344CB8AC3E}">
        <p14:creationId xmlns:p14="http://schemas.microsoft.com/office/powerpoint/2010/main" val="1969212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Normalization Form KC (NFKC)</a:t>
            </a:r>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a:t>호환 분해한 뒤</a:t>
            </a:r>
            <a:r>
              <a:rPr lang="en-US" altLang="ko-KR" dirty="0"/>
              <a:t>, </a:t>
            </a:r>
            <a:r>
              <a:rPr lang="ko-KR" altLang="en-US" dirty="0"/>
              <a:t>다시 정준 결합 </a:t>
            </a:r>
            <a:r>
              <a:rPr lang="en-US" altLang="ko-KR" dirty="0"/>
              <a:t>Compatibility Decomposition, followed by Canonical Composition</a:t>
            </a:r>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4032447"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288406"/>
            <a:ext cx="3739902" cy="287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1169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Unicode decomposition</a:t>
            </a:r>
            <a:endParaRPr lang="en-US" altLang="ko-KR" dirty="0"/>
          </a:p>
        </p:txBody>
      </p:sp>
    </p:spTree>
    <p:extLst>
      <p:ext uri="{BB962C8B-B14F-4D97-AF65-F5344CB8AC3E}">
        <p14:creationId xmlns:p14="http://schemas.microsoft.com/office/powerpoint/2010/main" val="31443181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decomposition</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smtClean="0"/>
              <a:t>유니코드에는 </a:t>
            </a:r>
            <a:r>
              <a:rPr lang="en-US" altLang="ko-KR" dirty="0" err="1" smtClean="0"/>
              <a:t>Precomposed</a:t>
            </a:r>
            <a:r>
              <a:rPr lang="en-US" altLang="ko-KR" dirty="0" smtClean="0"/>
              <a:t> </a:t>
            </a:r>
            <a:r>
              <a:rPr lang="en-US" altLang="ko-KR" dirty="0"/>
              <a:t>verses Decomposed </a:t>
            </a:r>
            <a:r>
              <a:rPr lang="en-US" altLang="ko-KR" dirty="0" smtClean="0"/>
              <a:t>Characters </a:t>
            </a:r>
            <a:r>
              <a:rPr lang="ko-KR" altLang="en-US" dirty="0" smtClean="0"/>
              <a:t>들이 존재해서 이를 분해</a:t>
            </a:r>
            <a:endParaRPr lang="en-US" altLang="ko-KR" dirty="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663" y="2892896"/>
            <a:ext cx="6121400" cy="376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7853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 decomposition</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Decomposition</a:t>
            </a:r>
            <a:r>
              <a:rPr lang="ko-KR" altLang="en-US" dirty="0" smtClean="0"/>
              <a:t>한 것을 </a:t>
            </a:r>
            <a:r>
              <a:rPr lang="ko-KR" altLang="en-US" dirty="0" err="1" smtClean="0"/>
              <a:t>매핑해서</a:t>
            </a:r>
            <a:r>
              <a:rPr lang="ko-KR" altLang="en-US" dirty="0" smtClean="0"/>
              <a:t> 처리하는 함수</a:t>
            </a:r>
            <a:endParaRPr lang="en-US" altLang="ko-KR" dirty="0"/>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501008"/>
            <a:ext cx="83058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6432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decomposition </a:t>
            </a:r>
            <a:r>
              <a:rPr lang="ko-KR" altLang="en-US" dirty="0" smtClean="0"/>
              <a:t>예시</a:t>
            </a:r>
            <a:r>
              <a:rPr lang="en-US" altLang="ko-KR" dirty="0" smtClean="0"/>
              <a:t>: </a:t>
            </a:r>
            <a:r>
              <a:rPr lang="ko-KR" altLang="en-US" dirty="0" smtClean="0"/>
              <a:t>그리스어</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Decomposition</a:t>
            </a:r>
            <a:r>
              <a:rPr lang="ko-KR" altLang="en-US" dirty="0" smtClean="0"/>
              <a:t>한 후에 </a:t>
            </a:r>
            <a:r>
              <a:rPr lang="en-US" altLang="ko-KR" dirty="0" err="1" smtClean="0"/>
              <a:t>str</a:t>
            </a:r>
            <a:r>
              <a:rPr lang="ko-KR" altLang="en-US" dirty="0" smtClean="0"/>
              <a:t>로 리턴</a:t>
            </a:r>
            <a:endParaRPr lang="en-US" altLang="ko-KR" dirty="0"/>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482453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9582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decomposition </a:t>
            </a:r>
            <a:r>
              <a:rPr lang="ko-KR" altLang="en-US" dirty="0" smtClean="0"/>
              <a:t>예시</a:t>
            </a:r>
            <a:r>
              <a:rPr lang="en-US" altLang="ko-KR" dirty="0" smtClean="0"/>
              <a:t>: </a:t>
            </a:r>
            <a:r>
              <a:rPr lang="ko-KR" altLang="en-US" dirty="0" smtClean="0"/>
              <a:t>일본어</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Decomposition</a:t>
            </a:r>
            <a:r>
              <a:rPr lang="ko-KR" altLang="en-US" dirty="0" smtClean="0"/>
              <a:t>한 후에 </a:t>
            </a:r>
            <a:r>
              <a:rPr lang="en-US" altLang="ko-KR" dirty="0" err="1" smtClean="0"/>
              <a:t>str</a:t>
            </a:r>
            <a:r>
              <a:rPr lang="ko-KR" altLang="en-US" dirty="0" smtClean="0"/>
              <a:t>로 리턴</a:t>
            </a:r>
            <a:endParaRPr lang="en-US" altLang="ko-KR"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856" y="3501008"/>
            <a:ext cx="5597472" cy="3029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856" y="2636912"/>
            <a:ext cx="552546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7956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 combining </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combining</a:t>
            </a:r>
            <a:r>
              <a:rPr lang="ko-KR" altLang="en-US" dirty="0" smtClean="0"/>
              <a:t>한 것을 확인해서 값을 보냄</a:t>
            </a:r>
            <a:endParaRPr lang="en-US" altLang="ko-KR" dirty="0"/>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3573016"/>
            <a:ext cx="79343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14741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 combining </a:t>
            </a:r>
            <a:r>
              <a:rPr lang="ko-KR" altLang="en-US" dirty="0" smtClean="0"/>
              <a:t>예시</a:t>
            </a:r>
            <a:r>
              <a:rPr lang="en-US" altLang="ko-KR" dirty="0" smtClean="0"/>
              <a:t>1</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combining </a:t>
            </a:r>
            <a:r>
              <a:rPr lang="ko-KR" altLang="en-US" dirty="0" smtClean="0"/>
              <a:t>여부 확인</a:t>
            </a:r>
            <a:endParaRPr lang="en-US" altLang="ko-KR"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754" y="2780928"/>
            <a:ext cx="398145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4124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 combining </a:t>
            </a:r>
            <a:r>
              <a:rPr lang="ko-KR" altLang="en-US" dirty="0" smtClean="0"/>
              <a:t>예시</a:t>
            </a:r>
            <a:r>
              <a:rPr lang="en-US" altLang="ko-KR" dirty="0" smtClean="0"/>
              <a:t>2</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a:t>미리 정해진 </a:t>
            </a:r>
            <a:r>
              <a:rPr lang="en-US" altLang="ko-KR" dirty="0" err="1"/>
              <a:t>unicode</a:t>
            </a:r>
            <a:r>
              <a:rPr lang="ko-KR" altLang="en-US" dirty="0"/>
              <a:t>를 찾아 </a:t>
            </a:r>
            <a:r>
              <a:rPr lang="en-US" altLang="ko-KR" dirty="0"/>
              <a:t>combining </a:t>
            </a:r>
            <a:r>
              <a:rPr lang="ko-KR" altLang="en-US" dirty="0"/>
              <a:t>여부 확인</a:t>
            </a:r>
            <a:endParaRPr lang="en-US" altLang="ko-KR" dirty="0"/>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429000"/>
            <a:ext cx="371475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02061"/>
            <a:ext cx="4824536" cy="376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1598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err="1" smtClean="0"/>
              <a:t>Unicode</a:t>
            </a:r>
            <a:r>
              <a:rPr lang="en-US" altLang="ko-KR" sz="5400" dirty="0" err="1" smtClean="0"/>
              <a:t>data</a:t>
            </a:r>
            <a:r>
              <a:rPr lang="en-US" altLang="ko-KR" sz="5400" dirty="0" smtClean="0"/>
              <a:t/>
            </a:r>
            <a:br>
              <a:rPr lang="en-US" altLang="ko-KR" sz="5400" dirty="0" smtClean="0"/>
            </a:br>
            <a:r>
              <a:rPr lang="ko-KR" altLang="en-US" sz="5400" dirty="0" smtClean="0"/>
              <a:t>기타 함수</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3852670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a:t>다국어 기본평면</a:t>
            </a:r>
            <a:endParaRPr lang="en-US" altLang="ko-KR" dirty="0"/>
          </a:p>
        </p:txBody>
      </p:sp>
    </p:spTree>
    <p:extLst>
      <p:ext uri="{BB962C8B-B14F-4D97-AF65-F5344CB8AC3E}">
        <p14:creationId xmlns:p14="http://schemas.microsoft.com/office/powerpoint/2010/main" val="11633044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smtClean="0"/>
              <a:t>: version</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유니코드 버전 확인</a:t>
            </a:r>
            <a:endParaRPr lang="en-US" altLang="ko-KR"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3284984"/>
            <a:ext cx="45339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911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 </a:t>
            </a:r>
            <a:r>
              <a:rPr lang="en-US" altLang="ko-KR" smtClean="0"/>
              <a:t>decimal/</a:t>
            </a:r>
            <a:r>
              <a:rPr lang="en-US" altLang="ko-KR" smtClean="0"/>
              <a:t>digit/numeric</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한자의 숫자도 </a:t>
            </a:r>
            <a:r>
              <a:rPr lang="en-US" altLang="ko-KR" dirty="0" smtClean="0"/>
              <a:t>numeric</a:t>
            </a:r>
            <a:r>
              <a:rPr lang="ko-KR" altLang="en-US" dirty="0" smtClean="0"/>
              <a:t>에서는 숫자로 인식</a:t>
            </a:r>
            <a:endParaRPr lang="en-US" altLang="ko-KR"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29" y="2133725"/>
            <a:ext cx="6667500" cy="35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5" y="2636912"/>
            <a:ext cx="6317804" cy="386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9865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smtClean="0"/>
              <a:t>: mirrored</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a:t>캐릭터 이미지 속성 지원 여부</a:t>
            </a:r>
            <a:r>
              <a:rPr lang="en-US" altLang="ko-KR" dirty="0"/>
              <a:t>, </a:t>
            </a:r>
            <a:r>
              <a:rPr lang="ko-KR" altLang="en-US" dirty="0" smtClean="0"/>
              <a:t>지원</a:t>
            </a:r>
            <a:r>
              <a:rPr lang="ko-KR" altLang="en-US" dirty="0"/>
              <a:t>은</a:t>
            </a:r>
            <a:r>
              <a:rPr lang="en-US" altLang="ko-KR" dirty="0" smtClean="0"/>
              <a:t>1, </a:t>
            </a:r>
            <a:r>
              <a:rPr lang="ko-KR" altLang="en-US" dirty="0"/>
              <a:t>그렇지 않으면 </a:t>
            </a:r>
            <a:r>
              <a:rPr lang="en-US" altLang="ko-KR" dirty="0"/>
              <a:t>0</a:t>
            </a:r>
            <a:r>
              <a:rPr lang="ko-KR" altLang="en-US" dirty="0"/>
              <a:t>을 </a:t>
            </a:r>
            <a:r>
              <a:rPr lang="ko-KR" altLang="en-US" dirty="0" smtClean="0"/>
              <a:t>반환</a:t>
            </a:r>
            <a:endParaRPr lang="en-US" altLang="ko-K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717032"/>
            <a:ext cx="36004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9484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a:t>: bidirectional</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유니코드가 지정된 값을 가지고 글자의 방향성을 표시</a:t>
            </a:r>
            <a:endParaRPr lang="en-US" altLang="ko-K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42195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780928"/>
            <a:ext cx="3743325"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8487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a:t>: </a:t>
            </a:r>
            <a:r>
              <a:rPr lang="en-US" altLang="ko-KR" dirty="0" err="1"/>
              <a:t>east_asian_width</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smtClean="0"/>
              <a:t>한중일 문자들의 강조를 나타내는 표시</a:t>
            </a:r>
            <a:r>
              <a:rPr lang="en-US" altLang="ko-KR" dirty="0" smtClean="0"/>
              <a:t>'F</a:t>
            </a:r>
            <a:r>
              <a:rPr lang="en-US" altLang="ko-KR" dirty="0"/>
              <a:t>'(</a:t>
            </a:r>
            <a:r>
              <a:rPr lang="en-US" altLang="ko-KR" dirty="0" err="1"/>
              <a:t>Fullwidth</a:t>
            </a:r>
            <a:r>
              <a:rPr lang="en-US" altLang="ko-KR" dirty="0"/>
              <a:t>), 'H'(</a:t>
            </a:r>
            <a:r>
              <a:rPr lang="en-US" altLang="ko-KR" dirty="0" err="1"/>
              <a:t>Halfwidth</a:t>
            </a:r>
            <a:r>
              <a:rPr lang="en-US" altLang="ko-KR" dirty="0"/>
              <a:t>), 'W'(Wide), 'Na'(Narrow), 'A'(Ambiguous) or 'N'(Natural).</a:t>
            </a:r>
            <a:endParaRPr lang="en-US" altLang="ko-KR"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645024"/>
            <a:ext cx="41338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4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다국어 기본평면</a:t>
            </a:r>
            <a:endParaRPr lang="ko-KR" altLang="en-US" dirty="0"/>
          </a:p>
        </p:txBody>
      </p:sp>
      <p:sp>
        <p:nvSpPr>
          <p:cNvPr id="24" name="내용 개체 틀 2"/>
          <p:cNvSpPr>
            <a:spLocks noGrp="1"/>
          </p:cNvSpPr>
          <p:nvPr>
            <p:ph sz="quarter" idx="1"/>
          </p:nvPr>
        </p:nvSpPr>
        <p:spPr>
          <a:xfrm>
            <a:off x="457200" y="1628800"/>
            <a:ext cx="8229600" cy="1080120"/>
          </a:xfrm>
        </p:spPr>
        <p:txBody>
          <a:bodyPr>
            <a:normAutofit fontScale="70000" lnSpcReduction="20000"/>
          </a:bodyPr>
          <a:lstStyle/>
          <a:p>
            <a:pPr marL="0" indent="0">
              <a:lnSpc>
                <a:spcPct val="120000"/>
              </a:lnSpc>
              <a:buNone/>
            </a:pPr>
            <a:r>
              <a:rPr lang="ko-KR" altLang="en-US" dirty="0"/>
              <a:t>국어 기본 평면</a:t>
            </a:r>
            <a:r>
              <a:rPr lang="en-US" altLang="ko-KR" dirty="0" smtClean="0"/>
              <a:t>(Basic </a:t>
            </a:r>
            <a:r>
              <a:rPr lang="en-US" altLang="ko-KR" dirty="0"/>
              <a:t>multilingual plane, BMP)</a:t>
            </a:r>
            <a:r>
              <a:rPr lang="ko-KR" altLang="en-US" dirty="0"/>
              <a:t>은 유니코드의 첫째</a:t>
            </a:r>
            <a:r>
              <a:rPr lang="en-US" altLang="ko-KR" dirty="0"/>
              <a:t>(0</a:t>
            </a:r>
            <a:r>
              <a:rPr lang="ko-KR" altLang="en-US" dirty="0"/>
              <a:t>번</a:t>
            </a:r>
            <a:r>
              <a:rPr lang="en-US" altLang="ko-KR" dirty="0"/>
              <a:t>) </a:t>
            </a:r>
            <a:r>
              <a:rPr lang="ko-KR" altLang="en-US" dirty="0"/>
              <a:t>평면으로</a:t>
            </a:r>
            <a:r>
              <a:rPr lang="en-US" altLang="ko-KR" dirty="0"/>
              <a:t>, U+0000</a:t>
            </a:r>
            <a:r>
              <a:rPr lang="ko-KR" altLang="en-US" dirty="0"/>
              <a:t>부터 </a:t>
            </a:r>
            <a:r>
              <a:rPr lang="en-US" altLang="ko-KR" dirty="0"/>
              <a:t>U+FFFF</a:t>
            </a:r>
            <a:r>
              <a:rPr lang="ko-KR" altLang="en-US" dirty="0"/>
              <a:t>까지의 영역을 차지한다</a:t>
            </a:r>
            <a:r>
              <a:rPr lang="en-US" altLang="ko-KR" dirty="0"/>
              <a:t>.</a:t>
            </a:r>
            <a:endParaRPr lang="en-US" altLang="ko-KR" dirty="0">
              <a:latin typeface="+mn-ea"/>
            </a:endParaRP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52936"/>
            <a:ext cx="7951614" cy="3682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319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Unicode </a:t>
            </a:r>
            <a:r>
              <a:rPr lang="ko-KR" altLang="en-US" dirty="0" smtClean="0"/>
              <a:t>한글 목록</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Unicode </a:t>
            </a:r>
            <a:r>
              <a:rPr lang="ko-KR" altLang="en-US" sz="3200" dirty="0"/>
              <a:t>한글 목록</a:t>
            </a:r>
            <a:endParaRPr lang="en-US" altLang="ko-KR"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492896"/>
            <a:ext cx="7086600" cy="3813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184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한글 자모</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Hangul </a:t>
            </a:r>
            <a:r>
              <a:rPr lang="en-US" altLang="ko-KR" sz="3200" dirty="0" err="1"/>
              <a:t>Jamo</a:t>
            </a:r>
            <a:r>
              <a:rPr lang="en-US" altLang="ko-KR" sz="3200" dirty="0"/>
              <a:t> Range: 1100–11FF </a:t>
            </a:r>
          </a:p>
        </p:txBody>
      </p:sp>
      <p:sp>
        <p:nvSpPr>
          <p:cNvPr id="3" name="TextBox 2"/>
          <p:cNvSpPr txBox="1"/>
          <p:nvPr/>
        </p:nvSpPr>
        <p:spPr>
          <a:xfrm>
            <a:off x="587016" y="4365104"/>
            <a:ext cx="7848872" cy="1938992"/>
          </a:xfrm>
          <a:prstGeom prst="rect">
            <a:avLst/>
          </a:prstGeom>
          <a:noFill/>
        </p:spPr>
        <p:txBody>
          <a:bodyPr wrap="square" rtlCol="0">
            <a:spAutoFit/>
          </a:bodyPr>
          <a:lstStyle/>
          <a:p>
            <a:r>
              <a:rPr lang="en-US" altLang="ko-KR" sz="1200" dirty="0" smtClean="0"/>
              <a:t>This </a:t>
            </a:r>
            <a:r>
              <a:rPr lang="en-US" altLang="ko-KR" sz="1200" dirty="0"/>
              <a:t>file contains an excerpt from the character code tables and list of character names for The Unicode Standard, Version 9.0 This file may be changed at any time without notice to reflect errata or other updates to the Unicode Standard. See http://www.unicode.org/errata/ for an up-to-date list of errata. </a:t>
            </a:r>
            <a:endParaRPr lang="en-US" altLang="ko-KR" sz="1200" dirty="0" smtClean="0"/>
          </a:p>
          <a:p>
            <a:endParaRPr lang="en-US" altLang="ko-KR" sz="1200" dirty="0" smtClean="0"/>
          </a:p>
          <a:p>
            <a:r>
              <a:rPr lang="en-US" altLang="ko-KR" sz="1200" dirty="0" smtClean="0"/>
              <a:t>See </a:t>
            </a:r>
            <a:r>
              <a:rPr lang="en-US" altLang="ko-KR" sz="1200" dirty="0"/>
              <a:t>http://www.unicode.org/charts/ for access to a complete list of the latest character code charts. </a:t>
            </a:r>
            <a:endParaRPr lang="en-US" altLang="ko-KR" sz="1200" dirty="0" smtClean="0"/>
          </a:p>
          <a:p>
            <a:endParaRPr lang="en-US" altLang="ko-KR" sz="1200" dirty="0"/>
          </a:p>
          <a:p>
            <a:r>
              <a:rPr lang="en-US" altLang="ko-KR" sz="1200" dirty="0" smtClean="0"/>
              <a:t>See </a:t>
            </a:r>
            <a:r>
              <a:rPr lang="en-US" altLang="ko-KR" sz="1200" dirty="0"/>
              <a:t>http://www.unicode.org/charts/PDF/Unicode-9.0/ for charts showing only the characters added in Unicode 9.0. See http://www.unicode.org/Public/9.0.0/charts/ </a:t>
            </a:r>
            <a:r>
              <a:rPr lang="en-US" altLang="ko-KR" sz="1200" dirty="0" smtClean="0"/>
              <a:t>for </a:t>
            </a:r>
            <a:r>
              <a:rPr lang="en-US" altLang="ko-KR" sz="1200" dirty="0"/>
              <a:t>a complete archived file of character code charts for Unicode 9.0.</a:t>
            </a:r>
            <a:endParaRPr lang="ko-KR" altLang="en-US" sz="1200"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27" y="2564905"/>
            <a:ext cx="771525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626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가을">
  <a:themeElements>
    <a:clrScheme name="가을">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61793</TotalTime>
  <Words>1295</Words>
  <Application>Microsoft Office PowerPoint</Application>
  <PresentationFormat>화면 슬라이드 쇼(4:3)</PresentationFormat>
  <Paragraphs>156</Paragraphs>
  <Slides>64</Slides>
  <Notes>0</Notes>
  <HiddenSlides>0</HiddenSlides>
  <MMClips>0</MMClips>
  <ScaleCrop>false</ScaleCrop>
  <HeadingPairs>
    <vt:vector size="4" baseType="variant">
      <vt:variant>
        <vt:lpstr>테마</vt:lpstr>
      </vt:variant>
      <vt:variant>
        <vt:i4>1</vt:i4>
      </vt:variant>
      <vt:variant>
        <vt:lpstr>슬라이드 제목</vt:lpstr>
      </vt:variant>
      <vt:variant>
        <vt:i4>64</vt:i4>
      </vt:variant>
    </vt:vector>
  </HeadingPairs>
  <TitlesOfParts>
    <vt:vector size="65" baseType="lpstr">
      <vt:lpstr>가을</vt:lpstr>
      <vt:lpstr>Python  unicode</vt:lpstr>
      <vt:lpstr>Unicode plane </vt:lpstr>
      <vt:lpstr>유니코드 구조</vt:lpstr>
      <vt:lpstr>유니코드 평면(plane)</vt:lpstr>
      <vt:lpstr>유니코드 평면 구성</vt:lpstr>
      <vt:lpstr>다국어 기본평면</vt:lpstr>
      <vt:lpstr>다국어 기본평면</vt:lpstr>
      <vt:lpstr>Unicode 한글 목록</vt:lpstr>
      <vt:lpstr>한글 자모</vt:lpstr>
      <vt:lpstr>한글 음절</vt:lpstr>
      <vt:lpstr>한글 자모</vt:lpstr>
      <vt:lpstr>다국어 보충 평면</vt:lpstr>
      <vt:lpstr>다국어 보충 평면</vt:lpstr>
      <vt:lpstr>다국어 보충 평면</vt:lpstr>
      <vt:lpstr>Unicode 바이트 순서 </vt:lpstr>
      <vt:lpstr>Byte Order Mark</vt:lpstr>
      <vt:lpstr>BOM</vt:lpstr>
      <vt:lpstr>BOM 예시</vt:lpstr>
      <vt:lpstr>Encoding – 기본</vt:lpstr>
      <vt:lpstr>코드 단위</vt:lpstr>
      <vt:lpstr>Utf-8</vt:lpstr>
      <vt:lpstr> utf-8 변환 규칙</vt:lpstr>
      <vt:lpstr>Utf-8 예시</vt:lpstr>
      <vt:lpstr>Utf-16</vt:lpstr>
      <vt:lpstr> utf-16 변환 규칙</vt:lpstr>
      <vt:lpstr>Utf-16 예시</vt:lpstr>
      <vt:lpstr>Utf-32</vt:lpstr>
      <vt:lpstr> utf-32 변환 규칙</vt:lpstr>
      <vt:lpstr>Utf-32 예시</vt:lpstr>
      <vt:lpstr>Unicode category </vt:lpstr>
      <vt:lpstr>Unicode name</vt:lpstr>
      <vt:lpstr>Unicode 해당문자 </vt:lpstr>
      <vt:lpstr>Name &amp; lookup</vt:lpstr>
      <vt:lpstr>category</vt:lpstr>
      <vt:lpstr>Letter &amp; Mark</vt:lpstr>
      <vt:lpstr>Number</vt:lpstr>
      <vt:lpstr>Punctuation</vt:lpstr>
      <vt:lpstr>Symbol &amp; Separator</vt:lpstr>
      <vt:lpstr>Other</vt:lpstr>
      <vt:lpstr>Unicode 정규화 및 분해 </vt:lpstr>
      <vt:lpstr>Unicode normalization</vt:lpstr>
      <vt:lpstr>Unicode normalization</vt:lpstr>
      <vt:lpstr>Unicodedata : normalize</vt:lpstr>
      <vt:lpstr>Unicodedata : normalize예시</vt:lpstr>
      <vt:lpstr>Normalization Form D (NFD)</vt:lpstr>
      <vt:lpstr>NFD 예시</vt:lpstr>
      <vt:lpstr>Normalization Form C (NFC)</vt:lpstr>
      <vt:lpstr>NFC 예시</vt:lpstr>
      <vt:lpstr>Normalization Form KD (NFKD)</vt:lpstr>
      <vt:lpstr>Normalization Form KC (NFKC)</vt:lpstr>
      <vt:lpstr>Unicode decomposition</vt:lpstr>
      <vt:lpstr>decomposition</vt:lpstr>
      <vt:lpstr> unicodedata : decomposition</vt:lpstr>
      <vt:lpstr>decomposition 예시: 그리스어</vt:lpstr>
      <vt:lpstr>decomposition 예시: 일본어</vt:lpstr>
      <vt:lpstr> unicodedata : combining </vt:lpstr>
      <vt:lpstr> unicodedata : combining 예시1</vt:lpstr>
      <vt:lpstr> unicodedata : combining 예시2</vt:lpstr>
      <vt:lpstr>Unicodedata 기타 함수 </vt:lpstr>
      <vt:lpstr> unicodedata : version</vt:lpstr>
      <vt:lpstr> decimal/digit/numeric</vt:lpstr>
      <vt:lpstr> unicodedata : mirrored</vt:lpstr>
      <vt:lpstr> unicodedata : bidirectional</vt:lpstr>
      <vt:lpstr> unicodedata : east_asian_width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735</cp:revision>
  <dcterms:created xsi:type="dcterms:W3CDTF">2015-12-01T07:34:30Z</dcterms:created>
  <dcterms:modified xsi:type="dcterms:W3CDTF">2017-01-03T06:39:52Z</dcterms:modified>
</cp:coreProperties>
</file>