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7" r:id="rId2"/>
    <p:sldId id="312" r:id="rId3"/>
    <p:sldId id="341" r:id="rId4"/>
    <p:sldId id="313" r:id="rId5"/>
    <p:sldId id="314" r:id="rId6"/>
    <p:sldId id="315" r:id="rId7"/>
    <p:sldId id="316" r:id="rId8"/>
    <p:sldId id="317" r:id="rId9"/>
    <p:sldId id="307" r:id="rId10"/>
    <p:sldId id="323" r:id="rId11"/>
    <p:sldId id="326" r:id="rId12"/>
    <p:sldId id="330" r:id="rId13"/>
    <p:sldId id="319" r:id="rId14"/>
    <p:sldId id="320" r:id="rId15"/>
    <p:sldId id="332" r:id="rId16"/>
    <p:sldId id="354" r:id="rId17"/>
    <p:sldId id="331" r:id="rId18"/>
    <p:sldId id="318" r:id="rId19"/>
    <p:sldId id="353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06" r:id="rId31"/>
    <p:sldId id="327" r:id="rId32"/>
    <p:sldId id="322" r:id="rId33"/>
    <p:sldId id="321" r:id="rId34"/>
    <p:sldId id="305" r:id="rId35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8DBDF7"/>
    <a:srgbClr val="3D3C3E"/>
    <a:srgbClr val="063656"/>
    <a:srgbClr val="08456E"/>
    <a:srgbClr val="569CF0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51" autoAdjust="0"/>
    <p:restoredTop sz="86364" autoAdjust="0"/>
  </p:normalViewPr>
  <p:slideViewPr>
    <p:cSldViewPr snapToGrid="0">
      <p:cViewPr varScale="1">
        <p:scale>
          <a:sx n="109" d="100"/>
          <a:sy n="109" d="100"/>
        </p:scale>
        <p:origin x="312" y="10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notesViewPr>
    <p:cSldViewPr snapToGrid="0" showGuides="1">
      <p:cViewPr varScale="1">
        <p:scale>
          <a:sx n="75" d="100"/>
          <a:sy n="75" d="100"/>
        </p:scale>
        <p:origin x="2717" y="4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4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3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68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95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26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13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93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27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20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7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02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39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38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58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19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86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51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0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61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8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55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6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79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32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58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0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7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8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42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1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3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내용을 입력하십시오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h0130@yonsei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ncha.com/extjs/6.0.2/guides/other_resources/oop_concept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hyperlink" Target="https://ko.wikipedia.org/wiki/%EA%B0%9D%EC%B2%B4_%EC%A7%80%ED%96%A5_%ED%94%84%EB%A1%9C%EA%B7%B8%EB%9E%98%EB%B0%8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Ehp8I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o.gl/Ehp8I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ncha.com/extjs/6.0.2/guides/other_resources/oop_concept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hyperlink" Target="http://staruml.sourceforge.net/docs/user-guide(ko)/ch05_2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rwin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hyperlink" Target="https://en.wikipedia.org/wiki/CA_ERwin_Data_Modeler#/media/File:ERWin_4.1.4.3643_on_Windows_2000_screenshot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s.kr/oss_news/66480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onestep.tistory.com/39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nestep.tistory.com/3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1902397"/>
            <a:ext cx="8406000" cy="1532289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Start Programming with Google Python Style Guide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803" y="3901440"/>
            <a:ext cx="8406000" cy="22707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b="1" spc="-150" dirty="0">
                <a:solidFill>
                  <a:schemeClr val="bg1">
                    <a:lumMod val="50000"/>
                  </a:schemeClr>
                </a:solidFill>
              </a:rPr>
              <a:t>맹 윤 </a:t>
            </a:r>
            <a:r>
              <a:rPr lang="ko-KR" altLang="en-US" sz="2800" b="1" spc="-150" dirty="0" smtClean="0">
                <a:solidFill>
                  <a:schemeClr val="bg1">
                    <a:lumMod val="50000"/>
                  </a:schemeClr>
                </a:solidFill>
              </a:rPr>
              <a:t>호 </a:t>
            </a:r>
            <a:endParaRPr lang="ko-KR" altLang="en-US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spc="-150" dirty="0">
                <a:solidFill>
                  <a:schemeClr val="bg1">
                    <a:lumMod val="50000"/>
                  </a:schemeClr>
                </a:solidFill>
              </a:rPr>
              <a:t>Yunho </a:t>
            </a:r>
            <a:r>
              <a:rPr lang="en-US" altLang="ko-KR" sz="2800" b="1" spc="-150" dirty="0" smtClean="0">
                <a:solidFill>
                  <a:schemeClr val="bg1">
                    <a:lumMod val="50000"/>
                  </a:schemeClr>
                </a:solidFill>
              </a:rPr>
              <a:t>Maeng</a:t>
            </a:r>
            <a:endParaRPr lang="en-US" altLang="ko-KR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Business Big Data Analysis, </a:t>
            </a:r>
            <a:r>
              <a:rPr lang="en-US" altLang="ko-KR" sz="2000" b="1" spc="-150" dirty="0" err="1">
                <a:solidFill>
                  <a:schemeClr val="bg1">
                    <a:lumMod val="50000"/>
                  </a:schemeClr>
                </a:solidFill>
              </a:rPr>
              <a:t>Yonsei</a:t>
            </a: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Graduate School of 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Information 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myh0130@yonsei.ac.kr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duck_typing.py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지향 프로그래밍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Object-Oriented Programming, OOP)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컴퓨터 프로그래밍의 패러다임의 하나이다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지향 프로그래밍은 컴퓨터 프로그램을 명령어의 목록으로 보는 시각에서 벗어나 여러 개의 독립된 단위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들의 모임으로 파악하고자 하는 것이다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어떤 새가 오리처럼 걷고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헤엄치고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꽥꽥거리는 소리를 낸다면 나는 그 새를 오리라고 부를 것이다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2632" y="6363149"/>
            <a:ext cx="864531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https://</a:t>
            </a:r>
            <a:r>
              <a:rPr lang="en-US" altLang="ko-KR" sz="950" dirty="0" smtClean="0">
                <a:hlinkClick r:id="rId3"/>
              </a:rPr>
              <a:t>docs.sencha.com/extjs/6.0.2/guides/other_resources/oop_concepts.html</a:t>
            </a:r>
            <a:r>
              <a:rPr lang="en-US" altLang="ko-KR" sz="950" dirty="0" smtClean="0"/>
              <a:t> </a:t>
            </a:r>
          </a:p>
          <a:p>
            <a:r>
              <a:rPr lang="en-US" altLang="ko-KR" sz="950" dirty="0"/>
              <a:t>[2] </a:t>
            </a:r>
            <a:r>
              <a:rPr lang="en-US" altLang="ko-KR" sz="950" dirty="0">
                <a:hlinkClick r:id="rId4"/>
              </a:rPr>
              <a:t>https://ko.wikipedia.org/wiki/%EA%B0%9D%EC%B2%B4_%EC%A7%80%ED%96%A5_%</a:t>
            </a:r>
            <a:r>
              <a:rPr lang="en-US" altLang="ko-KR" sz="950" dirty="0" smtClean="0">
                <a:hlinkClick r:id="rId4"/>
              </a:rPr>
              <a:t>ED%94%84%EB%A1%9C%EA%B7%B8%EB%9E%98%EB%B0%8D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1026" name="Picture 2" descr="OOP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1" y="2868769"/>
            <a:ext cx="4800109" cy="310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144893" y="2823822"/>
            <a:ext cx="38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[1]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18" name="Picture 4" descr="UML 객체지향설계 pdf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93" y="3116820"/>
            <a:ext cx="39528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oop_simplestclass.py, oop_init.py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클래스는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파스칼 표기법을 따름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 = C++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java, C#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참조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생성될때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초기화에 사용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539204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[1] </a:t>
            </a:r>
            <a:r>
              <a:rPr lang="en-US" altLang="ko-KR" sz="950" dirty="0" smtClean="0">
                <a:hlinkClick r:id="rId3"/>
              </a:rPr>
              <a:t>https</a:t>
            </a:r>
            <a:r>
              <a:rPr lang="en-US" altLang="ko-KR" sz="950" dirty="0">
                <a:hlinkClick r:id="rId3"/>
              </a:rPr>
              <a:t>://</a:t>
            </a:r>
            <a:r>
              <a:rPr lang="en-US" altLang="ko-KR" sz="950" dirty="0" smtClean="0">
                <a:hlinkClick r:id="rId3"/>
              </a:rPr>
              <a:t>goo.gl/Ehp8IL</a:t>
            </a:r>
            <a:endParaRPr lang="ko-KR" altLang="en-US" sz="9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06" y="2858072"/>
            <a:ext cx="5181600" cy="2619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1" y="2821434"/>
            <a:ext cx="2800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oop_method.py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안에 함수가 선언되어 있으면 해당 함수를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라고 부른다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파라미터로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개별 객체의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조작할 때 사용한다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파라미터로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cls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@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classmethod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데코레이터와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함께 사용하며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객체간 공유하는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조작할 때 사용한다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스태틱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 함수와 동일하나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staticmethod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데코레이터가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붙어 있고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단지 편의를 위해 존재한다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240482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Bill(2015), O’Reilly, “Introducing Python”</a:t>
            </a:r>
            <a:endParaRPr lang="ko-KR" altLang="en-US" sz="9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87" y="3259537"/>
            <a:ext cx="48863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duck_typing.py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 어떤 새가 오리처럼 걷고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헤엄치고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꽥꽥거리는 소리를 낸다면 나는 그 새를 오리라고 부를 것이다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[1]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 언어의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다형성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(polymorphism;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폴리모피즘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그 프로그래밍 언어의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자료형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체계의 성질을 나타내는 것으로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 언어의 각 요소들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식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등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다양한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자료형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(type)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속하는 것이 허가되는 성질을 가리킨다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23078"/>
          <a:stretch/>
        </p:blipFill>
        <p:spPr>
          <a:xfrm>
            <a:off x="1475295" y="2736000"/>
            <a:ext cx="6019989" cy="36036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8657" y="6465650"/>
            <a:ext cx="1539204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[1] </a:t>
            </a:r>
            <a:r>
              <a:rPr lang="en-US" altLang="ko-KR" sz="950" dirty="0" smtClean="0">
                <a:hlinkClick r:id="rId4"/>
              </a:rPr>
              <a:t>https</a:t>
            </a:r>
            <a:r>
              <a:rPr lang="en-US" altLang="ko-KR" sz="950" dirty="0">
                <a:hlinkClick r:id="rId4"/>
              </a:rPr>
              <a:t>://</a:t>
            </a:r>
            <a:r>
              <a:rPr lang="en-US" altLang="ko-KR" sz="950" dirty="0" smtClean="0">
                <a:hlinkClick r:id="rId4"/>
              </a:rPr>
              <a:t>goo.gl/Ehp8IL</a:t>
            </a:r>
            <a:endParaRPr lang="ko-KR" altLang="en-US" sz="950" dirty="0"/>
          </a:p>
        </p:txBody>
      </p:sp>
    </p:spTree>
    <p:extLst>
      <p:ext uri="{BB962C8B-B14F-4D97-AF65-F5344CB8AC3E}">
        <p14:creationId xmlns:p14="http://schemas.microsoft.com/office/powerpoint/2010/main" val="41507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oop_overloading_overrriding.py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Overloading –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같은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메소드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네임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파라미터의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개수나 타입에 따라 다르게 지정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Overriding –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상속관계에서 하위 클래스가 상위 클래스의 같은 이름의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메소드를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재지정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Encapsulation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473238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https://</a:t>
            </a:r>
            <a:r>
              <a:rPr lang="en-US" altLang="ko-KR" sz="950" dirty="0" smtClean="0">
                <a:hlinkClick r:id="rId3"/>
              </a:rPr>
              <a:t>docs.sencha.com/extjs/6.0.2/guides/other_resources/oop_concepts.html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11" y="4709537"/>
            <a:ext cx="3371462" cy="187537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10" y="2275875"/>
            <a:ext cx="3883163" cy="4054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400" y="2354702"/>
            <a:ext cx="5318740" cy="15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oop_objvar.py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3805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로봇의 인구인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population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어떻게 변화하는지 잘 살펴볼 것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필드는 변수와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다른점이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없으나 객체의 네임스페이스에 묶여있다는 점이 다르다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변수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Robot.populcation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self.class.population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공유된다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classmethod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 참조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(attribute reference) self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사용해서 참조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변수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self.name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객체나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인스턴스에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속해있다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클래스 멤버는 데이터 멤버를 포함하여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이며 따라서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모든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메소드는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임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5" y="3109691"/>
            <a:ext cx="3959893" cy="36675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624" y="4169341"/>
            <a:ext cx="4147387" cy="25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oop_subclass.py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상속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재사용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캡슐화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SchoolMember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 클래스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슈퍼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Teacher, Student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파생 클래스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서브 클래스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다중상속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상속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튜플에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하나 이상의 클래스가 등록되어 있을 경우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1" y="2509047"/>
            <a:ext cx="4346108" cy="28604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03" y="2558499"/>
            <a:ext cx="4172043" cy="27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oop_multiple_inheritance.py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다중상속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상속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튜플에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하나 이상의 클래스가 등록되어 있을 경우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6" y="2537590"/>
            <a:ext cx="4380186" cy="36509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406" y="2537590"/>
            <a:ext cx="4216503" cy="38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2291" y="1612637"/>
            <a:ext cx="4602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Properties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accessor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setter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properties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써라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Pythonic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Way)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getter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setter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encapsulation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깨지 않으려 사용한다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 Attribute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대해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getter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setter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이제그만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ko-KR" altLang="en-US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p1.get_x()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p1.x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바꿔주는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데코레이터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@property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SR</a:t>
            </a: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Access Control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접근함수 쓰는 것 보단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public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(global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변수와 다름에 주의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활용하여 함수 추가 호출 비용을 피하라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Classes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클래스는 특정 클래스를 상속하지 않으면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상속하여 구현한다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상속하는 이유는 기본 문법을 사용하기 위함이다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예를 들어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__new__,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delattr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getattribute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setattr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__hash__,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and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등에 접근할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1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Property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사용법을 배워봅시다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09" y="2180530"/>
            <a:ext cx="3552825" cy="2847975"/>
          </a:xfrm>
          <a:prstGeom prst="rect">
            <a:avLst/>
          </a:prstGeom>
        </p:spPr>
      </p:pic>
      <p:pic>
        <p:nvPicPr>
          <p:cNvPr id="4" name="Picture 2" descr="크고 무서운 랫서팬더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11" y="4580235"/>
            <a:ext cx="1680097" cy="212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74300" y="1309303"/>
            <a:ext cx="8380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해당 클래스를 사용하는 사람에게 편리하고 직관적인 기능을 제공해줍니다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real_hidden_name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속성은 외부로 부터 직접 접근할 수 없음에 주목할 것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(name mangling)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속성을 완벽하게 보호할 수는 없지만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의도적인 직접 접근을 어렵게 만든다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(private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지원하지 않음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35" y="2180530"/>
            <a:ext cx="37242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Ch06. Review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UML Tool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더 읽어보기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http://staruml.sourceforge.net/docs/user-guide(ko)/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ch05_2.html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sp>
        <p:nvSpPr>
          <p:cNvPr id="14" name="직사각형 13"/>
          <p:cNvSpPr/>
          <p:nvPr/>
        </p:nvSpPr>
        <p:spPr>
          <a:xfrm>
            <a:off x="7459339" y="2101319"/>
            <a:ext cx="38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[1]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405" y="1894078"/>
            <a:ext cx="609151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운영체제에 맞춰서 다운로드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88" y="1647857"/>
            <a:ext cx="7176677" cy="4543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2760428" y="2966089"/>
            <a:ext cx="1288560" cy="1906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다이어그램을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Markdown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문서로 변환 시키거나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코드로 변환 시켜주는 확장 프로그램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96" y="2097533"/>
            <a:ext cx="6567055" cy="437560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8594" y="2072987"/>
            <a:ext cx="6715661" cy="4435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Table 1"/>
          <p:cNvGraphicFramePr>
            <a:graphicFrameLocks noGrp="1"/>
          </p:cNvGraphicFramePr>
          <p:nvPr>
            <p:extLst/>
          </p:nvPr>
        </p:nvGraphicFramePr>
        <p:xfrm>
          <a:off x="6952463" y="2062336"/>
          <a:ext cx="2093296" cy="444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3296"/>
              </a:tblGrid>
              <a:tr h="2531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314E"/>
                    </a:solidFill>
                  </a:tcPr>
                </a:tc>
              </a:tr>
              <a:tr h="4192834">
                <a:tc>
                  <a:txBody>
                    <a:bodyPr/>
                    <a:lstStyle/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[Extension Manager]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클릭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검색어에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Markdown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[Markdown Documentation] 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[Install]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버튼 클릭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검색어에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Python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[python] 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[Install]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버튼 클릭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1" name="그룹 52"/>
          <p:cNvGrpSpPr/>
          <p:nvPr/>
        </p:nvGrpSpPr>
        <p:grpSpPr>
          <a:xfrm>
            <a:off x="1910766" y="2223171"/>
            <a:ext cx="228600" cy="228600"/>
            <a:chOff x="2590800" y="1828800"/>
            <a:chExt cx="228600" cy="228600"/>
          </a:xfrm>
        </p:grpSpPr>
        <p:sp>
          <p:nvSpPr>
            <p:cNvPr id="22" name="타원 21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797" y="2469446"/>
            <a:ext cx="3208107" cy="1897366"/>
          </a:xfrm>
          <a:prstGeom prst="rect">
            <a:avLst/>
          </a:prstGeom>
        </p:spPr>
      </p:pic>
      <p:grpSp>
        <p:nvGrpSpPr>
          <p:cNvPr id="25" name="그룹 52"/>
          <p:cNvGrpSpPr/>
          <p:nvPr/>
        </p:nvGrpSpPr>
        <p:grpSpPr>
          <a:xfrm>
            <a:off x="4940622" y="2640613"/>
            <a:ext cx="228600" cy="228600"/>
            <a:chOff x="2590800" y="1828800"/>
            <a:chExt cx="228600" cy="228600"/>
          </a:xfrm>
        </p:grpSpPr>
        <p:sp>
          <p:nvSpPr>
            <p:cNvPr id="26" name="타원 25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그룹 52"/>
          <p:cNvGrpSpPr/>
          <p:nvPr/>
        </p:nvGrpSpPr>
        <p:grpSpPr>
          <a:xfrm>
            <a:off x="5269604" y="3185806"/>
            <a:ext cx="228600" cy="228600"/>
            <a:chOff x="2590800" y="1828800"/>
            <a:chExt cx="228600" cy="228600"/>
          </a:xfrm>
        </p:grpSpPr>
        <p:sp>
          <p:nvSpPr>
            <p:cNvPr id="29" name="타원 28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823" y="4465630"/>
            <a:ext cx="3201081" cy="1908691"/>
          </a:xfrm>
          <a:prstGeom prst="rect">
            <a:avLst/>
          </a:prstGeom>
        </p:spPr>
      </p:pic>
      <p:grpSp>
        <p:nvGrpSpPr>
          <p:cNvPr id="32" name="그룹 52"/>
          <p:cNvGrpSpPr/>
          <p:nvPr/>
        </p:nvGrpSpPr>
        <p:grpSpPr>
          <a:xfrm>
            <a:off x="4954910" y="4597634"/>
            <a:ext cx="228600" cy="228600"/>
            <a:chOff x="2590800" y="1828800"/>
            <a:chExt cx="228600" cy="228600"/>
          </a:xfrm>
        </p:grpSpPr>
        <p:sp>
          <p:nvSpPr>
            <p:cNvPr id="33" name="타원 32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52"/>
          <p:cNvGrpSpPr/>
          <p:nvPr/>
        </p:nvGrpSpPr>
        <p:grpSpPr>
          <a:xfrm>
            <a:off x="5283892" y="5142827"/>
            <a:ext cx="228600" cy="228600"/>
            <a:chOff x="2590800" y="1828800"/>
            <a:chExt cx="228600" cy="228600"/>
          </a:xfrm>
        </p:grpSpPr>
        <p:sp>
          <p:nvSpPr>
            <p:cNvPr id="36" name="타원 35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6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7765"/>
          <a:stretch/>
        </p:blipFill>
        <p:spPr>
          <a:xfrm>
            <a:off x="257637" y="1544037"/>
            <a:ext cx="4218373" cy="49619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311" y="1640186"/>
            <a:ext cx="4761287" cy="364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41" y="1832039"/>
            <a:ext cx="4043546" cy="3590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083" y="2399665"/>
            <a:ext cx="5016364" cy="297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57" y="2145061"/>
            <a:ext cx="4236894" cy="34997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551" y="2087298"/>
            <a:ext cx="4415794" cy="417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35" y="1478580"/>
            <a:ext cx="3409497" cy="48020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650" y="1818261"/>
            <a:ext cx="3398091" cy="464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3"/>
              </a:rPr>
              <a:t>http://staruml.io</a:t>
            </a:r>
            <a:r>
              <a:rPr lang="en-US" altLang="ko-KR" sz="950" dirty="0" smtClean="0">
                <a:hlinkClick r:id="rId3"/>
              </a:rPr>
              <a:t>/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97" y="1471466"/>
            <a:ext cx="7091897" cy="47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http://erwin.com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일반적으로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Erwin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설계에 많이 사용함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(DB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스키마 자동 생성 등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699101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 smtClean="0"/>
              <a:t>[1</a:t>
            </a:r>
            <a:r>
              <a:rPr lang="en-US" altLang="ko-KR" sz="950" dirty="0"/>
              <a:t>] </a:t>
            </a:r>
            <a:r>
              <a:rPr lang="en-US" altLang="ko-KR" sz="950" dirty="0">
                <a:hlinkClick r:id="rId4"/>
              </a:rPr>
              <a:t>https://en.wikipedia.org/wiki/CA_ERwin_Data_Modeler#/</a:t>
            </a:r>
            <a:r>
              <a:rPr lang="en-US" altLang="ko-KR" sz="950" dirty="0" smtClean="0">
                <a:hlinkClick r:id="rId4"/>
              </a:rPr>
              <a:t>media/File:ERWin_4.1.4.3643_on_Windows_2000_screenshot.png</a:t>
            </a:r>
            <a:r>
              <a:rPr lang="en-US" altLang="ko-KR" sz="950" dirty="0" smtClean="0"/>
              <a:t> </a:t>
            </a:r>
            <a:endParaRPr lang="ko-KR" altLang="en-US" sz="950" dirty="0"/>
          </a:p>
        </p:txBody>
      </p:sp>
      <p:sp>
        <p:nvSpPr>
          <p:cNvPr id="14" name="직사각형 13"/>
          <p:cNvSpPr/>
          <p:nvPr/>
        </p:nvSpPr>
        <p:spPr>
          <a:xfrm>
            <a:off x="7459339" y="2101319"/>
            <a:ext cx="38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[1]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5122" name="Picture 2" descr="https://upload.wikimedia.org/wikipedia/en/7/73/ERWin_4.1.4.3643_on_Windows_2000_screensh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47" y="1690357"/>
            <a:ext cx="5698892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1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전자정부프레임워크에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도커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Docker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반영되었음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www.oss.kr/oss_news/664806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86" y="1412739"/>
            <a:ext cx="7938928" cy="5281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16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과제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Class 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다이어그램을 통한 클래스 설계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Ch07. OOP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8930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다음의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Class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다이어그램을 통해 해당 클래스를 구현하시오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4549" y="1378817"/>
            <a:ext cx="8629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Extension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활용하여 뼈대를 잡고 구현을 마무리 지으시오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13" y="1993665"/>
            <a:ext cx="7091897" cy="47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다양한 붕어빵 판매하기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Ch07. OOP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8930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FishBread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클래스는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filling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으로 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sweet_red_bean_jam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fish_shape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은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‘gold fish’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를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가지고 있다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4549" y="1378817"/>
            <a:ext cx="8629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filling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cream_cheese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pizza_topping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들어간 붕어빵을 제조하시오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fish_shape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‘mini gold fish’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 붕어빵을 제조하시오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붕어빵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57" y="2119360"/>
            <a:ext cx="5624920" cy="421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0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err="1" smtClean="0">
                <a:solidFill>
                  <a:schemeClr val="accent4">
                    <a:lumMod val="50000"/>
                  </a:schemeClr>
                </a:solidFill>
              </a:rPr>
              <a:t>하이브리드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 자동차 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Ch07. OOP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8930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Car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클래스와 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ElectricCar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클래스를 다중 상속하여 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HibridCar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4549" y="1378817"/>
            <a:ext cx="86294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가솔린 자동차에 해당하는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클래스를 만들고 해당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생성하여 시운전 하시오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(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가솔린 자동차는 출발 및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가속시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엔진만 작동하며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감속시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브레이크만 작동함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마찬가지로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전기차에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해당하는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ElectricCar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클래스를 만들고 해당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생성하여 시운전 하시오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(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전기차는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출발 및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가속시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모터만 작동하며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감속시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브레이크와 배터리 충전이 함께 이루어짐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가솔린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자동차와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전기차를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다중상속 받은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하이브리드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구현하고 해당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생성하여 시운전 하시오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http://cfile24.uf.tistory.com/image/245E374E54E02E7030A0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5" y="3254550"/>
            <a:ext cx="4912456" cy="22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하이브리드 자동차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71" y="3254550"/>
            <a:ext cx="37338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ds_using_list.py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순서대로 정리된 비정적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mutable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자료구조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List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초기화시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[ ]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사용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append()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와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sort()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del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11" y="2190953"/>
            <a:ext cx="51435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ds_making_stack.py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입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출력이 한쪽으로만 접근 할 수 있는 자료 구조이다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스택에서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가장 나중에 들어간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제일 먼저 나오게 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그래서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LIFO(Last In First Out)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구조라고 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조작하는 동작은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빼오는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동작이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PUSH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최상단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위에 새로운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쌓는다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(stack). POP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최상단에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있는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빼온다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146" name="Picture 2" descr="사용자 삽입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1" y="3474387"/>
            <a:ext cx="18573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사용자 삽입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720" y="2817162"/>
            <a:ext cx="28479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533136" y="5436537"/>
            <a:ext cx="1586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Stack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구조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r="14444"/>
          <a:stretch/>
        </p:blipFill>
        <p:spPr>
          <a:xfrm>
            <a:off x="5015449" y="2945749"/>
            <a:ext cx="3919752" cy="30194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4300" y="6499387"/>
            <a:ext cx="17540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6"/>
              </a:rPr>
              <a:t>http://</a:t>
            </a:r>
            <a:r>
              <a:rPr lang="ko-KR" altLang="en-US" sz="900" dirty="0" smtClean="0">
                <a:hlinkClick r:id="rId6"/>
              </a:rPr>
              <a:t>onestep.tistory.com/39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607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ds_making_queue.py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먼저 넣은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먼저 나오는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FIFO(First-In-First-Out)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구조로 저장하는 자료구조 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LIFO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구조인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반대되는 개념의 자료 구조이다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입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출력하는 부분이 한 부분밖에 없다고 한다면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양쪽 모두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뚤려있다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한쪽으로는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넣기만 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다른쪽에서는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빼내기만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넣는 연산을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빼내는 동작을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동작이라고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3136" y="4797164"/>
            <a:ext cx="1871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Queue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구조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4300" y="6499387"/>
            <a:ext cx="17540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http://</a:t>
            </a:r>
            <a:r>
              <a:rPr lang="ko-KR" altLang="en-US" sz="900" dirty="0" smtClean="0">
                <a:hlinkClick r:id="rId3"/>
              </a:rPr>
              <a:t>onestep.tistory.com/39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pic>
        <p:nvPicPr>
          <p:cNvPr id="18" name="Picture 6" descr="사용자 삽입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9" y="3751474"/>
            <a:ext cx="41529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775" y="3305550"/>
            <a:ext cx="40576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ds_using_dict.py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Dictionary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초기화에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{ }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사용하며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key : value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쌍으로 이루어진 것을 알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{key1 : value1, key2 : value2}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81" y="2043920"/>
            <a:ext cx="6659461" cy="459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Ch06. Data Structure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ds_using_set.py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집합은 정렬되지 않은 단순 객체의 묶음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중복을 허용하지 않음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멤버십 테스트를 수행할 수 있으며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 집합이 다른 집합의 부분집합인지 알 수 있으며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교집합을 구할 수 있음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31" y="2274774"/>
            <a:ext cx="6266980" cy="412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Ch07. OOP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8120</TotalTime>
  <Words>1627</Words>
  <Application>Microsoft Office PowerPoint</Application>
  <PresentationFormat>화면 슬라이드 쇼(4:3)</PresentationFormat>
  <Paragraphs>289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Wingdings</vt:lpstr>
      <vt:lpstr>Arial</vt:lpstr>
      <vt:lpstr>맑은 고딕</vt:lpstr>
      <vt:lpstr>Office 테마</vt:lpstr>
      <vt:lpstr>Start Programming with Google Python Style Guide</vt:lpstr>
      <vt:lpstr>Ch06. Review</vt:lpstr>
      <vt:lpstr>Data Structure</vt:lpstr>
      <vt:lpstr>Data Structure</vt:lpstr>
      <vt:lpstr>Data Structure</vt:lpstr>
      <vt:lpstr>Data Structure</vt:lpstr>
      <vt:lpstr>Data Structure</vt:lpstr>
      <vt:lpstr>Data Structure</vt:lpstr>
      <vt:lpstr>Ch07. OOP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Python Style Guidelines</vt:lpstr>
      <vt:lpstr>Python Style Guidelines</vt:lpstr>
      <vt:lpstr>UML Tool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과제</vt:lpstr>
      <vt:lpstr>Class 다이어그램을 통한 클래스 설계</vt:lpstr>
      <vt:lpstr>다양한 붕어빵 판매하기</vt:lpstr>
      <vt:lpstr>하이브리드 자동차 만들기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Yunho Maeng</cp:lastModifiedBy>
  <cp:revision>191</cp:revision>
  <cp:lastPrinted>2011-08-28T13:13:29Z</cp:lastPrinted>
  <dcterms:created xsi:type="dcterms:W3CDTF">2011-08-24T01:05:33Z</dcterms:created>
  <dcterms:modified xsi:type="dcterms:W3CDTF">2017-01-03T00:24:52Z</dcterms:modified>
</cp:coreProperties>
</file>