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7" r:id="rId2"/>
    <p:sldId id="313" r:id="rId3"/>
    <p:sldId id="314" r:id="rId4"/>
    <p:sldId id="315" r:id="rId5"/>
    <p:sldId id="316" r:id="rId6"/>
    <p:sldId id="319" r:id="rId7"/>
    <p:sldId id="320" r:id="rId8"/>
    <p:sldId id="321" r:id="rId9"/>
    <p:sldId id="322" r:id="rId10"/>
    <p:sldId id="318" r:id="rId11"/>
    <p:sldId id="308" r:id="rId12"/>
    <p:sldId id="328" r:id="rId13"/>
    <p:sldId id="329" r:id="rId14"/>
    <p:sldId id="330" r:id="rId15"/>
    <p:sldId id="326" r:id="rId16"/>
    <p:sldId id="332" r:id="rId17"/>
    <p:sldId id="312" r:id="rId18"/>
    <p:sldId id="331" r:id="rId19"/>
    <p:sldId id="309" r:id="rId20"/>
    <p:sldId id="310" r:id="rId21"/>
    <p:sldId id="317" r:id="rId22"/>
    <p:sldId id="324" r:id="rId23"/>
    <p:sldId id="311" r:id="rId24"/>
    <p:sldId id="336" r:id="rId25"/>
    <p:sldId id="337" r:id="rId26"/>
    <p:sldId id="335" r:id="rId27"/>
    <p:sldId id="339" r:id="rId28"/>
    <p:sldId id="338" r:id="rId29"/>
    <p:sldId id="323" r:id="rId30"/>
    <p:sldId id="334" r:id="rId31"/>
    <p:sldId id="327" r:id="rId32"/>
    <p:sldId id="305" r:id="rId33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8DBDF7"/>
    <a:srgbClr val="3D3C3E"/>
    <a:srgbClr val="063656"/>
    <a:srgbClr val="08456E"/>
    <a:srgbClr val="569CF0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1" autoAdjust="0"/>
    <p:restoredTop sz="86364" autoAdjust="0"/>
  </p:normalViewPr>
  <p:slideViewPr>
    <p:cSldViewPr snapToGrid="0">
      <p:cViewPr varScale="1">
        <p:scale>
          <a:sx n="78" d="100"/>
          <a:sy n="78" d="100"/>
        </p:scale>
        <p:origin x="60" y="130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7752"/>
    </p:cViewPr>
  </p:sorterViewPr>
  <p:notesViewPr>
    <p:cSldViewPr snapToGrid="0" showGuides="1">
      <p:cViewPr varScale="1">
        <p:scale>
          <a:sx n="75" d="100"/>
          <a:sy n="75" d="100"/>
        </p:scale>
        <p:origin x="2717" y="48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2016-12-30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2016-12-30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644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28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214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43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997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551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82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870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992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379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4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251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25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5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74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943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6434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508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03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55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3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70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170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2724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120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86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6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69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766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74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내용을 입력하십시오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2016-12-30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2016-12-30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2016-12-30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yh0130@yonsei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gist.github.com/yunho0130/b990ff04d41b26e2df1dbcca112e6ed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6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forkonlp/N2H4/blob/master/R/getContent.R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uese05.tistory.com/5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bluese05.tistory.com/30" TargetMode="Externa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5.png"/><Relationship Id="rId4" Type="http://schemas.openxmlformats.org/officeDocument/2006/relationships/hyperlink" Target="http://trowind.tistory.com/72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luese05.tistory.com/30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5.png"/><Relationship Id="rId4" Type="http://schemas.openxmlformats.org/officeDocument/2006/relationships/hyperlink" Target="http://trowind.tistory.com/72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s://goo.gl/gaEb6m" TargetMode="Externa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5.png"/><Relationship Id="rId4" Type="http://schemas.openxmlformats.org/officeDocument/2006/relationships/hyperlink" Target="https://wikidocs.net/64" TargetMode="External"/><Relationship Id="rId9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Wi4mFICwoBE" TargetMode="Externa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hyperlink" Target="https://www.youtube.com/watch?v=Wi4mFICwoBE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nho013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ikidocs.net/598" TargetMode="Externa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github.com/yunho013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s.hmc.edu/csforall/ImperativeProgramming/imperativeprogramming.html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google.github.io/styleguide/pyguid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3" y="1902397"/>
            <a:ext cx="8406000" cy="1532289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Start Programming with Google Python Style Guide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803" y="3901440"/>
            <a:ext cx="8406000" cy="22707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2800" b="1" spc="-150" dirty="0">
                <a:solidFill>
                  <a:schemeClr val="bg1">
                    <a:lumMod val="50000"/>
                  </a:schemeClr>
                </a:solidFill>
              </a:rPr>
              <a:t>맹 윤 </a:t>
            </a:r>
            <a:r>
              <a:rPr lang="ko-KR" altLang="en-US" sz="2800" b="1" spc="-150" dirty="0" smtClean="0">
                <a:solidFill>
                  <a:schemeClr val="bg1">
                    <a:lumMod val="50000"/>
                  </a:schemeClr>
                </a:solidFill>
              </a:rPr>
              <a:t>호 </a:t>
            </a:r>
            <a:endParaRPr lang="ko-KR" altLang="en-US" sz="28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spc="-150" dirty="0">
                <a:solidFill>
                  <a:schemeClr val="bg1">
                    <a:lumMod val="50000"/>
                  </a:schemeClr>
                </a:solidFill>
              </a:rPr>
              <a:t>Yunho </a:t>
            </a:r>
            <a:r>
              <a:rPr lang="en-US" altLang="ko-KR" sz="2800" b="1" spc="-150" dirty="0" smtClean="0">
                <a:solidFill>
                  <a:schemeClr val="bg1">
                    <a:lumMod val="50000"/>
                  </a:schemeClr>
                </a:solidFill>
              </a:rPr>
              <a:t>Maeng</a:t>
            </a:r>
            <a:endParaRPr lang="en-US" altLang="ko-KR" sz="28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0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Business Big Data Analysis, </a:t>
            </a:r>
            <a:r>
              <a:rPr lang="en-US" altLang="ko-KR" sz="2000" b="1" spc="-150" dirty="0" err="1">
                <a:solidFill>
                  <a:schemeClr val="bg1">
                    <a:lumMod val="50000"/>
                  </a:schemeClr>
                </a:solidFill>
              </a:rPr>
              <a:t>Yonsei</a:t>
            </a: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 University</a:t>
            </a:r>
          </a:p>
          <a:p>
            <a:pPr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Graduate School of </a:t>
            </a: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</a:rPr>
              <a:t>Information </a:t>
            </a:r>
          </a:p>
          <a:p>
            <a:pPr>
              <a:lnSpc>
                <a:spcPct val="120000"/>
              </a:lnSpc>
            </a:pP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myh0130@yonsei.ac.kr</a:t>
            </a: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Vending Machine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Ch00. Intro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10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10" y="2344472"/>
            <a:ext cx="7420792" cy="43098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vending_machine_solution.py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68" y="2294866"/>
            <a:ext cx="4047742" cy="440903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74300" y="130930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헬로월드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”) vs 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(u”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헬로월드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Ascii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vs Unicode vs cp949 (ch08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4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711099"/>
            <a:ext cx="8406000" cy="1041751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Ch05. Function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Function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Ch05&gt;code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function_docstring.py | Function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12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함수는 재사용 가능한 프로그램의 조각을 말합니다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이것은 특정 블록의 명령어 덩어리를 묶어 이름을 짓고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이름을 프로그램 어디에서건 사용함으로써 그 블록에 포함된 명령어들을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몇번이고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다시 실행할 수 있게 하는 것입니다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이를 보고 함수를 호출한다 라고 합니다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436" y="2386521"/>
            <a:ext cx="5276332" cy="4167859"/>
          </a:xfrm>
          <a:prstGeom prst="rect">
            <a:avLst/>
          </a:prstGeom>
        </p:spPr>
      </p:pic>
      <p:pic>
        <p:nvPicPr>
          <p:cNvPr id="1026" name="Picture 2" descr="함수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68" y="2596549"/>
            <a:ext cx="1803701" cy="178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68" y="4470450"/>
            <a:ext cx="22383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54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Function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Ch05&gt;code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function_docstring.py | Doc string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Doc string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을 정의해주면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help()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메소드로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호출이 가능함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프로그래머에게 이 함수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/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클래스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/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메소드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등이 어떤 일을 하는지 알려주는 역할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첫 번째 줄에는 간단한 설명을 세 번째 줄에는 세부 설명을 적음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436" y="2386521"/>
            <a:ext cx="5276332" cy="4167859"/>
          </a:xfrm>
          <a:prstGeom prst="rect">
            <a:avLst/>
          </a:prstGeom>
        </p:spPr>
      </p:pic>
      <p:pic>
        <p:nvPicPr>
          <p:cNvPr id="1026" name="Picture 2" descr="함수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68" y="2596549"/>
            <a:ext cx="1803701" cy="178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68" y="4470450"/>
            <a:ext cx="22383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1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Function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Ch05&gt;code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function_global.py  | Ch05&gt;code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function_local.py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14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4300" y="1309303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전역변수와 지역변수를 사용해봅시다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94" y="1949761"/>
            <a:ext cx="3122417" cy="20028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976" y="4399200"/>
            <a:ext cx="3946627" cy="17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Function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Ch05&gt;code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function_varargs.py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4300" y="1309303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정해진 매개변수를 사용해봅시다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53" y="4431150"/>
            <a:ext cx="5042673" cy="19341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670" y="1826906"/>
            <a:ext cx="2962275" cy="216217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74300" y="4087947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몇 개인지 정해지지 않은 인자를 받을 수 있는 매개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변수 표현법을 살펴봅시다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5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Function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Ch05&gt;code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function_varargs.py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4300" y="130930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매개변수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(parameter)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를 활용하여 인자를 전달해봅시다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Parameter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는 기본 값을 가질 수 있습니다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953" y="4790311"/>
            <a:ext cx="5042673" cy="193417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786" y="1889224"/>
            <a:ext cx="2841091" cy="199499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66310" y="3921768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몇 개인지 정해지지 않은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변수들을 사용해봅시다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Vegetables=50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과 같은 표현이 매개변수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(parameter)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차원에서 이루어졌는지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인자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(argument)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차원에서 이루어졌는지 차이를 살펴봅시다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4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Running on Linux Server (</a:t>
            </a:r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902014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CLI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환경에서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python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의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파라미터를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넘겨주는 방식에 대한 이해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290" y="1899378"/>
            <a:ext cx="3462714" cy="17631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43914" y="6169075"/>
            <a:ext cx="6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Tree_maker2 Source</a:t>
            </a:r>
          </a:p>
          <a:p>
            <a:r>
              <a:rPr lang="ko-KR" altLang="en-US" sz="1400" dirty="0" smtClean="0">
                <a:hlinkClick r:id="rId4"/>
              </a:rPr>
              <a:t>https</a:t>
            </a:r>
            <a:r>
              <a:rPr lang="ko-KR" altLang="en-US" sz="1400" dirty="0">
                <a:hlinkClick r:id="rId4"/>
              </a:rPr>
              <a:t>://</a:t>
            </a:r>
            <a:r>
              <a:rPr lang="ko-KR" altLang="en-US" sz="1400" dirty="0" smtClean="0">
                <a:hlinkClick r:id="rId4"/>
              </a:rPr>
              <a:t>gist.github.com/yunho0130/b990ff04d41b26e2df1dbcca112e6ed8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290" y="3839833"/>
            <a:ext cx="4155463" cy="24194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20" y="2661325"/>
            <a:ext cx="3559663" cy="256667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493169" y="3839833"/>
            <a:ext cx="149447" cy="2018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7" idx="3"/>
          </p:cNvCxnSpPr>
          <p:nvPr/>
        </p:nvCxnSpPr>
        <p:spPr>
          <a:xfrm>
            <a:off x="2642616" y="3940741"/>
            <a:ext cx="3913632" cy="900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21980" y="1363610"/>
            <a:ext cx="8437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띄어쓰기로 사용되는 인자를 구분하여 여러 개의 인자를 활용가능</a:t>
            </a:r>
            <a:endParaRPr lang="en-US" altLang="ko-KR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고성능</a:t>
            </a:r>
            <a:r>
              <a:rPr lang="en-US" altLang="ko-KR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/24</a:t>
            </a:r>
            <a:r>
              <a:rPr lang="ko-KR" altLang="en-US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시간 가동되는 서버를 활용하면 분석이 오래 걸리거나</a:t>
            </a:r>
            <a:r>
              <a:rPr lang="en-US" altLang="ko-KR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연산이 많이 필요한 경우 용이 </a:t>
            </a:r>
            <a:endParaRPr lang="ko-KR" altLang="en-US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57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Function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Ch05&gt;code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function_return.py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18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4300" y="1309303"/>
            <a:ext cx="8221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Return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값을 통해 함수의 결과 값을 사용해서 활용해봅시다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함수는 일반적으로 한 번 실행되고 메모리 상에서 지워지는데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return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을 통해 결과 값을 전달할 수 있습니다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함수에서 빈 블록을 지정해줄 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pass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를 사용합니다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242" y="2390209"/>
            <a:ext cx="3886200" cy="17335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54659" y="4241117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Return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값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에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여러 개의 변수가 올 수 있고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함수도 올 수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(function_decorator.py) 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917" y="4697029"/>
            <a:ext cx="2859716" cy="197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재귀함수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19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1" y="875704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Ch05&gt;code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recursion_factorial.py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4300" y="6376831"/>
            <a:ext cx="46577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재귀함수 </a:t>
            </a:r>
            <a:r>
              <a:rPr lang="ko-KR" altLang="en-US" sz="1000" dirty="0" smtClean="0">
                <a:hlinkClick r:id="rId3"/>
              </a:rPr>
              <a:t>https</a:t>
            </a:r>
            <a:r>
              <a:rPr lang="ko-KR" altLang="en-US" sz="1000" dirty="0">
                <a:hlinkClick r:id="rId3"/>
              </a:rPr>
              <a:t>://</a:t>
            </a:r>
            <a:r>
              <a:rPr lang="ko-KR" altLang="en-US" sz="1000" dirty="0" smtClean="0">
                <a:hlinkClick r:id="rId3"/>
              </a:rPr>
              <a:t>wikidocs.net/66</a:t>
            </a:r>
            <a:r>
              <a:rPr lang="ko-KR" altLang="en-US" sz="1000" dirty="0" smtClean="0"/>
              <a:t>  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0" y="2459069"/>
            <a:ext cx="4169700" cy="306779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4300" y="1309303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함수를 짜는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테크닉중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하나로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함수가 자기 자신을 호출하는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재귀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적인 용법을 사용해봅시다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218" name="Picture 2" descr="팩토리얼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492" y="2236314"/>
            <a:ext cx="3894799" cy="177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팩토리얼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492" y="4209422"/>
            <a:ext cx="3902619" cy="162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711099"/>
            <a:ext cx="8406000" cy="1041751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Ch04. </a:t>
            </a:r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Review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0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함수형 프로그래밍 언어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20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1" y="872924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R, Scala, Haskell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같은 함수형 프로그래밍 언어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순수한 함수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(pure function)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란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부작용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(side-effect)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없는 함수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즉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함수의 실행이 외부에 영향을 끼치지 않는 함수를 뜻한다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따라서 순수한 함수는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스레드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안전하고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병렬적인 계산이 가능하다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함수형 프로그래밍 언어는 이러한 순수성을 추구하는 언어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40" y="2346687"/>
            <a:ext cx="7833099" cy="405411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804748" y="6400801"/>
            <a:ext cx="61713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Source </a:t>
            </a:r>
            <a:r>
              <a:rPr lang="en-US" altLang="ko-KR" sz="1400" dirty="0">
                <a:hlinkClick r:id="rId4"/>
              </a:rPr>
              <a:t>https://</a:t>
            </a:r>
            <a:r>
              <a:rPr lang="en-US" altLang="ko-KR" sz="1400" dirty="0" smtClean="0">
                <a:hlinkClick r:id="rId4"/>
              </a:rPr>
              <a:t>github.com/forkonlp/N2H4/blob/master/R/getContent.R</a:t>
            </a:r>
            <a:r>
              <a:rPr lang="en-US" altLang="ko-KR" sz="1400" dirty="0" smtClean="0"/>
              <a:t> 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90959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Python Style Guidelines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LR: Language Rule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문법적인 사항으로 필수적으로 지켜야 할 부분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SR: Style Rule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컨벤션에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가까움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21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7495" y="1358421"/>
            <a:ext cx="460276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Global Variables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전역변수 피하라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Nested/Local/Inner Class and Functions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중첩된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지역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내부 클래스와 함수 사용 가능함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다만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중첩되거나 내부 클래스의 객체는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피클링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될 수 없다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중첩함수는 정의된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enclosing scope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read-only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권한을 가진다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.(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변수 할당은 못함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LR</a:t>
            </a:r>
          </a:p>
          <a:p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List Comprehensions</a:t>
            </a:r>
          </a:p>
          <a:p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리턴값으로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리턴하는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방식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Comprehensions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 Expression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map()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filter() Lambda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안쓰고도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목록과 반복자를 만드는 간결하고 효율적인 방법으로 사용할 수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Default Argument Values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선언시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기본값을 넣어주는 건 대부분의 상황에서 허용된다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기본값을 사용할 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mutable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변수를 사용한다면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나중에 해당 변수가 바뀌면 기본 값이 바뀔 수 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026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900262" y="1612637"/>
            <a:ext cx="40886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Lexical Scoping </a:t>
            </a:r>
            <a:endParaRPr lang="en-US" altLang="ko-KR" sz="16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중첩된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파이썬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함수는 동봉된 함수의 변수를 참조할 수 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해당 변수에 할당은 하지 마라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Function and Method </a:t>
            </a:r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Decorators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데코레이터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안에서 외부의존성을 피하라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file, socket, database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명확한 이익이 있을 때만 쓸 것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정해지지 않은 숫자의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arguments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튜플로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전달할 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*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args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cf2.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정해지지 않은 숫자의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arguments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딕셔너리로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전달할 때 **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kwargs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58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Python Style Guidelines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LR: Language Rule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문법적인 사항으로 필수적으로 지켜야 할 부분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SR: Style Rule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컨벤션에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가까움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22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7495" y="1358421"/>
            <a:ext cx="46027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Blank Lines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최상위 함수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정의 사이에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정의에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Doc Strings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첫문자는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대문자로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마지막 문자는 마침표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두번째줄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비우고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세번째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줄은 세부기능 표시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파일은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라이센스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정보를 가지고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있어야함</a:t>
            </a:r>
            <a:endParaRPr lang="ko-KR" altLang="en-US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__license__ = "GPL"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 and Methods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명시성을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어기는 경우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(not externally visible, very short, obvious) doc string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반드시 가져야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클래스도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 string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가지고 있어야 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만일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public attribute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지니고 있다면 반드시 문서화 되어야 함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026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900262" y="1612637"/>
            <a:ext cx="40886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Main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스크립트는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가능한 상태를 유지해야 함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그리고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 부작용이 없어야 하기 때문에 다음과 같은 사용방식 필요</a:t>
            </a:r>
          </a:p>
          <a:p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Lambda Functions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사용하는 건 괜찮지만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라인으로만 쓰고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60-80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글자를 넘지 않는 범위에서 사용하라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769" y="3020557"/>
            <a:ext cx="2895600" cy="15049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888601" y="4530517"/>
            <a:ext cx="2118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function_decorator.py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8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Generator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Generator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란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iterator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를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return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해주는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function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이다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2146" y="6466992"/>
            <a:ext cx="23325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hlinkClick r:id="rId3"/>
              </a:rPr>
              <a:t>http</a:t>
            </a:r>
            <a:r>
              <a:rPr lang="ko-KR" altLang="en-US" sz="1200" dirty="0">
                <a:hlinkClick r:id="rId3"/>
              </a:rPr>
              <a:t>://</a:t>
            </a:r>
            <a:r>
              <a:rPr lang="ko-KR" altLang="en-US" sz="1200" dirty="0" smtClean="0">
                <a:hlinkClick r:id="rId3"/>
              </a:rPr>
              <a:t>bluese05.tistory.com/56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74300" y="1309303"/>
            <a:ext cx="82219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Iterator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next()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메소드를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이용해 데이터에 순차적으로 접근이 가능한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일반함수와의 가장 큰 차이점은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yield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라는 구문이다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함수가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실행중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yield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만날 경우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해당 함수는 그 상태로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일시정지되며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반환값을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next()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호출한 쪽으로 전달하게 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함수는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값을 주고 난 다음 메모리 상에서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되지만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Generator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경우에는 메모리에 남아있게 되어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내부에서 사용된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변수 등에 접근할 수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쓰는 이유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1.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반복연산시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일반적인 함수와는 다르게 메모리를 효율적으로 사용할 수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쓰는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이유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Lazy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즉 계산 결과 값이 필요할 때까지 계산을 늦추는 효과를 볼 수 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수행 시간이 긴 연산을 필요한 순간까지 늦출 수 있다는 점이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C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언어 학습자를 위한 참고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- Iterator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는 반드시 다음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element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의 위치를 가리키지만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pointer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는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element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의 위치가 아니라 일정 크기 이후를 가리키므로 다른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element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를 불러올 가능성이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또한 자료 구조상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Pointer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를 사용한 경우 메모리 공간상에 연속된 주소를 할당해야 하지만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iterator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는 불연속적이라도 가능하다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169" y="4353627"/>
            <a:ext cx="1819275" cy="2057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572" y="4292332"/>
            <a:ext cx="3447918" cy="21160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2291" y="6453921"/>
            <a:ext cx="1992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Generator</a:t>
            </a:r>
            <a:endParaRPr lang="ko-KR" altLang="en-US" sz="12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9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8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Decorator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607946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decorator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란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대상 함수를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wrapping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하고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이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wrapping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된 함수의 앞뒤에 추가적으로 꾸며질 구문 들을 정의해서 손쉽게 재사용 가능하게 해주는 것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24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641" y="6523083"/>
            <a:ext cx="48126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[</a:t>
            </a:r>
            <a:r>
              <a:rPr lang="en-US" altLang="ko-KR" sz="900" dirty="0" smtClean="0"/>
              <a:t>1] </a:t>
            </a:r>
            <a:r>
              <a:rPr lang="en-US" altLang="ko-KR" sz="900" dirty="0" smtClean="0">
                <a:hlinkClick r:id="rId3"/>
              </a:rPr>
              <a:t>http</a:t>
            </a:r>
            <a:r>
              <a:rPr lang="en-US" altLang="ko-KR" sz="900" dirty="0">
                <a:hlinkClick r:id="rId3"/>
              </a:rPr>
              <a:t>://</a:t>
            </a:r>
            <a:r>
              <a:rPr lang="en-US" altLang="ko-KR" sz="900" dirty="0" smtClean="0">
                <a:hlinkClick r:id="rId3"/>
              </a:rPr>
              <a:t>bluese05.tistory.com/30</a:t>
            </a:r>
            <a:r>
              <a:rPr lang="en-US" altLang="ko-KR" sz="900" dirty="0" smtClean="0"/>
              <a:t> [2] </a:t>
            </a:r>
            <a:r>
              <a:rPr lang="en-US" altLang="ko-KR" sz="900" dirty="0" smtClean="0">
                <a:hlinkClick r:id="rId4"/>
              </a:rPr>
              <a:t>http</a:t>
            </a:r>
            <a:r>
              <a:rPr lang="en-US" altLang="ko-KR" sz="900" dirty="0">
                <a:hlinkClick r:id="rId4"/>
              </a:rPr>
              <a:t>://</a:t>
            </a:r>
            <a:r>
              <a:rPr lang="en-US" altLang="ko-KR" sz="900" dirty="0" smtClean="0">
                <a:hlinkClick r:id="rId4"/>
              </a:rPr>
              <a:t>trowind.tistory.com/72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9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010" y="2009981"/>
            <a:ext cx="5192861" cy="1683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291" y="3994645"/>
            <a:ext cx="3395333" cy="15264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0746" y="3739523"/>
            <a:ext cx="4550888" cy="2282577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23008" y="1595163"/>
            <a:ext cx="2118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function_decorator.py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8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Lexical Scoping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42230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중첩된 </a:t>
            </a:r>
            <a:r>
              <a:rPr lang="ko-KR" altLang="en-US" sz="1600" b="1" spc="-150" dirty="0" err="1">
                <a:solidFill>
                  <a:srgbClr val="000000"/>
                </a:solidFill>
                <a:latin typeface="맑은 고딕" pitchFamily="50" charset="-127"/>
              </a:rPr>
              <a:t>파이썬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함수는 동봉된 함수의 변수를 참조할 수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있다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다만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해당 변수에 할당은 하지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마라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641" y="6523083"/>
            <a:ext cx="48126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[</a:t>
            </a:r>
            <a:r>
              <a:rPr lang="en-US" altLang="ko-KR" sz="900" dirty="0" smtClean="0"/>
              <a:t>1] </a:t>
            </a:r>
            <a:r>
              <a:rPr lang="en-US" altLang="ko-KR" sz="900" dirty="0" smtClean="0">
                <a:hlinkClick r:id="rId3"/>
              </a:rPr>
              <a:t>http</a:t>
            </a:r>
            <a:r>
              <a:rPr lang="en-US" altLang="ko-KR" sz="900" dirty="0">
                <a:hlinkClick r:id="rId3"/>
              </a:rPr>
              <a:t>://</a:t>
            </a:r>
            <a:r>
              <a:rPr lang="en-US" altLang="ko-KR" sz="900" dirty="0" smtClean="0">
                <a:hlinkClick r:id="rId3"/>
              </a:rPr>
              <a:t>bluese05.tistory.com/30</a:t>
            </a:r>
            <a:r>
              <a:rPr lang="en-US" altLang="ko-KR" sz="900" dirty="0" smtClean="0"/>
              <a:t> [2] </a:t>
            </a:r>
            <a:r>
              <a:rPr lang="en-US" altLang="ko-KR" sz="900" dirty="0" smtClean="0">
                <a:hlinkClick r:id="rId4"/>
              </a:rPr>
              <a:t>http</a:t>
            </a:r>
            <a:r>
              <a:rPr lang="en-US" altLang="ko-KR" sz="900" dirty="0">
                <a:hlinkClick r:id="rId4"/>
              </a:rPr>
              <a:t>://</a:t>
            </a:r>
            <a:r>
              <a:rPr lang="en-US" altLang="ko-KR" sz="900" dirty="0" smtClean="0">
                <a:hlinkClick r:id="rId4"/>
              </a:rPr>
              <a:t>trowind.tistory.com/72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9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23008" y="1496307"/>
            <a:ext cx="2118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lexical_scoping.py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510" y="2004312"/>
            <a:ext cx="72390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Lambda function / expression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585353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err="1">
                <a:solidFill>
                  <a:srgbClr val="000000"/>
                </a:solidFill>
                <a:latin typeface="맑은 고딕" pitchFamily="50" charset="-127"/>
              </a:rPr>
              <a:t>람다식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또는 람다 함수는 프로그래밍 언어에서 사용되는 개념으로 익명 함수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(Anonymous functions)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를 지칭하는 용어이다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641" y="6523083"/>
            <a:ext cx="48126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[</a:t>
            </a:r>
            <a:r>
              <a:rPr lang="en-US" altLang="ko-KR" sz="900" dirty="0" smtClean="0"/>
              <a:t>1] </a:t>
            </a:r>
            <a:r>
              <a:rPr lang="en-US" altLang="ko-KR" sz="900" dirty="0">
                <a:hlinkClick r:id="rId3"/>
              </a:rPr>
              <a:t>https://</a:t>
            </a:r>
            <a:r>
              <a:rPr lang="en-US" altLang="ko-KR" sz="900" dirty="0" smtClean="0">
                <a:hlinkClick r:id="rId3"/>
              </a:rPr>
              <a:t>goo.gl/gaEb6m</a:t>
            </a:r>
            <a:r>
              <a:rPr lang="en-US" altLang="ko-KR" sz="900" dirty="0"/>
              <a:t>  [2] </a:t>
            </a:r>
            <a:r>
              <a:rPr lang="en-US" altLang="ko-KR" sz="900" dirty="0">
                <a:hlinkClick r:id="rId4"/>
              </a:rPr>
              <a:t>https://</a:t>
            </a:r>
            <a:r>
              <a:rPr lang="en-US" altLang="ko-KR" sz="900" dirty="0" smtClean="0">
                <a:hlinkClick r:id="rId4"/>
              </a:rPr>
              <a:t>wikidocs.net/64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9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23008" y="1496307"/>
            <a:ext cx="82560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실무적으로는 코드의 간결함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지연 연산을 통한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퍼포먼스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향상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그리고 기존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이터레이션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관련 코드를 구현하는 데 있어 불필요한 부분들을 제거할 수 있다는 점에서 비교적 중요하게 다루어지고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[1]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람다식은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주로 고차 함수에 인자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(argument)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전달되거나 고차 함수가 돌려주는 결과값으로 쓰인다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[1]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function_lambda.py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291" y="3222128"/>
            <a:ext cx="4857750" cy="29718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299543" y="3312766"/>
            <a:ext cx="1897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그리스문자 람다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609" y="4845856"/>
            <a:ext cx="1600200" cy="50482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5036" y="5037544"/>
            <a:ext cx="1323975" cy="190500"/>
          </a:xfrm>
          <a:prstGeom prst="rect">
            <a:avLst/>
          </a:prstGeom>
        </p:spPr>
      </p:pic>
      <p:pic>
        <p:nvPicPr>
          <p:cNvPr id="10244" name="Picture 4" descr="관련 이미지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504" y="2871838"/>
            <a:ext cx="1220410" cy="122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관련 이미지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74043" y="4787658"/>
            <a:ext cx="690273" cy="69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5246609" y="5431209"/>
            <a:ext cx="3650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두 줄을 한 줄로 만들어서 람다라고 함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프로그래밍에서 이와 유사한 경우 람다라는 명칭을 많이 붙이므로 유의할 것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8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Lexical Scoping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5"/>
            <a:ext cx="8406001" cy="376750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smtClean="0">
                <a:solidFill>
                  <a:srgbClr val="000000"/>
                </a:solidFill>
                <a:latin typeface="맑은 고딕" pitchFamily="50" charset="-127"/>
              </a:rPr>
              <a:t>람다 아키텍처와는 다른 의미이므로 주의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9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157" y="1412739"/>
            <a:ext cx="7197133" cy="4459602"/>
          </a:xfrm>
          <a:prstGeom prst="rect">
            <a:avLst/>
          </a:prstGeom>
        </p:spPr>
      </p:pic>
      <p:sp>
        <p:nvSpPr>
          <p:cNvPr id="28" name="부제목 2"/>
          <p:cNvSpPr txBox="1">
            <a:spLocks/>
          </p:cNvSpPr>
          <p:nvPr/>
        </p:nvSpPr>
        <p:spPr>
          <a:xfrm>
            <a:off x="282291" y="6384095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t">
              <a:buNone/>
            </a:pPr>
            <a:r>
              <a:rPr lang="en-US" altLang="ko-KR" sz="1200" dirty="0" smtClean="0"/>
              <a:t>GDG(2016) </a:t>
            </a:r>
            <a:r>
              <a:rPr lang="en-US" altLang="ko-KR" sz="1200" dirty="0" err="1"/>
              <a:t>DevFest</a:t>
            </a:r>
            <a:r>
              <a:rPr lang="en-US" altLang="ko-KR" sz="1200" dirty="0"/>
              <a:t> Seoul </a:t>
            </a:r>
            <a:r>
              <a:rPr lang="en-US" altLang="ko-KR" sz="1200" dirty="0" smtClean="0"/>
              <a:t>- </a:t>
            </a:r>
            <a:r>
              <a:rPr lang="en-US" altLang="ko-KR" sz="1200" dirty="0"/>
              <a:t>Firebase Analytics + </a:t>
            </a:r>
            <a:r>
              <a:rPr lang="en-US" altLang="ko-KR" sz="1200" dirty="0" err="1" smtClean="0"/>
              <a:t>BigQuery</a:t>
            </a:r>
            <a:r>
              <a:rPr lang="en-US" altLang="ko-KR" sz="1200" dirty="0"/>
              <a:t>, </a:t>
            </a:r>
            <a:r>
              <a:rPr lang="en-US" altLang="ko-KR" sz="1200" dirty="0">
                <a:hlinkClick r:id="rId5"/>
              </a:rPr>
              <a:t>https://</a:t>
            </a:r>
            <a:r>
              <a:rPr lang="en-US" altLang="ko-KR" sz="1200" dirty="0" smtClean="0">
                <a:hlinkClick r:id="rId5"/>
              </a:rPr>
              <a:t>www.youtube.com/watch?v=Wi4mFICwoBE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514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Lexical Scoping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5"/>
            <a:ext cx="8406001" cy="376750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smtClean="0">
                <a:solidFill>
                  <a:srgbClr val="000000"/>
                </a:solidFill>
                <a:latin typeface="맑은 고딕" pitchFamily="50" charset="-127"/>
              </a:rPr>
              <a:t>람다 아키텍처와는 다른 의미이므로 주의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28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9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부제목 2"/>
          <p:cNvSpPr txBox="1">
            <a:spLocks/>
          </p:cNvSpPr>
          <p:nvPr/>
        </p:nvSpPr>
        <p:spPr>
          <a:xfrm>
            <a:off x="282291" y="6384095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t">
              <a:buNone/>
            </a:pPr>
            <a:r>
              <a:rPr lang="en-US" altLang="ko-KR" sz="1200" dirty="0" smtClean="0"/>
              <a:t>GDG(2016) </a:t>
            </a:r>
            <a:r>
              <a:rPr lang="en-US" altLang="ko-KR" sz="1200" dirty="0" err="1"/>
              <a:t>DevFest</a:t>
            </a:r>
            <a:r>
              <a:rPr lang="en-US" altLang="ko-KR" sz="1200" dirty="0"/>
              <a:t> Seoul </a:t>
            </a:r>
            <a:r>
              <a:rPr lang="en-US" altLang="ko-KR" sz="1200" dirty="0" smtClean="0"/>
              <a:t>- </a:t>
            </a:r>
            <a:r>
              <a:rPr lang="en-US" altLang="ko-KR" sz="1200" dirty="0"/>
              <a:t>Firebase Analytics + </a:t>
            </a:r>
            <a:r>
              <a:rPr lang="en-US" altLang="ko-KR" sz="1200" dirty="0" err="1" smtClean="0"/>
              <a:t>BigQuery</a:t>
            </a:r>
            <a:r>
              <a:rPr lang="en-US" altLang="ko-KR" sz="1200" dirty="0"/>
              <a:t>, </a:t>
            </a:r>
            <a:r>
              <a:rPr lang="en-US" altLang="ko-KR" sz="1200" dirty="0">
                <a:hlinkClick r:id="rId4"/>
              </a:rPr>
              <a:t>https://</a:t>
            </a:r>
            <a:r>
              <a:rPr lang="en-US" altLang="ko-KR" sz="1200" dirty="0" smtClean="0">
                <a:hlinkClick r:id="rId4"/>
              </a:rPr>
              <a:t>www.youtube.com/watch?v=Wi4mFICwoBE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291" y="1655746"/>
            <a:ext cx="8161369" cy="43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668235"/>
            <a:ext cx="8406000" cy="1041751"/>
          </a:xfrm>
        </p:spPr>
        <p:txBody>
          <a:bodyPr anchor="t">
            <a:normAutofit/>
          </a:bodyPr>
          <a:lstStyle/>
          <a:p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과제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52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Lecture note &amp; Source Code &amp; Textbook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Ch00. Intro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29324" y="5986307"/>
            <a:ext cx="4848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</a:t>
            </a:r>
            <a:r>
              <a:rPr lang="en-US" altLang="ko-KR" sz="24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github.com/yunho0130</a:t>
            </a:r>
            <a:r>
              <a:rPr lang="en-US" altLang="ko-KR" sz="24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4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53" y="1249544"/>
            <a:ext cx="7746366" cy="46119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507831" y="4729163"/>
            <a:ext cx="2871788" cy="11323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Vending Machine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30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90" y="2476357"/>
            <a:ext cx="5767808" cy="334981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vending_machine_solution.py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에 있는 독립적인 기능을 함수로 만들어서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Refactoring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하시오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748" y="2426751"/>
            <a:ext cx="3146107" cy="342692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74300" y="1309303"/>
            <a:ext cx="8221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리팩토링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(Refactoring) -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소프트웨어를 보다 쉽게 이해할 수 있고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적은 비용으로 수정할 수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있도록겉으로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보이는 동작의 변화 없이 내부 구조를 변경하는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것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왜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리팩토링을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해야 하는가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디자인을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개선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이해하기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쉽게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추후 버그 발생시 찾을 수 있음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결국은 협업을 위해 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74300" y="6599977"/>
            <a:ext cx="16610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/>
              <a:t>[1]</a:t>
            </a:r>
            <a:r>
              <a:rPr lang="ko-KR" altLang="en-US" sz="900" dirty="0" smtClean="0"/>
              <a:t> </a:t>
            </a:r>
            <a:r>
              <a:rPr lang="ko-KR" altLang="en-US" sz="900" dirty="0" smtClean="0">
                <a:hlinkClick r:id="rId5"/>
              </a:rPr>
              <a:t>https</a:t>
            </a:r>
            <a:r>
              <a:rPr lang="ko-KR" altLang="en-US" sz="900" dirty="0">
                <a:hlinkClick r:id="rId5"/>
              </a:rPr>
              <a:t>://</a:t>
            </a:r>
            <a:r>
              <a:rPr lang="ko-KR" altLang="en-US" sz="900" dirty="0" smtClean="0">
                <a:hlinkClick r:id="rId5"/>
              </a:rPr>
              <a:t>wikidocs.net/598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273009" y="6061520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Refactoring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한 모듈을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main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함수를 사용해서 호출하시오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803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하노이 탑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31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하노이 탑을 재귀함수를 이용하여 구현하시오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2" name="Picture 4" descr="하노이탑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115" y="1949761"/>
            <a:ext cx="3704679" cy="411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하노이탑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358" y="2534360"/>
            <a:ext cx="2029622" cy="254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3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668235"/>
            <a:ext cx="8406000" cy="1041751"/>
          </a:xfrm>
        </p:spPr>
        <p:txBody>
          <a:bodyPr anchor="t">
            <a:normAutofit/>
          </a:bodyPr>
          <a:lstStyle/>
          <a:p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0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1249544"/>
            <a:ext cx="8429625" cy="373380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Lecture note &amp; Source Code &amp; Textbook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Ch00. Intro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4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29324" y="5986307"/>
            <a:ext cx="4848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</a:t>
            </a:r>
            <a:r>
              <a:rPr lang="en-US" altLang="ko-KR" sz="24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github.com/yunho0130</a:t>
            </a:r>
            <a:r>
              <a:rPr lang="en-US" altLang="ko-KR" sz="24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4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0837" y="3786310"/>
            <a:ext cx="1141079" cy="4006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r="1164"/>
          <a:stretch/>
        </p:blipFill>
        <p:spPr>
          <a:xfrm>
            <a:off x="2878599" y="4117070"/>
            <a:ext cx="6258257" cy="191726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878599" y="5732586"/>
            <a:ext cx="1141079" cy="3017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4" idx="2"/>
            <a:endCxn id="14" idx="0"/>
          </p:cNvCxnSpPr>
          <p:nvPr/>
        </p:nvCxnSpPr>
        <p:spPr>
          <a:xfrm>
            <a:off x="921377" y="4186989"/>
            <a:ext cx="2527762" cy="154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2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Python Style Guidelines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LR: Language Rule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문법적인 사항으로 필수적으로 지켜야 할 부분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SR: Style Rule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컨벤션에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가까움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7495" y="1412739"/>
            <a:ext cx="460276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Conditional Expression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사용하고 싶으면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라인으로만 사용하라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=1 if y=1 else 2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True/False Evaluation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명시적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False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 사용할 것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파이썬은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다음과 같은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"empty" value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간주함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0, None, [], {}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Generator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필요하면 사용하라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Yields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대신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Strings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String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Immutable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이기 때문에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메모리 낭비가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심하다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포맷코드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사용을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권장하며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특히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Loop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문에서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연산자와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+=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연산자는 피한다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두 줄 이상의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사용하는데에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"""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사용하고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'''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사용하지 말라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doc string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반드시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"""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여야 하기 때문에 권한다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026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900262" y="1612637"/>
            <a:ext cx="408861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Parentheses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괄호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리턴과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조건문에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괄호 사용하지 말 것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튜플로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처리된다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TODO Comments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# TODO :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할 것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FIXME :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고칠 것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Spyder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Pylint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확인가능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임시적으로 좋은 코드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단기 개발에 유리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반드시 이름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이메일주소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참조가능한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방법을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기입힌다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TODO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주석을 작성하는 이유는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해당 코멘트와 관련된 사람을 찾는 것임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때문에 자신의 이름과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이메일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주소를 적는 것임</a:t>
            </a:r>
          </a:p>
          <a:p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1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Mutable vs Immutable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String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연산을 루프에서 사용하면 왜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안되는가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?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Mutable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한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자료형에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대입 연산자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( = )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를 사용하여 다른 값을 대입하고자 하면 그 값 자체가 바뀌지만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Immutable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한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자료형에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다른 값을 대입하고자 하면 새로운 메모리 공간을 만들고 그 값으로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swap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48577"/>
          <a:stretch/>
        </p:blipFill>
        <p:spPr>
          <a:xfrm>
            <a:off x="599808" y="2117489"/>
            <a:ext cx="3180043" cy="1763036"/>
          </a:xfrm>
          <a:prstGeom prst="rect">
            <a:avLst/>
          </a:prstGeom>
        </p:spPr>
      </p:pic>
      <p:pic>
        <p:nvPicPr>
          <p:cNvPr id="2050" name="Picture 2" descr="mutable vs immutable pyth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045" y="3889270"/>
            <a:ext cx="5369848" cy="24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20581" y="6411922"/>
            <a:ext cx="70713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5"/>
              </a:rPr>
              <a:t>https://</a:t>
            </a:r>
            <a:r>
              <a:rPr lang="ko-KR" altLang="en-US" sz="1200" dirty="0" smtClean="0">
                <a:hlinkClick r:id="rId5"/>
              </a:rPr>
              <a:t>www.cs.hmc.edu/csforall/ImperativeProgramming/imperativeprogramming.html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t="55426"/>
          <a:stretch/>
        </p:blipFill>
        <p:spPr>
          <a:xfrm>
            <a:off x="4738533" y="2215144"/>
            <a:ext cx="3180043" cy="15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61" y="1981383"/>
            <a:ext cx="6532126" cy="4442785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Debugging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Spyder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1237545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Print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에만 의존하는 디버깅은 가능하면 피하는 게 좋음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52"/>
          <p:cNvGrpSpPr/>
          <p:nvPr/>
        </p:nvGrpSpPr>
        <p:grpSpPr>
          <a:xfrm>
            <a:off x="2151416" y="2141063"/>
            <a:ext cx="228600" cy="228600"/>
            <a:chOff x="2590800" y="1828800"/>
            <a:chExt cx="228600" cy="228600"/>
          </a:xfrm>
        </p:grpSpPr>
        <p:sp>
          <p:nvSpPr>
            <p:cNvPr id="12" name="타원 11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7" name="Table 1"/>
          <p:cNvGraphicFramePr>
            <a:graphicFrameLocks noGrp="1"/>
          </p:cNvGraphicFramePr>
          <p:nvPr>
            <p:extLst/>
          </p:nvPr>
        </p:nvGraphicFramePr>
        <p:xfrm>
          <a:off x="6952463" y="1925176"/>
          <a:ext cx="2093296" cy="444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3296"/>
              </a:tblGrid>
              <a:tr h="2531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altLang="ko-KR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D314E"/>
                    </a:solidFill>
                  </a:tcPr>
                </a:tc>
              </a:tr>
              <a:tr h="4192834">
                <a:tc>
                  <a:txBody>
                    <a:bodyPr/>
                    <a:lstStyle/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프로그램의 흐름이 혼동될 경우에 필요에 맞게 사용하면 도움이 됨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en-US" altLang="ko-KR" sz="1000" b="1" baseline="0" dirty="0" err="1" smtClean="0">
                          <a:solidFill>
                            <a:schemeClr val="tx1"/>
                          </a:solidFill>
                        </a:rPr>
                        <a:t>Spyder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에는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Variable explorer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File explorer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가 있음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[F8]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을 활용하여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Static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구문 분석을 활용하는 것도 방법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19" name="그룹 52"/>
          <p:cNvGrpSpPr/>
          <p:nvPr/>
        </p:nvGrpSpPr>
        <p:grpSpPr>
          <a:xfrm>
            <a:off x="3782897" y="2692427"/>
            <a:ext cx="228600" cy="228600"/>
            <a:chOff x="2590800" y="1828800"/>
            <a:chExt cx="228600" cy="228600"/>
          </a:xfrm>
        </p:grpSpPr>
        <p:sp>
          <p:nvSpPr>
            <p:cNvPr id="21" name="타원 20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2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265716" y="2369663"/>
            <a:ext cx="1138992" cy="17934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27971" y="2924114"/>
            <a:ext cx="2874515" cy="8109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78594" y="1935827"/>
            <a:ext cx="6715661" cy="44353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Python Style Guidelines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8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026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82291" y="86404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pylint</a:t>
            </a:r>
            <a:r>
              <a:rPr lang="en-US" altLang="ko-KR" sz="16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를 활용한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bugs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와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style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problems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을 찾아내기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6058" y="6156017"/>
            <a:ext cx="7087585" cy="2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50" dirty="0"/>
              <a:t>Google Python </a:t>
            </a:r>
            <a:r>
              <a:rPr lang="en-US" altLang="ko-KR" sz="950" dirty="0" err="1"/>
              <a:t>Syle</a:t>
            </a:r>
            <a:r>
              <a:rPr lang="en-US" altLang="ko-KR" sz="950" dirty="0"/>
              <a:t> Guideline (Revision 2.59)</a:t>
            </a:r>
            <a:r>
              <a:rPr lang="ko-KR" altLang="en-US" sz="950" dirty="0"/>
              <a:t> </a:t>
            </a:r>
            <a:r>
              <a:rPr lang="ko-KR" altLang="en-US" sz="950" dirty="0">
                <a:hlinkClick r:id="rId4"/>
              </a:rPr>
              <a:t>http://google.github.io/styleguide/pyguide.html</a:t>
            </a:r>
            <a:r>
              <a:rPr lang="ko-KR" altLang="en-US" sz="950" dirty="0"/>
              <a:t> 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9428" y="2083795"/>
            <a:ext cx="6463518" cy="3962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직사각형 28"/>
          <p:cNvSpPr/>
          <p:nvPr/>
        </p:nvSpPr>
        <p:spPr>
          <a:xfrm>
            <a:off x="5539999" y="2564672"/>
            <a:ext cx="2822948" cy="15409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81434" y="1246928"/>
            <a:ext cx="8468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Spyder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[F8]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클릭시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나오는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[Static code analysis]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[Output]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누르면 확인 가능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리눅스용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설치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 install 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pylint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pylint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filename.py ;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pylint-gui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23" y="2864471"/>
            <a:ext cx="3052509" cy="289281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3" name="직선 화살표 연결선 32"/>
          <p:cNvCxnSpPr>
            <a:stCxn id="29" idx="1"/>
            <a:endCxn id="32" idx="3"/>
          </p:cNvCxnSpPr>
          <p:nvPr/>
        </p:nvCxnSpPr>
        <p:spPr>
          <a:xfrm flipH="1">
            <a:off x="3746532" y="3335151"/>
            <a:ext cx="1793467" cy="975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6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자판기 만들기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9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902014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자판기의 판매 과정을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flow chart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를 활용하여 표현하시오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자판기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6" y="1707690"/>
            <a:ext cx="82010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82290" y="5591692"/>
            <a:ext cx="8406001" cy="73044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사용자가 입력한 금액과 물품의 가격을 계산한 후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남은 금액을 표시하는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[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현재금액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]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표시기를 만들고 사용자가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[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반환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]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버튼을 누르면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[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금액을 반환합니다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]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메시지를 출력하고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[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현재금액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]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0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으로 만드시오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2290" y="5051124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재고를 물품당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10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개씩만 가질 수 있는 자판기를 만들고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물건이 떨어지면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[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매진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]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메시지를 출력하시오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0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7867</TotalTime>
  <Words>2069</Words>
  <Application>Microsoft Office PowerPoint</Application>
  <PresentationFormat>화면 슬라이드 쇼(4:3)</PresentationFormat>
  <Paragraphs>350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Times New Roman</vt:lpstr>
      <vt:lpstr>Wingdings</vt:lpstr>
      <vt:lpstr>Arial</vt:lpstr>
      <vt:lpstr>Office 테마</vt:lpstr>
      <vt:lpstr>Start Programming with Google Python Style Guide</vt:lpstr>
      <vt:lpstr>Ch04. Review</vt:lpstr>
      <vt:lpstr>Lecture note &amp; Source Code &amp; Textbook</vt:lpstr>
      <vt:lpstr>Lecture note &amp; Source Code &amp; Textbook</vt:lpstr>
      <vt:lpstr>Python Style Guidelines</vt:lpstr>
      <vt:lpstr>Mutable vs Immutable</vt:lpstr>
      <vt:lpstr>Debugging</vt:lpstr>
      <vt:lpstr>Python Style Guidelines</vt:lpstr>
      <vt:lpstr>자판기 만들기</vt:lpstr>
      <vt:lpstr>Vending Machine</vt:lpstr>
      <vt:lpstr>Ch05. Function</vt:lpstr>
      <vt:lpstr>Function</vt:lpstr>
      <vt:lpstr>Function</vt:lpstr>
      <vt:lpstr>Function</vt:lpstr>
      <vt:lpstr>Function</vt:lpstr>
      <vt:lpstr>Function</vt:lpstr>
      <vt:lpstr>Running on Linux Server (실습)</vt:lpstr>
      <vt:lpstr>Function</vt:lpstr>
      <vt:lpstr>재귀함수</vt:lpstr>
      <vt:lpstr>함수형 프로그래밍 언어</vt:lpstr>
      <vt:lpstr>Python Style Guidelines</vt:lpstr>
      <vt:lpstr>Python Style Guidelines</vt:lpstr>
      <vt:lpstr>Generator</vt:lpstr>
      <vt:lpstr>Decorator</vt:lpstr>
      <vt:lpstr>Lexical Scoping</vt:lpstr>
      <vt:lpstr>Lambda function / expression</vt:lpstr>
      <vt:lpstr>Lexical Scoping</vt:lpstr>
      <vt:lpstr>Lexical Scoping</vt:lpstr>
      <vt:lpstr>과제</vt:lpstr>
      <vt:lpstr>Vending Machine</vt:lpstr>
      <vt:lpstr>하노이 탑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Yunho Maeng</cp:lastModifiedBy>
  <cp:revision>185</cp:revision>
  <cp:lastPrinted>2011-08-28T13:13:29Z</cp:lastPrinted>
  <dcterms:created xsi:type="dcterms:W3CDTF">2011-08-24T01:05:33Z</dcterms:created>
  <dcterms:modified xsi:type="dcterms:W3CDTF">2016-12-29T22:42:50Z</dcterms:modified>
</cp:coreProperties>
</file>