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717" r:id="rId2"/>
    <p:sldId id="675" r:id="rId3"/>
    <p:sldId id="699" r:id="rId4"/>
    <p:sldId id="670" r:id="rId5"/>
    <p:sldId id="67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24" y="200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370258"/>
            <a:ext cx="10635028" cy="2081490"/>
          </a:xfrm>
        </p:spPr>
        <p:txBody>
          <a:bodyPr/>
          <a:lstStyle/>
          <a:p>
            <a:r>
              <a:rPr lang="en-US" altLang="ja-JP" dirty="0"/>
              <a:t>Unbiased, Adaptive Stochastic Sampling for Rendering Inhomogeneous Participating Media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Yue et al., 2010, ACM Transactions on Graphics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非均質関与媒質のレンダリング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Light path</a:t>
            </a:r>
            <a:r>
              <a:rPr lang="ja-JP" altLang="en-US" sz="2000" dirty="0"/>
              <a:t>計算手法の提案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任意手法の</a:t>
            </a:r>
            <a:r>
              <a:rPr lang="en-US" altLang="ja-JP" sz="2000" dirty="0"/>
              <a:t>Light path</a:t>
            </a:r>
            <a:r>
              <a:rPr lang="ja-JP" altLang="en-US" sz="2000" dirty="0"/>
              <a:t>計算を高速化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非均質でも効率的に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kumimoji="1" lang="en-US" altLang="ja-JP" sz="2000" dirty="0"/>
              <a:t>Ray-marching method</a:t>
            </a:r>
          </a:p>
          <a:p>
            <a:pPr marL="0" indent="0">
              <a:buNone/>
            </a:pPr>
            <a:r>
              <a:rPr kumimoji="1" lang="ja-JP" altLang="en-US" sz="2000" dirty="0"/>
              <a:t>バイアスあり。厳密解に収束しない。</a:t>
            </a:r>
            <a:endParaRPr kumimoji="1"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Woodcock tracking</a:t>
            </a:r>
          </a:p>
          <a:p>
            <a:pPr marL="0" indent="0">
              <a:buNone/>
            </a:pPr>
            <a:r>
              <a:rPr kumimoji="1" lang="ja-JP" altLang="en-US" sz="2000" dirty="0"/>
              <a:t>バイアスなし。非均質だと効率悪い</a:t>
            </a:r>
            <a:endParaRPr kumimoji="1" lang="en-US" altLang="ja-JP" sz="2000" dirty="0"/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57521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棄却サンプリングコストに応じた空間分割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消散係数に着目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消散係数の差が大きい空間で</a:t>
            </a:r>
            <a:r>
              <a:rPr lang="en-US" altLang="ja-JP" sz="2000" dirty="0"/>
              <a:t>380</a:t>
            </a:r>
            <a:r>
              <a:rPr lang="ja-JP" altLang="en-US" sz="2000" dirty="0"/>
              <a:t>倍高速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GPU</a:t>
            </a:r>
            <a:r>
              <a:rPr lang="ja-JP" altLang="en-US" sz="2000" dirty="0"/>
              <a:t>で</a:t>
            </a:r>
            <a:r>
              <a:rPr lang="en-US" altLang="ja-JP" sz="2000" dirty="0"/>
              <a:t>CPU</a:t>
            </a:r>
            <a:r>
              <a:rPr lang="ja-JP" altLang="en-US" sz="2000" dirty="0"/>
              <a:t>の</a:t>
            </a:r>
            <a:r>
              <a:rPr lang="en-US" altLang="ja-JP" sz="2000" dirty="0"/>
              <a:t>50</a:t>
            </a:r>
            <a:r>
              <a:rPr lang="ja-JP" altLang="en-US" sz="2000" dirty="0"/>
              <a:t>倍高速化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均質な関与媒質だと高速化はされない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高次元での効率的な</a:t>
            </a:r>
            <a:r>
              <a:rPr lang="en-US" altLang="ja-JP" sz="2000" dirty="0"/>
              <a:t>the largest empty rectangle problem</a:t>
            </a:r>
            <a:r>
              <a:rPr lang="ja-JP" altLang="en-US" sz="2000" dirty="0"/>
              <a:t>の解法（例えば </a:t>
            </a:r>
            <a:r>
              <a:rPr lang="en-US" altLang="ja-JP" sz="2000" dirty="0"/>
              <a:t>motion blur </a:t>
            </a:r>
            <a:r>
              <a:rPr lang="ja-JP" altLang="en-US" sz="2000" dirty="0"/>
              <a:t>は</a:t>
            </a:r>
            <a:r>
              <a:rPr lang="en-US" altLang="ja-JP" sz="2000" dirty="0"/>
              <a:t>5D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Metropolis light transport</a:t>
            </a:r>
            <a:r>
              <a:rPr lang="ja-JP" altLang="en-US" sz="2000" dirty="0"/>
              <a:t>などへの適用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67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B1FBF4-752F-40E3-A5C3-C0490B50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340768"/>
            <a:ext cx="855073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ja-JP" sz="3200" b="1" dirty="0"/>
              <a:t>Unbiasedness</a:t>
            </a:r>
            <a:endParaRPr kumimoji="0" lang="en-US" altLang="ja-JP" sz="3200" dirty="0"/>
          </a:p>
          <a:p>
            <a:pPr lvl="0"/>
            <a:endParaRPr kumimoji="0" lang="en-US" altLang="ja-JP" sz="2400" dirty="0"/>
          </a:p>
          <a:p>
            <a:pPr lvl="0"/>
            <a:r>
              <a:rPr kumimoji="0" lang="ja-JP" altLang="en-US" sz="2400" dirty="0"/>
              <a:t>推定量の期待値が母集団の真の値と一致する性質。</a:t>
            </a:r>
            <a:endParaRPr kumimoji="0" lang="en-US" altLang="ja-JP" sz="2400" dirty="0"/>
          </a:p>
          <a:p>
            <a:pPr lvl="0"/>
            <a:endParaRPr kumimoji="0" lang="en-US" altLang="ja-JP" sz="2400" dirty="0"/>
          </a:p>
          <a:p>
            <a:pPr lvl="0"/>
            <a:r>
              <a:rPr kumimoji="0" lang="ja-JP" altLang="en-US" sz="2400" dirty="0"/>
              <a:t>例えば標本平均は</a:t>
            </a:r>
            <a:r>
              <a:rPr kumimoji="0" lang="en-US" altLang="ja-JP" sz="2400" dirty="0"/>
              <a:t>unbiasedness</a:t>
            </a:r>
            <a:r>
              <a:rPr kumimoji="0" lang="ja-JP" altLang="en-US" sz="2400" dirty="0"/>
              <a:t>を持つ（大数の法則より）。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1" dirty="0">
                <a:solidFill>
                  <a:srgbClr val="E4007F"/>
                </a:solidFill>
              </a:rPr>
              <a:t>何度もやって平均すれば真の値に収束していく！</a:t>
            </a:r>
            <a:endParaRPr kumimoji="0" lang="en-US" altLang="ja-JP" sz="2400" b="1" dirty="0">
              <a:solidFill>
                <a:srgbClr val="E4007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5199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F3A0F2-AD31-4B18-9BA0-1AC0F67F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18" y="1252051"/>
            <a:ext cx="3782852" cy="18360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EE6F063-AF0E-424B-A6EE-3B4DD3E1E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02" y="1102293"/>
            <a:ext cx="4752527" cy="20702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FBDD2C8-6B0C-4513-B452-238301CF9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3776304"/>
            <a:ext cx="7048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2DEFAF-76B1-43E8-88B9-D0DFE60E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2" y="824340"/>
            <a:ext cx="4977371" cy="27461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480B90-7CDD-49A5-A6B7-C99967F6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56" y="728700"/>
            <a:ext cx="4750242" cy="30068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4271D63-9418-4C5E-995C-B43C60B12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30" y="3628791"/>
            <a:ext cx="5112568" cy="318006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7397486-E3A3-45B5-B25E-7C7EDDF8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133" y="3701637"/>
            <a:ext cx="6474233" cy="13369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098AB16-E01D-47BB-9987-7BDEC6C07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66" y="4993044"/>
            <a:ext cx="5695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9360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25763</TotalTime>
  <Words>221</Words>
  <PresentationFormat>ワイド画面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PowerPoint Design</vt:lpstr>
      <vt:lpstr>Unbiased, Adaptive Stochastic Sampling for Rendering Inhomogeneous Participating Media  Yue et al., 2010, ACM Transactions on Graphics</vt:lpstr>
      <vt:lpstr>Unbiased, Adaptive Stochastic Sampling for Rendering Inhomogeneous Participating Media</vt:lpstr>
      <vt:lpstr>Unbiased, Adaptive Stochastic Sampling for Rendering Inhomogeneous Participating Media</vt:lpstr>
      <vt:lpstr>Unbiased, Adaptive Stochastic Sampling for Rendering Inhomogeneous Participating Media</vt:lpstr>
      <vt:lpstr>Unbiased, Adaptive Stochastic Sampling for Rendering Inhomogeneous Participating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2013-06-19T15:30:58Z</dcterms:created>
  <dcterms:modified xsi:type="dcterms:W3CDTF">2019-03-19T11:23:28Z</dcterms:modified>
</cp:coreProperties>
</file>