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717" r:id="rId2"/>
    <p:sldId id="714" r:id="rId3"/>
    <p:sldId id="713" r:id="rId4"/>
    <p:sldId id="727" r:id="rId5"/>
    <p:sldId id="721" r:id="rId6"/>
    <p:sldId id="726" r:id="rId7"/>
    <p:sldId id="722" r:id="rId8"/>
    <p:sldId id="723" r:id="rId9"/>
    <p:sldId id="724" r:id="rId10"/>
    <p:sldId id="728" r:id="rId11"/>
    <p:sldId id="72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pos="619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E2F1FA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160"/>
        <p:guide orient="horz" pos="1185"/>
        <p:guide orient="horz" pos="3135"/>
        <p:guide orient="horz" pos="3906"/>
        <p:guide orient="horz" pos="1094"/>
        <p:guide pos="619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exp/items/25e88f506fc7458c7fa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074793"/>
            <a:ext cx="11294178" cy="2672421"/>
          </a:xfrm>
        </p:spPr>
        <p:txBody>
          <a:bodyPr/>
          <a:lstStyle/>
          <a:p>
            <a:r>
              <a:rPr lang="en-US" altLang="ja-JP" sz="4000" dirty="0"/>
              <a:t>Learning to Importance Sample in Primary Sample Space</a:t>
            </a:r>
            <a:br>
              <a:rPr lang="en-US" altLang="ja-JP" dirty="0"/>
            </a:br>
            <a:br>
              <a:rPr lang="en-US" altLang="ja-JP" dirty="0"/>
            </a:br>
            <a:r>
              <a:rPr lang="fr-FR" altLang="ja-JP" dirty="0"/>
              <a:t>Zheng and Zwicker, 201</a:t>
            </a:r>
            <a:r>
              <a:rPr lang="en-US" altLang="ja-JP" dirty="0"/>
              <a:t>9</a:t>
            </a:r>
            <a:r>
              <a:rPr lang="fr-FR" altLang="ja-JP" dirty="0"/>
              <a:t>, Eurographics.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2C95B48-43E8-48D9-9FED-B9CE20F5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4" y="1326472"/>
            <a:ext cx="8361607" cy="45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632357-3E13-4785-87A4-925B065BC8E4}"/>
              </a:ext>
            </a:extLst>
          </p:cNvPr>
          <p:cNvSpPr/>
          <p:nvPr/>
        </p:nvSpPr>
        <p:spPr>
          <a:xfrm>
            <a:off x="762014" y="1978203"/>
            <a:ext cx="6070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/>
              <a:t>RealNVP</a:t>
            </a:r>
            <a:r>
              <a:rPr lang="ja-JP" altLang="en-US" b="1" dirty="0"/>
              <a:t>の論文を読んだので要約とメモ </a:t>
            </a:r>
            <a:r>
              <a:rPr lang="en-US" altLang="ja-JP" b="1" dirty="0"/>
              <a:t>- </a:t>
            </a:r>
            <a:r>
              <a:rPr lang="en-US" altLang="ja-JP" b="1" dirty="0" err="1"/>
              <a:t>Qiita</a:t>
            </a:r>
            <a:endParaRPr lang="en-US" altLang="ja-JP" dirty="0">
              <a:hlinkClick r:id="rId2"/>
            </a:endParaRPr>
          </a:p>
          <a:p>
            <a:r>
              <a:rPr lang="en-US" altLang="ja-JP" dirty="0">
                <a:hlinkClick r:id="rId2"/>
              </a:rPr>
              <a:t>https://qiita.com/exp/items/25e88f506fc7458c7fad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60AA60-1E98-420F-B1B6-DA9F59EF5B2B}"/>
              </a:ext>
            </a:extLst>
          </p:cNvPr>
          <p:cNvSpPr txBox="1"/>
          <p:nvPr/>
        </p:nvSpPr>
        <p:spPr>
          <a:xfrm>
            <a:off x="767408" y="1296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61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7CEC682-D2FD-4B66-B755-72F2CA47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58359"/>
            <a:ext cx="11064592" cy="35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en-US" altLang="ja-JP" sz="2000" dirty="0"/>
              <a:t>DNN</a:t>
            </a:r>
            <a:r>
              <a:rPr lang="ja-JP" altLang="en-US" sz="2000" dirty="0"/>
              <a:t>＋</a:t>
            </a:r>
            <a:r>
              <a:rPr lang="en-US" altLang="ja-JP" sz="2000" dirty="0"/>
              <a:t> Importance Sampling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en-US" altLang="ja-JP" sz="2000" dirty="0"/>
              <a:t>PSS</a:t>
            </a:r>
            <a:r>
              <a:rPr lang="ja-JP" altLang="en-US" sz="2000" dirty="0"/>
              <a:t>空間内での</a:t>
            </a:r>
            <a:r>
              <a:rPr lang="en-US" altLang="ja-JP" sz="2000" dirty="0"/>
              <a:t>Importance Sampling</a:t>
            </a:r>
            <a:r>
              <a:rPr lang="ja-JP" altLang="en-US" sz="2000" dirty="0"/>
              <a:t>の機械学習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特定のエフェクトやレンダラに非依存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MC</a:t>
            </a:r>
            <a:r>
              <a:rPr lang="ja-JP" altLang="en-US" sz="2000" dirty="0"/>
              <a:t>レイトレの基本要素を</a:t>
            </a:r>
            <a:r>
              <a:rPr lang="en-US" altLang="ja-JP" sz="2000" dirty="0"/>
              <a:t>Importance Sampling</a:t>
            </a:r>
            <a:r>
              <a:rPr lang="ja-JP" altLang="en-US" sz="2000" dirty="0"/>
              <a:t>に組み込みたい</a:t>
            </a:r>
            <a:endParaRPr lang="en-US" altLang="ja-JP" sz="2000" dirty="0"/>
          </a:p>
          <a:p>
            <a:pPr lvl="1"/>
            <a:r>
              <a:rPr lang="en-US" altLang="ja-JP" sz="1200" dirty="0"/>
              <a:t>importance sampling of BRDFs, environment maps, direct illumination from many light sources, visibility</a:t>
            </a:r>
            <a:endParaRPr lang="ja-JP" altLang="en-US" sz="1600" b="1" dirty="0"/>
          </a:p>
          <a:p>
            <a:pPr>
              <a:buFontTx/>
              <a:buChar char="-"/>
            </a:pPr>
            <a:r>
              <a:rPr lang="en-US" altLang="ja-JP" sz="2000" dirty="0"/>
              <a:t>PSS</a:t>
            </a:r>
            <a:r>
              <a:rPr lang="ja-JP" altLang="en-US" sz="2000" dirty="0"/>
              <a:t>ｰ</a:t>
            </a:r>
            <a:r>
              <a:rPr lang="en-US" altLang="ja-JP" sz="2000" dirty="0"/>
              <a:t>MLT</a:t>
            </a:r>
            <a:r>
              <a:rPr lang="ja-JP" altLang="en-US" sz="2000" dirty="0"/>
              <a:t>は提案経路を却下するので非効率</a:t>
            </a:r>
            <a:endParaRPr lang="en-US" altLang="ja-JP" sz="12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en-US" altLang="ja-JP" sz="2000" dirty="0"/>
              <a:t>PSS</a:t>
            </a:r>
            <a:r>
              <a:rPr lang="ja-JP" altLang="en-US" sz="2000" dirty="0"/>
              <a:t>から目標密度への非線形変換を得るために</a:t>
            </a:r>
            <a:r>
              <a:rPr lang="en-US" altLang="ja-JP" sz="2000" dirty="0"/>
              <a:t>NN</a:t>
            </a:r>
            <a:r>
              <a:rPr lang="ja-JP" altLang="en-US" sz="2000" dirty="0"/>
              <a:t>を使用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経路を却下しない（余計な経路計算がない）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任意シーン対応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バイアスを導入しない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最尤推定をベイズ統計に拡張しシーン学習を少ないサンプル数で行えるのでは？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高次元の変換（</a:t>
            </a:r>
            <a:r>
              <a:rPr lang="en-US" altLang="ja-JP" sz="2000" dirty="0"/>
              <a:t>12D</a:t>
            </a:r>
            <a:r>
              <a:rPr lang="ja-JP" altLang="en-US" sz="2000" dirty="0"/>
              <a:t>）はほぼ意味がなかったが、実用的に高次元変換を使えるか？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小さなスケールのコースティクスや光沢は描画できないことがある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550D46-CB0F-411A-B112-C38BD845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736725"/>
            <a:ext cx="6154009" cy="37533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EA2306-4633-4970-968C-10C1C5B2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42" y="3011855"/>
            <a:ext cx="4869456" cy="17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97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40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FA1D58-316B-4234-A87C-D5978B83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93" y="963455"/>
            <a:ext cx="7396813" cy="53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EEC59B-B1AB-4C77-84D0-30D0CA76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3348026"/>
            <a:ext cx="5096586" cy="161948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173048-91A6-407C-B16E-4D5CDACA4285}"/>
              </a:ext>
            </a:extLst>
          </p:cNvPr>
          <p:cNvGrpSpPr/>
          <p:nvPr/>
        </p:nvGrpSpPr>
        <p:grpSpPr>
          <a:xfrm>
            <a:off x="1807689" y="1655751"/>
            <a:ext cx="8573696" cy="4843188"/>
            <a:chOff x="1807689" y="1655751"/>
            <a:chExt cx="8573696" cy="484318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80844E9-C638-4B82-AFE1-EB2BB49DC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7689" y="1888196"/>
              <a:ext cx="8573696" cy="4610743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8C7CB35-E168-4ED2-BCA3-F0E958B7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3892" y="1655751"/>
              <a:ext cx="5096586" cy="161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5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DAFD0AB-7DCB-4C53-AA71-0DEAED31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1295102"/>
            <a:ext cx="628737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026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26505</TotalTime>
  <Words>282</Words>
  <Application>Microsoft Office PowerPoint</Application>
  <PresentationFormat>ワイド画面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メイリオ</vt:lpstr>
      <vt:lpstr>Arial</vt:lpstr>
      <vt:lpstr>Calibri</vt:lpstr>
      <vt:lpstr>PowerPoint Design</vt:lpstr>
      <vt:lpstr>Learning to Importance Sample in Primary Sample Space  Zheng and Zwicker, 2019, Eurographics.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253</cp:revision>
  <dcterms:created xsi:type="dcterms:W3CDTF">2013-06-19T15:30:58Z</dcterms:created>
  <dcterms:modified xsi:type="dcterms:W3CDTF">2020-04-17T06:54:05Z</dcterms:modified>
</cp:coreProperties>
</file>