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717" r:id="rId2"/>
    <p:sldId id="714" r:id="rId3"/>
    <p:sldId id="713" r:id="rId4"/>
    <p:sldId id="718" r:id="rId5"/>
    <p:sldId id="719" r:id="rId6"/>
    <p:sldId id="721" r:id="rId7"/>
    <p:sldId id="72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109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83" userDrawn="1">
          <p15:clr>
            <a:srgbClr val="A4A3A4"/>
          </p15:clr>
        </p15:guide>
        <p15:guide id="10" pos="5042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5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E2F1FA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E32FE-8177-45EE-85F8-2758506E75C0}" v="5" dt="2019-03-19T04:25:46.042"/>
    <p1510:client id="{26134B75-232A-4FE3-911C-B23C890DD038}" v="26" dt="2019-03-19T04:45:35.537"/>
    <p1510:client id="{76E2985F-61D3-4F0E-8587-FEEB01D31A41}" v="16301" dt="2019-03-19T01:13:46.0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336" y="84"/>
      </p:cViewPr>
      <p:guideLst>
        <p:guide orient="horz" pos="2160"/>
        <p:guide orient="horz" pos="1185"/>
        <p:guide orient="horz" pos="3135"/>
        <p:guide orient="horz" pos="3906"/>
        <p:guide orient="horz" pos="1094"/>
        <p:guide pos="630"/>
        <p:guide pos="7050"/>
        <p:guide pos="3840"/>
        <p:guide pos="2683"/>
        <p:guide pos="5042"/>
        <p:guide pos="4063"/>
        <p:guide pos="3613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tsuHisanari/201409-raytracing-campi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444124"/>
            <a:ext cx="11294178" cy="1933758"/>
          </a:xfrm>
        </p:spPr>
        <p:txBody>
          <a:bodyPr/>
          <a:lstStyle/>
          <a:p>
            <a:r>
              <a:rPr lang="en-US" altLang="ja-JP" sz="4000" dirty="0"/>
              <a:t>Primary Sample Space Path Guiding</a:t>
            </a:r>
            <a:br>
              <a:rPr lang="en-US" altLang="ja-JP" dirty="0"/>
            </a:br>
            <a:br>
              <a:rPr lang="en-US" altLang="ja-JP" dirty="0"/>
            </a:br>
            <a:r>
              <a:rPr lang="fr-FR" altLang="ja-JP" dirty="0"/>
              <a:t>Guo et al., 2018, Eurographics.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67474D1-1D84-4BC5-BD36-EE7A03EA8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0" y="916027"/>
            <a:ext cx="6346748" cy="50773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ECACB32-41D7-497F-8484-7D9AA4133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078" y="1448780"/>
            <a:ext cx="4361190" cy="38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en-US" altLang="ja-JP" sz="2000" dirty="0"/>
              <a:t>Path Guiding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en-US" altLang="ja-JP" sz="2000" dirty="0"/>
              <a:t>Primary Sample Space</a:t>
            </a:r>
            <a:r>
              <a:rPr lang="ja-JP" altLang="en-US" sz="2000" dirty="0"/>
              <a:t>での</a:t>
            </a:r>
            <a:r>
              <a:rPr lang="en-US" altLang="ja-JP" sz="2000" dirty="0"/>
              <a:t>Path Guiding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r>
              <a:rPr lang="en-US" altLang="ja-JP" sz="2000" dirty="0"/>
              <a:t>Metropolis Light Transport</a:t>
            </a:r>
          </a:p>
          <a:p>
            <a:pPr marL="457200" lvl="1" indent="0">
              <a:buNone/>
            </a:pPr>
            <a:r>
              <a:rPr lang="en-US" altLang="ja-JP" sz="1600" dirty="0"/>
              <a:t>- </a:t>
            </a:r>
            <a:r>
              <a:rPr lang="ja-JP" altLang="en-US" sz="1600" dirty="0"/>
              <a:t>開始時のバイアス・収束が不安定</a:t>
            </a:r>
            <a:endParaRPr lang="en-US" altLang="ja-JP" sz="16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935252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r>
              <a:rPr lang="ja-JP" altLang="en-US" sz="2000" dirty="0"/>
              <a:t>収集フェーズ（１以上の反復）→レンダリング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収集とサンプリングは</a:t>
            </a:r>
            <a:r>
              <a:rPr lang="en-US" altLang="ja-JP" sz="2000" dirty="0"/>
              <a:t>PSS</a:t>
            </a:r>
            <a:r>
              <a:rPr lang="ja-JP" altLang="en-US" sz="2000"/>
              <a:t>内で行う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未寄与パスの減少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効率的（低予算）かつ低分散</a:t>
            </a:r>
            <a:endParaRPr lang="en-US" altLang="ja-JP" sz="2000" dirty="0"/>
          </a:p>
          <a:p>
            <a:pPr>
              <a:buFontTx/>
              <a:buChar char="-"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r>
              <a:rPr lang="ja-JP" altLang="en-US" sz="2000" dirty="0"/>
              <a:t>本論文では</a:t>
            </a:r>
            <a:r>
              <a:rPr lang="en-US" altLang="ja-JP" sz="2000" dirty="0"/>
              <a:t>2 bounce</a:t>
            </a:r>
            <a:r>
              <a:rPr lang="ja-JP" altLang="en-US" sz="2000" dirty="0"/>
              <a:t>パス</a:t>
            </a:r>
            <a:endParaRPr lang="en-US" altLang="ja-JP" sz="2000" dirty="0"/>
          </a:p>
          <a:p>
            <a:pPr lvl="1">
              <a:buFontTx/>
              <a:buChar char="-"/>
            </a:pPr>
            <a:r>
              <a:rPr lang="ja-JP" altLang="en-US" sz="1600" dirty="0"/>
              <a:t>もっと</a:t>
            </a:r>
            <a:r>
              <a:rPr lang="en-US" altLang="ja-JP" sz="1600" dirty="0"/>
              <a:t>bounce</a:t>
            </a:r>
            <a:r>
              <a:rPr lang="ja-JP" altLang="en-US" sz="1600" dirty="0"/>
              <a:t>が必要な場合はノイズが入る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600" dirty="0"/>
          </a:p>
          <a:p>
            <a:pPr>
              <a:buFontTx/>
              <a:buChar char="-"/>
            </a:pPr>
            <a:r>
              <a:rPr lang="en-US" altLang="ja-JP" sz="2000" dirty="0"/>
              <a:t>K-d tree</a:t>
            </a:r>
            <a:r>
              <a:rPr lang="ja-JP" altLang="en-US" sz="2000" dirty="0"/>
              <a:t>をもっと適した構造にできるかも？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8162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3B6B9C-806A-422F-87FD-50306725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060848"/>
            <a:ext cx="4989914" cy="313243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BFA0DB3-47E3-4CBE-831D-CCBFFA8C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08" y="1216903"/>
            <a:ext cx="612543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7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5008E66-3C25-4FE5-B5BB-84AB2A08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96" y="897626"/>
            <a:ext cx="7230484" cy="522995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B2EE28-4F90-469E-A79E-6F5C24737C80}"/>
              </a:ext>
            </a:extLst>
          </p:cNvPr>
          <p:cNvSpPr/>
          <p:nvPr/>
        </p:nvSpPr>
        <p:spPr>
          <a:xfrm>
            <a:off x="1703512" y="6294569"/>
            <a:ext cx="990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https://www.slideshare.net/OtsuHisanari/201409-raytracing-campii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374717-C5F8-49DC-9B9D-29ECC5100004}"/>
              </a:ext>
            </a:extLst>
          </p:cNvPr>
          <p:cNvSpPr txBox="1"/>
          <p:nvPr/>
        </p:nvSpPr>
        <p:spPr>
          <a:xfrm>
            <a:off x="6654062" y="2024844"/>
            <a:ext cx="1980029" cy="707886"/>
          </a:xfrm>
          <a:prstGeom prst="rect">
            <a:avLst/>
          </a:prstGeom>
          <a:noFill/>
          <a:ln w="38100">
            <a:solidFill>
              <a:srgbClr val="E4007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b="1" i="1" dirty="0"/>
              <a:t>五次元</a:t>
            </a:r>
            <a:endParaRPr kumimoji="1" lang="en-US" altLang="ja-JP" sz="2000" b="1" i="1" dirty="0"/>
          </a:p>
          <a:p>
            <a:r>
              <a:rPr lang="ja-JP" altLang="en-US" sz="2000" b="1" i="1" dirty="0"/>
              <a:t>方向２、位置３</a:t>
            </a:r>
            <a:endParaRPr kumimoji="1" lang="ja-JP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10954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9D1A2B3-2C2E-4808-BAF3-FC47FEB5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08" y="806161"/>
            <a:ext cx="8683500" cy="20659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0559841-80FE-4AEB-800C-3F0372E3D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76" y="3029425"/>
            <a:ext cx="611590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7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DF48F03-204F-4584-8D2D-1993E1430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68" y="1047948"/>
            <a:ext cx="6144482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1151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26411</TotalTime>
  <Words>151</Words>
  <Application>Microsoft Office PowerPoint</Application>
  <PresentationFormat>ワイド画面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メイリオ</vt:lpstr>
      <vt:lpstr>Arial</vt:lpstr>
      <vt:lpstr>Calibri</vt:lpstr>
      <vt:lpstr>PowerPoint Design</vt:lpstr>
      <vt:lpstr>Primary Sample Space Path Guiding  Guo et al., 2018, Eurographics.</vt:lpstr>
      <vt:lpstr>Primary Sample Space Path Guiding</vt:lpstr>
      <vt:lpstr>Primary Sample Space Path Guiding</vt:lpstr>
      <vt:lpstr>Primary Sample Space Path Guiding</vt:lpstr>
      <vt:lpstr>Primary Sample Space Path Guiding</vt:lpstr>
      <vt:lpstr>Primary Sample Space Path Guiding</vt:lpstr>
      <vt:lpstr>Primary Sample Space Path Guiding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Second-Order Occlusion-Aware Volumetric Radiance Caching  Author, 20XX, Source</dc:title>
  <cp:lastModifiedBy>G 2</cp:lastModifiedBy>
  <cp:revision>200</cp:revision>
  <dcterms:created xsi:type="dcterms:W3CDTF">2013-06-19T15:30:58Z</dcterms:created>
  <dcterms:modified xsi:type="dcterms:W3CDTF">2020-04-17T05:18:20Z</dcterms:modified>
</cp:coreProperties>
</file>